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93F4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 showGuides="1">
      <p:cViewPr varScale="1">
        <p:scale>
          <a:sx n="120" d="100"/>
          <a:sy n="120" d="100"/>
        </p:scale>
        <p:origin x="114" y="33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73D17F9-FC6F-496C-A800-D238553E084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DD6F4CCA-DA36-476F-907E-328E8056073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16AB541-2557-4470-BA14-38D2878BE9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81235-19C1-4E0E-A222-AF852201EB24}" type="datetimeFigureOut">
              <a:rPr lang="de-DE" smtClean="0"/>
              <a:t>15.01.2025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C3E964F-61D8-4DC0-8837-0169028543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899E3B6-878E-4033-8E31-9CC128EC09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ACDC1-B553-4347-9EA0-526F5CD8C28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553404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0A1343B-5206-4CC9-BEE3-943255AE79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54617EC8-2B09-4F9D-B5A1-A2B99FAEFD2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9541D5C-37CD-4094-BDFE-7942B80A28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81235-19C1-4E0E-A222-AF852201EB24}" type="datetimeFigureOut">
              <a:rPr lang="de-DE" smtClean="0"/>
              <a:t>15.01.2025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9B8FA8D-3073-4335-9987-483C5F4A8C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C25683C-CD0A-4B95-8680-0781C09975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ACDC1-B553-4347-9EA0-526F5CD8C28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676074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7EC5F252-2992-46B7-B573-06E91B3C71B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0066CF43-4421-421B-9A8F-D2B97C215FE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46D4E1D-8F5D-4CF8-82D2-85B33FA72E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81235-19C1-4E0E-A222-AF852201EB24}" type="datetimeFigureOut">
              <a:rPr lang="de-DE" smtClean="0"/>
              <a:t>15.01.2025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7F39A26-D13A-4400-AED1-DF55ABB05A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07705AF-B78D-4A09-9BD3-92BFEB5C3D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ACDC1-B553-4347-9EA0-526F5CD8C28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380297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8CE2EC5-48A2-4F56-8A0C-56C3FB3599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F901CF8-7A62-49CD-A741-5207140D95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8849245-9A67-4D31-BB05-053F951893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81235-19C1-4E0E-A222-AF852201EB24}" type="datetimeFigureOut">
              <a:rPr lang="de-DE" smtClean="0"/>
              <a:t>15.01.2025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8D8DB57-3C5F-49D6-A8A5-841694B4E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B783A83-3CB0-428D-B007-87DED16448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ACDC1-B553-4347-9EA0-526F5CD8C28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56260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8DD0E3B-74D4-47B0-9A53-3342146B6A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5F97932F-5B50-4341-A7B2-802EB64CAD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020A949-A9D3-4A30-953C-7F119BBE47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81235-19C1-4E0E-A222-AF852201EB24}" type="datetimeFigureOut">
              <a:rPr lang="de-DE" smtClean="0"/>
              <a:t>15.01.2025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5E93653-3613-4A8A-8E89-5F9FE6FE23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5721F8D-F1B6-46D0-90A0-1A666C62F9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ACDC1-B553-4347-9EA0-526F5CD8C28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726819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873C9ED-89CE-4C68-A498-AD09BD43D6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3070962-D92E-42D1-8224-90A335555D7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DFF116D5-012D-4226-BA75-56D50D1EB42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94AA66F6-F21A-4480-8ACE-136A79664B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81235-19C1-4E0E-A222-AF852201EB24}" type="datetimeFigureOut">
              <a:rPr lang="de-DE" smtClean="0"/>
              <a:t>15.01.2025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F485DAFB-9FB9-4316-9172-C2FBEB85E8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168BEBDC-00BE-4C6D-BDDF-42428E3D8D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ACDC1-B553-4347-9EA0-526F5CD8C28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992952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5B1184C-5F8F-4377-85AD-C3433099FE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DA3F3FAD-DD5D-416A-B8FD-F7C1A937EA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5DDF30C5-EB2C-4AD2-9E85-AB7EBB0DBC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F1370E74-437F-4A38-B67D-E1719BF93EB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04288219-BDBB-4D92-A8A6-2CB2E245139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B9A552D0-243F-444B-92FC-9A7B13B880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81235-19C1-4E0E-A222-AF852201EB24}" type="datetimeFigureOut">
              <a:rPr lang="de-DE" smtClean="0"/>
              <a:t>15.01.2025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DFB86493-0D26-45C3-BE1F-FF098CDD9B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6F1185C9-758B-4926-A509-DA098D8658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ACDC1-B553-4347-9EA0-526F5CD8C28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129484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F18138C-1993-4A5D-837E-0B775F14F0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88A3D88E-3944-4D4A-8ACF-F2D27F1F50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81235-19C1-4E0E-A222-AF852201EB24}" type="datetimeFigureOut">
              <a:rPr lang="de-DE" smtClean="0"/>
              <a:t>15.01.2025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741CB50F-A4EB-4E90-8CF3-AAD83F53C9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41F128F0-4191-4048-AA34-9A35E5D00D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ACDC1-B553-4347-9EA0-526F5CD8C28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961322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9C0C0AD7-7DDE-48A9-BDF3-181726979F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81235-19C1-4E0E-A222-AF852201EB24}" type="datetimeFigureOut">
              <a:rPr lang="de-DE" smtClean="0"/>
              <a:t>15.01.2025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5BBF7D6A-F87B-440F-A50B-E9ACC9F8B8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8A5247CF-D0F8-45D1-9AB4-D766B5ECE3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ACDC1-B553-4347-9EA0-526F5CD8C28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28403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3BDA2DD-85AF-47F4-B6B6-5203CC9B72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5FDDDE6-5CF3-4389-80EA-F14C5E72D4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A829E6E0-D054-4DE0-BC8B-CCE8C2B047F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849DDD2C-47EE-4296-842C-9761150B2F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81235-19C1-4E0E-A222-AF852201EB24}" type="datetimeFigureOut">
              <a:rPr lang="de-DE" smtClean="0"/>
              <a:t>15.01.2025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F514C211-2C2D-4EFC-BD74-48DB747130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A1E187C5-0B5D-4CA1-B0DE-B6304B1936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ACDC1-B553-4347-9EA0-526F5CD8C28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081960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1459410-A12F-46B2-B8CF-8BEA4C0988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A64A7637-FF37-4F45-BB11-9A248292304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2B5F4AE9-539B-46A5-86F6-F3A5B8DC5A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1E733F17-F0E5-4341-B020-DD9F9DF8FE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81235-19C1-4E0E-A222-AF852201EB24}" type="datetimeFigureOut">
              <a:rPr lang="de-DE" smtClean="0"/>
              <a:t>15.01.2025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1954DA66-955E-4B31-B894-91327F7223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47E8FD1A-4A11-42B3-8C1B-1175271D17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ACDC1-B553-4347-9EA0-526F5CD8C28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682013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3323CEA1-0EB8-4EDF-998B-2A3329BF63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8C659617-B1C1-4541-99CA-8A6347285B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AC2F94D-DEE6-4EBD-A580-6A7BA59BFB4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381235-19C1-4E0E-A222-AF852201EB24}" type="datetimeFigureOut">
              <a:rPr lang="de-DE" smtClean="0"/>
              <a:t>15.01.2025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5FA43B8-7347-47A2-84A1-36F6FD58132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F551DDF-2344-4F46-A6CF-54E125B7C69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2ACDC1-B553-4347-9EA0-526F5CD8C28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102237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gerundetes Rechteck 1"/>
          <p:cNvSpPr/>
          <p:nvPr/>
        </p:nvSpPr>
        <p:spPr>
          <a:xfrm>
            <a:off x="2899732" y="84289"/>
            <a:ext cx="6472988" cy="597882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Familiensachen</a:t>
            </a:r>
          </a:p>
        </p:txBody>
      </p:sp>
      <p:sp>
        <p:nvSpPr>
          <p:cNvPr id="10" name="Rechteck 9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3" name="Gefaltete Ecke 4">
            <a:extLst>
              <a:ext uri="{FF2B5EF4-FFF2-40B4-BE49-F238E27FC236}">
                <a16:creationId xmlns:a16="http://schemas.microsoft.com/office/drawing/2014/main" id="{5D8E5411-EF7D-4073-B09F-DCAA9500DACA}"/>
              </a:ext>
            </a:extLst>
          </p:cNvPr>
          <p:cNvSpPr/>
          <p:nvPr/>
        </p:nvSpPr>
        <p:spPr>
          <a:xfrm rot="195335">
            <a:off x="10259816" y="195191"/>
            <a:ext cx="1483428" cy="132348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Lösung</a:t>
            </a:r>
          </a:p>
          <a:p>
            <a:pPr algn="ctr"/>
            <a:r>
              <a:rPr lang="de-DE" sz="2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A6</a:t>
            </a:r>
          </a:p>
        </p:txBody>
      </p:sp>
      <p:sp>
        <p:nvSpPr>
          <p:cNvPr id="4" name="Rechteck: abgerundete Ecken 3">
            <a:extLst>
              <a:ext uri="{FF2B5EF4-FFF2-40B4-BE49-F238E27FC236}">
                <a16:creationId xmlns:a16="http://schemas.microsoft.com/office/drawing/2014/main" id="{8E82CFB6-6212-4146-BB38-C924227FC8D0}"/>
              </a:ext>
            </a:extLst>
          </p:cNvPr>
          <p:cNvSpPr/>
          <p:nvPr/>
        </p:nvSpPr>
        <p:spPr>
          <a:xfrm>
            <a:off x="236731" y="1748266"/>
            <a:ext cx="3425372" cy="783771"/>
          </a:xfrm>
          <a:prstGeom prst="round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/>
              <a:t>Allgemeine Vorschriften</a:t>
            </a:r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B8E388D4-8A4F-4DC9-A676-275784E64EB4}"/>
              </a:ext>
            </a:extLst>
          </p:cNvPr>
          <p:cNvSpPr/>
          <p:nvPr/>
        </p:nvSpPr>
        <p:spPr>
          <a:xfrm>
            <a:off x="236731" y="782772"/>
            <a:ext cx="9855200" cy="77695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dirty="0"/>
              <a:t>Welche Paragrafen sind jeweils aus dem </a:t>
            </a:r>
            <a:r>
              <a:rPr lang="de-DE" sz="2000" dirty="0" err="1"/>
              <a:t>FamFG</a:t>
            </a:r>
            <a:r>
              <a:rPr lang="de-DE" sz="2000" dirty="0"/>
              <a:t> anzuwenden? Welche Paragrafen gelten im Allgemeinen Teil nicht für Ehe- und Familienstreitsachen (siehe ( ))?</a:t>
            </a:r>
            <a:endParaRPr lang="de-DE" sz="2000" dirty="0">
              <a:effectLst/>
            </a:endParaRPr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03C67E84-655F-4DA8-8D9F-9772BC7A4911}"/>
              </a:ext>
            </a:extLst>
          </p:cNvPr>
          <p:cNvSpPr/>
          <p:nvPr/>
        </p:nvSpPr>
        <p:spPr>
          <a:xfrm>
            <a:off x="4133482" y="1740208"/>
            <a:ext cx="5968497" cy="36513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dirty="0">
                <a:solidFill>
                  <a:schemeClr val="tx1"/>
                </a:solidFill>
              </a:rPr>
              <a:t>Allgemeine Vorschriften: §§ 1 – 22 a (§§ 2 – 22)  </a:t>
            </a:r>
          </a:p>
        </p:txBody>
      </p:sp>
      <p:sp>
        <p:nvSpPr>
          <p:cNvPr id="11" name="Rechteck 10">
            <a:extLst>
              <a:ext uri="{FF2B5EF4-FFF2-40B4-BE49-F238E27FC236}">
                <a16:creationId xmlns:a16="http://schemas.microsoft.com/office/drawing/2014/main" id="{BA1AF3DF-EE85-41F6-8212-3FAF0B964578}"/>
              </a:ext>
            </a:extLst>
          </p:cNvPr>
          <p:cNvSpPr/>
          <p:nvPr/>
        </p:nvSpPr>
        <p:spPr>
          <a:xfrm>
            <a:off x="4133481" y="2668740"/>
            <a:ext cx="5943294" cy="40429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Beschluss: §§ 38 – 48 (§§ 40 – 45, § 46 1 + 2, §§ 47 + 48)</a:t>
            </a:r>
          </a:p>
        </p:txBody>
      </p:sp>
      <p:sp>
        <p:nvSpPr>
          <p:cNvPr id="12" name="Rechteck 11">
            <a:extLst>
              <a:ext uri="{FF2B5EF4-FFF2-40B4-BE49-F238E27FC236}">
                <a16:creationId xmlns:a16="http://schemas.microsoft.com/office/drawing/2014/main" id="{C93A557C-7C14-4661-8E84-964954F79415}"/>
              </a:ext>
            </a:extLst>
          </p:cNvPr>
          <p:cNvSpPr/>
          <p:nvPr/>
        </p:nvSpPr>
        <p:spPr>
          <a:xfrm>
            <a:off x="4133481" y="2187754"/>
            <a:ext cx="5968497" cy="36513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Verfahren im ersten Rechtszug: §§ 23 – 37 (§§ 23 – 37) </a:t>
            </a:r>
            <a:endParaRPr lang="de-DE" sz="2000" dirty="0">
              <a:solidFill>
                <a:schemeClr val="tx1"/>
              </a:solidFill>
            </a:endParaRPr>
          </a:p>
        </p:txBody>
      </p:sp>
      <p:sp>
        <p:nvSpPr>
          <p:cNvPr id="14" name="Rechteck 13">
            <a:extLst>
              <a:ext uri="{FF2B5EF4-FFF2-40B4-BE49-F238E27FC236}">
                <a16:creationId xmlns:a16="http://schemas.microsoft.com/office/drawing/2014/main" id="{5279ACEB-87E4-4904-B491-9103D83735D8}"/>
              </a:ext>
            </a:extLst>
          </p:cNvPr>
          <p:cNvSpPr/>
          <p:nvPr/>
        </p:nvSpPr>
        <p:spPr>
          <a:xfrm>
            <a:off x="4133481" y="3170298"/>
            <a:ext cx="5943294" cy="40429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einstweilige Anordnung: §§ 49 – 57 </a:t>
            </a:r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7FAB1373-CD75-4AA5-8FE7-DD4C1D046987}"/>
              </a:ext>
            </a:extLst>
          </p:cNvPr>
          <p:cNvSpPr/>
          <p:nvPr/>
        </p:nvSpPr>
        <p:spPr>
          <a:xfrm>
            <a:off x="4133481" y="3676851"/>
            <a:ext cx="5943294" cy="40429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>
                <a:solidFill>
                  <a:schemeClr val="tx1"/>
                </a:solidFill>
              </a:rPr>
              <a:t>Beschwerde: §§ 58 – 69 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6" name="Rechteck 15">
            <a:extLst>
              <a:ext uri="{FF2B5EF4-FFF2-40B4-BE49-F238E27FC236}">
                <a16:creationId xmlns:a16="http://schemas.microsoft.com/office/drawing/2014/main" id="{3A371BF2-81DA-4A68-95A5-FB502E2FEFD6}"/>
              </a:ext>
            </a:extLst>
          </p:cNvPr>
          <p:cNvSpPr/>
          <p:nvPr/>
        </p:nvSpPr>
        <p:spPr>
          <a:xfrm>
            <a:off x="4133481" y="4170552"/>
            <a:ext cx="5943294" cy="40429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Rechtsbeschwerde: §§ 70 – 75 </a:t>
            </a:r>
          </a:p>
        </p:txBody>
      </p:sp>
      <p:sp>
        <p:nvSpPr>
          <p:cNvPr id="17" name="Rechteck 16">
            <a:extLst>
              <a:ext uri="{FF2B5EF4-FFF2-40B4-BE49-F238E27FC236}">
                <a16:creationId xmlns:a16="http://schemas.microsoft.com/office/drawing/2014/main" id="{68DFEE8B-9B64-48D2-AEC3-5637015B016C}"/>
              </a:ext>
            </a:extLst>
          </p:cNvPr>
          <p:cNvSpPr/>
          <p:nvPr/>
        </p:nvSpPr>
        <p:spPr>
          <a:xfrm>
            <a:off x="4133481" y="4675468"/>
            <a:ext cx="5943294" cy="40429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VKH: §§ 76 – 78 (§§ 76 – 78) </a:t>
            </a:r>
          </a:p>
        </p:txBody>
      </p:sp>
      <p:sp>
        <p:nvSpPr>
          <p:cNvPr id="18" name="Rechteck 17">
            <a:extLst>
              <a:ext uri="{FF2B5EF4-FFF2-40B4-BE49-F238E27FC236}">
                <a16:creationId xmlns:a16="http://schemas.microsoft.com/office/drawing/2014/main" id="{AE316D60-A720-4803-BFA5-AE1CDEE7795C}"/>
              </a:ext>
            </a:extLst>
          </p:cNvPr>
          <p:cNvSpPr/>
          <p:nvPr/>
        </p:nvSpPr>
        <p:spPr>
          <a:xfrm>
            <a:off x="4133481" y="5180384"/>
            <a:ext cx="5943294" cy="40429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Kosten: §§ 80 – 85 (§§ 80 – 85) </a:t>
            </a:r>
          </a:p>
        </p:txBody>
      </p:sp>
      <p:sp>
        <p:nvSpPr>
          <p:cNvPr id="19" name="Rechteck 18">
            <a:extLst>
              <a:ext uri="{FF2B5EF4-FFF2-40B4-BE49-F238E27FC236}">
                <a16:creationId xmlns:a16="http://schemas.microsoft.com/office/drawing/2014/main" id="{685EEFB0-2BF5-48E9-B3F8-178A41CA3481}"/>
              </a:ext>
            </a:extLst>
          </p:cNvPr>
          <p:cNvSpPr/>
          <p:nvPr/>
        </p:nvSpPr>
        <p:spPr>
          <a:xfrm>
            <a:off x="4133481" y="5685300"/>
            <a:ext cx="5943294" cy="40429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>
                <a:solidFill>
                  <a:schemeClr val="tx1"/>
                </a:solidFill>
              </a:rPr>
              <a:t>Vollstreckung: §§ 86 – 96a (§§ 86 – 96a) 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20" name="Rechteck 19">
            <a:extLst>
              <a:ext uri="{FF2B5EF4-FFF2-40B4-BE49-F238E27FC236}">
                <a16:creationId xmlns:a16="http://schemas.microsoft.com/office/drawing/2014/main" id="{B3B9CCE2-D4E4-4447-8054-458E29A6FBA2}"/>
              </a:ext>
            </a:extLst>
          </p:cNvPr>
          <p:cNvSpPr/>
          <p:nvPr/>
        </p:nvSpPr>
        <p:spPr>
          <a:xfrm>
            <a:off x="4158684" y="6190216"/>
            <a:ext cx="5943294" cy="40429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>
                <a:solidFill>
                  <a:schemeClr val="tx1"/>
                </a:solidFill>
              </a:rPr>
              <a:t>Verfahren mit Auslandsbezug: §§ 97 – 110 </a:t>
            </a:r>
            <a:endParaRPr lang="de-DE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93209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7" grpId="0" animBg="1"/>
      <p:bldP spid="11" grpId="0" animBg="1"/>
      <p:bldP spid="12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gerundetes Rechteck 1"/>
          <p:cNvSpPr/>
          <p:nvPr/>
        </p:nvSpPr>
        <p:spPr>
          <a:xfrm>
            <a:off x="2899732" y="84289"/>
            <a:ext cx="6472988" cy="597882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Familiensachen</a:t>
            </a:r>
          </a:p>
        </p:txBody>
      </p:sp>
      <p:sp>
        <p:nvSpPr>
          <p:cNvPr id="10" name="Rechteck 9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3" name="Gefaltete Ecke 4">
            <a:extLst>
              <a:ext uri="{FF2B5EF4-FFF2-40B4-BE49-F238E27FC236}">
                <a16:creationId xmlns:a16="http://schemas.microsoft.com/office/drawing/2014/main" id="{5D8E5411-EF7D-4073-B09F-DCAA9500DACA}"/>
              </a:ext>
            </a:extLst>
          </p:cNvPr>
          <p:cNvSpPr/>
          <p:nvPr/>
        </p:nvSpPr>
        <p:spPr>
          <a:xfrm rot="195335">
            <a:off x="10259816" y="195191"/>
            <a:ext cx="1483428" cy="132348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Lösung</a:t>
            </a:r>
          </a:p>
          <a:p>
            <a:pPr algn="ctr"/>
            <a:r>
              <a:rPr lang="de-DE" sz="2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A6</a:t>
            </a:r>
          </a:p>
        </p:txBody>
      </p:sp>
      <p:sp>
        <p:nvSpPr>
          <p:cNvPr id="4" name="Rechteck: abgerundete Ecken 3">
            <a:extLst>
              <a:ext uri="{FF2B5EF4-FFF2-40B4-BE49-F238E27FC236}">
                <a16:creationId xmlns:a16="http://schemas.microsoft.com/office/drawing/2014/main" id="{8E82CFB6-6212-4146-BB38-C924227FC8D0}"/>
              </a:ext>
            </a:extLst>
          </p:cNvPr>
          <p:cNvSpPr/>
          <p:nvPr/>
        </p:nvSpPr>
        <p:spPr>
          <a:xfrm>
            <a:off x="43543" y="794602"/>
            <a:ext cx="4064000" cy="597882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u="sng"/>
              <a:t>Verfahren in Familiensachen</a:t>
            </a:r>
            <a:endParaRPr lang="de-DE" sz="2400" dirty="0"/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339FEC4B-7B86-4A93-9D65-B87516670CDF}"/>
              </a:ext>
            </a:extLst>
          </p:cNvPr>
          <p:cNvSpPr/>
          <p:nvPr/>
        </p:nvSpPr>
        <p:spPr>
          <a:xfrm>
            <a:off x="4181239" y="958167"/>
            <a:ext cx="5968497" cy="3651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>
                <a:solidFill>
                  <a:schemeClr val="tx1"/>
                </a:solidFill>
              </a:rPr>
              <a:t>allgemeine Vorschriften: §§ 111 – 120 </a:t>
            </a:r>
            <a:endParaRPr lang="de-DE" sz="2000" dirty="0">
              <a:solidFill>
                <a:schemeClr val="tx1"/>
              </a:solidFill>
            </a:endParaRPr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ACEC0FEE-EBB7-4808-B37B-392B34982D07}"/>
              </a:ext>
            </a:extLst>
          </p:cNvPr>
          <p:cNvSpPr/>
          <p:nvPr/>
        </p:nvSpPr>
        <p:spPr>
          <a:xfrm>
            <a:off x="4181238" y="1385299"/>
            <a:ext cx="5968497" cy="3651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>
                <a:solidFill>
                  <a:schemeClr val="tx1"/>
                </a:solidFill>
              </a:rPr>
              <a:t>Verfahren in Ehesachen: §§ 121 – 132 </a:t>
            </a:r>
            <a:endParaRPr lang="de-DE" sz="2000" dirty="0">
              <a:solidFill>
                <a:schemeClr val="tx1"/>
              </a:solidFill>
            </a:endParaRPr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2474B492-67A9-40A4-A81D-632FA52FA25C}"/>
              </a:ext>
            </a:extLst>
          </p:cNvPr>
          <p:cNvSpPr/>
          <p:nvPr/>
        </p:nvSpPr>
        <p:spPr>
          <a:xfrm>
            <a:off x="4181237" y="1833134"/>
            <a:ext cx="7068458" cy="3651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>
                <a:solidFill>
                  <a:schemeClr val="tx1"/>
                </a:solidFill>
              </a:rPr>
              <a:t>Verfahren in Scheidungssachen und Folgesachen: §§ 133 – 150 </a:t>
            </a:r>
            <a:endParaRPr lang="de-DE" sz="2000" dirty="0">
              <a:solidFill>
                <a:schemeClr val="tx1"/>
              </a:solidFill>
            </a:endParaRPr>
          </a:p>
        </p:txBody>
      </p:sp>
      <p:sp>
        <p:nvSpPr>
          <p:cNvPr id="11" name="Rechteck 10">
            <a:extLst>
              <a:ext uri="{FF2B5EF4-FFF2-40B4-BE49-F238E27FC236}">
                <a16:creationId xmlns:a16="http://schemas.microsoft.com/office/drawing/2014/main" id="{E999A3CA-C04C-4C8A-9574-EE9A9DC9204D}"/>
              </a:ext>
            </a:extLst>
          </p:cNvPr>
          <p:cNvSpPr/>
          <p:nvPr/>
        </p:nvSpPr>
        <p:spPr>
          <a:xfrm>
            <a:off x="4181237" y="2281734"/>
            <a:ext cx="5968497" cy="3651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dirty="0">
                <a:solidFill>
                  <a:schemeClr val="tx1"/>
                </a:solidFill>
              </a:rPr>
              <a:t>Kindschaftssachen: §§ 151 – 168g </a:t>
            </a:r>
          </a:p>
        </p:txBody>
      </p:sp>
      <p:sp>
        <p:nvSpPr>
          <p:cNvPr id="12" name="Rechteck 11">
            <a:extLst>
              <a:ext uri="{FF2B5EF4-FFF2-40B4-BE49-F238E27FC236}">
                <a16:creationId xmlns:a16="http://schemas.microsoft.com/office/drawing/2014/main" id="{CE99B0B7-F16E-4EE8-B05B-F70782ADCC0E}"/>
              </a:ext>
            </a:extLst>
          </p:cNvPr>
          <p:cNvSpPr/>
          <p:nvPr/>
        </p:nvSpPr>
        <p:spPr>
          <a:xfrm>
            <a:off x="4181236" y="2718828"/>
            <a:ext cx="5968497" cy="3651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>
                <a:solidFill>
                  <a:schemeClr val="tx1"/>
                </a:solidFill>
              </a:rPr>
              <a:t>Verfahren in Abstammungssachen: §§ 169 – 185 </a:t>
            </a:r>
            <a:endParaRPr lang="de-DE" sz="2000" dirty="0">
              <a:solidFill>
                <a:schemeClr val="tx1"/>
              </a:solidFill>
            </a:endParaRPr>
          </a:p>
        </p:txBody>
      </p:sp>
      <p:sp>
        <p:nvSpPr>
          <p:cNvPr id="14" name="Rechteck 13">
            <a:extLst>
              <a:ext uri="{FF2B5EF4-FFF2-40B4-BE49-F238E27FC236}">
                <a16:creationId xmlns:a16="http://schemas.microsoft.com/office/drawing/2014/main" id="{F2991560-129F-4EF6-82C3-8EFFB74BEC37}"/>
              </a:ext>
            </a:extLst>
          </p:cNvPr>
          <p:cNvSpPr/>
          <p:nvPr/>
        </p:nvSpPr>
        <p:spPr>
          <a:xfrm>
            <a:off x="4181236" y="3166663"/>
            <a:ext cx="5968497" cy="3651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>
                <a:solidFill>
                  <a:schemeClr val="tx1"/>
                </a:solidFill>
              </a:rPr>
              <a:t>Verfahren in Adoptionssachen: §§ 186 – 199 </a:t>
            </a:r>
            <a:endParaRPr lang="de-DE" sz="2000" dirty="0">
              <a:solidFill>
                <a:schemeClr val="tx1"/>
              </a:solidFill>
            </a:endParaRPr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8F03CBDD-20E5-4A2E-8276-F4523387E4E4}"/>
              </a:ext>
            </a:extLst>
          </p:cNvPr>
          <p:cNvSpPr/>
          <p:nvPr/>
        </p:nvSpPr>
        <p:spPr>
          <a:xfrm>
            <a:off x="4181236" y="3616176"/>
            <a:ext cx="6820294" cy="3651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>
                <a:solidFill>
                  <a:schemeClr val="tx1"/>
                </a:solidFill>
              </a:rPr>
              <a:t>Verfahren in Ehewohnungs- und Haushaltssachen: §§ 200 – 209 </a:t>
            </a:r>
            <a:endParaRPr lang="de-DE" sz="2000" dirty="0">
              <a:solidFill>
                <a:schemeClr val="tx1"/>
              </a:solidFill>
            </a:endParaRPr>
          </a:p>
        </p:txBody>
      </p:sp>
      <p:sp>
        <p:nvSpPr>
          <p:cNvPr id="16" name="Rechteck 15">
            <a:extLst>
              <a:ext uri="{FF2B5EF4-FFF2-40B4-BE49-F238E27FC236}">
                <a16:creationId xmlns:a16="http://schemas.microsoft.com/office/drawing/2014/main" id="{0F7F01CD-442A-4D98-8132-49836F772946}"/>
              </a:ext>
            </a:extLst>
          </p:cNvPr>
          <p:cNvSpPr/>
          <p:nvPr/>
        </p:nvSpPr>
        <p:spPr>
          <a:xfrm>
            <a:off x="4181235" y="4064011"/>
            <a:ext cx="5968497" cy="3651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>
                <a:solidFill>
                  <a:schemeClr val="tx1"/>
                </a:solidFill>
              </a:rPr>
              <a:t>Verfahren in Gewaltschutzsachen: §§ 210 – 216a </a:t>
            </a:r>
            <a:endParaRPr lang="de-DE" sz="2000" dirty="0">
              <a:solidFill>
                <a:schemeClr val="tx1"/>
              </a:solidFill>
            </a:endParaRPr>
          </a:p>
        </p:txBody>
      </p:sp>
      <p:sp>
        <p:nvSpPr>
          <p:cNvPr id="17" name="Rechteck 16">
            <a:extLst>
              <a:ext uri="{FF2B5EF4-FFF2-40B4-BE49-F238E27FC236}">
                <a16:creationId xmlns:a16="http://schemas.microsoft.com/office/drawing/2014/main" id="{B60D06A1-80FB-47B3-8D2B-429805D65B97}"/>
              </a:ext>
            </a:extLst>
          </p:cNvPr>
          <p:cNvSpPr/>
          <p:nvPr/>
        </p:nvSpPr>
        <p:spPr>
          <a:xfrm>
            <a:off x="4181234" y="4521999"/>
            <a:ext cx="5968497" cy="3651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>
                <a:solidFill>
                  <a:schemeClr val="tx1"/>
                </a:solidFill>
              </a:rPr>
              <a:t>Verfahren in VA-Sachen: §§ 217 – 229 </a:t>
            </a:r>
            <a:endParaRPr lang="de-DE" sz="2000" dirty="0">
              <a:solidFill>
                <a:schemeClr val="tx1"/>
              </a:solidFill>
            </a:endParaRPr>
          </a:p>
        </p:txBody>
      </p:sp>
      <p:sp>
        <p:nvSpPr>
          <p:cNvPr id="18" name="Rechteck 17">
            <a:extLst>
              <a:ext uri="{FF2B5EF4-FFF2-40B4-BE49-F238E27FC236}">
                <a16:creationId xmlns:a16="http://schemas.microsoft.com/office/drawing/2014/main" id="{02ADC1B8-36F5-492D-8BB6-ED9F50B66E04}"/>
              </a:ext>
            </a:extLst>
          </p:cNvPr>
          <p:cNvSpPr/>
          <p:nvPr/>
        </p:nvSpPr>
        <p:spPr>
          <a:xfrm>
            <a:off x="4181234" y="4996883"/>
            <a:ext cx="7851109" cy="3651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>
                <a:solidFill>
                  <a:schemeClr val="tx1"/>
                </a:solidFill>
              </a:rPr>
              <a:t>Besondere Verfahrensvorschriften für Unterhaltsverfahren: §§ 231 – 245 </a:t>
            </a:r>
            <a:endParaRPr lang="de-DE" sz="2000" dirty="0">
              <a:solidFill>
                <a:schemeClr val="tx1"/>
              </a:solidFill>
            </a:endParaRPr>
          </a:p>
        </p:txBody>
      </p:sp>
      <p:sp>
        <p:nvSpPr>
          <p:cNvPr id="19" name="Rechteck 18">
            <a:extLst>
              <a:ext uri="{FF2B5EF4-FFF2-40B4-BE49-F238E27FC236}">
                <a16:creationId xmlns:a16="http://schemas.microsoft.com/office/drawing/2014/main" id="{F314AB04-EF0A-4319-A58B-03E34A2871CE}"/>
              </a:ext>
            </a:extLst>
          </p:cNvPr>
          <p:cNvSpPr/>
          <p:nvPr/>
        </p:nvSpPr>
        <p:spPr>
          <a:xfrm>
            <a:off x="4185479" y="5471768"/>
            <a:ext cx="6816051" cy="3651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>
                <a:solidFill>
                  <a:schemeClr val="tx1"/>
                </a:solidFill>
              </a:rPr>
              <a:t>einstweilige Anordnung in Unterhaltsverfahren: §§ 246 – 248 </a:t>
            </a:r>
            <a:endParaRPr lang="de-DE" sz="2000" dirty="0">
              <a:solidFill>
                <a:schemeClr val="tx1"/>
              </a:solidFill>
            </a:endParaRPr>
          </a:p>
        </p:txBody>
      </p:sp>
      <p:sp>
        <p:nvSpPr>
          <p:cNvPr id="21" name="Rechteck 20">
            <a:extLst>
              <a:ext uri="{FF2B5EF4-FFF2-40B4-BE49-F238E27FC236}">
                <a16:creationId xmlns:a16="http://schemas.microsoft.com/office/drawing/2014/main" id="{0179C6BA-DA11-4F4E-9AD8-DECCFD5DF30D}"/>
              </a:ext>
            </a:extLst>
          </p:cNvPr>
          <p:cNvSpPr/>
          <p:nvPr/>
        </p:nvSpPr>
        <p:spPr>
          <a:xfrm>
            <a:off x="1121298" y="5950197"/>
            <a:ext cx="9076931" cy="3651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dirty="0">
                <a:solidFill>
                  <a:schemeClr val="tx1"/>
                </a:solidFill>
              </a:rPr>
              <a:t>Vereinfachtes Unterhaltsverfahren über den Unterhalt Minderjähriger: §§ 249 – 260</a:t>
            </a:r>
          </a:p>
        </p:txBody>
      </p:sp>
    </p:spTree>
    <p:extLst>
      <p:ext uri="{BB962C8B-B14F-4D97-AF65-F5344CB8AC3E}">
        <p14:creationId xmlns:p14="http://schemas.microsoft.com/office/powerpoint/2010/main" val="22563515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7" grpId="0" animBg="1"/>
      <p:bldP spid="8" grpId="0" animBg="1"/>
      <p:bldP spid="9" grpId="0" animBg="1"/>
      <p:bldP spid="11" grpId="0" animBg="1"/>
      <p:bldP spid="12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gerundetes Rechteck 1"/>
          <p:cNvSpPr/>
          <p:nvPr/>
        </p:nvSpPr>
        <p:spPr>
          <a:xfrm>
            <a:off x="2899732" y="84289"/>
            <a:ext cx="6472988" cy="597882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Familiensachen</a:t>
            </a:r>
          </a:p>
        </p:txBody>
      </p:sp>
      <p:sp>
        <p:nvSpPr>
          <p:cNvPr id="10" name="Rechteck 9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3" name="Gefaltete Ecke 4">
            <a:extLst>
              <a:ext uri="{FF2B5EF4-FFF2-40B4-BE49-F238E27FC236}">
                <a16:creationId xmlns:a16="http://schemas.microsoft.com/office/drawing/2014/main" id="{5D8E5411-EF7D-4073-B09F-DCAA9500DACA}"/>
              </a:ext>
            </a:extLst>
          </p:cNvPr>
          <p:cNvSpPr/>
          <p:nvPr/>
        </p:nvSpPr>
        <p:spPr>
          <a:xfrm rot="195335">
            <a:off x="10259816" y="195191"/>
            <a:ext cx="1483428" cy="132348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Lösung</a:t>
            </a:r>
          </a:p>
          <a:p>
            <a:pPr algn="ctr"/>
            <a:r>
              <a:rPr lang="de-DE" sz="2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A6</a:t>
            </a:r>
          </a:p>
        </p:txBody>
      </p:sp>
      <p:sp>
        <p:nvSpPr>
          <p:cNvPr id="4" name="Rechteck: abgerundete Ecken 3">
            <a:extLst>
              <a:ext uri="{FF2B5EF4-FFF2-40B4-BE49-F238E27FC236}">
                <a16:creationId xmlns:a16="http://schemas.microsoft.com/office/drawing/2014/main" id="{8E82CFB6-6212-4146-BB38-C924227FC8D0}"/>
              </a:ext>
            </a:extLst>
          </p:cNvPr>
          <p:cNvSpPr/>
          <p:nvPr/>
        </p:nvSpPr>
        <p:spPr>
          <a:xfrm>
            <a:off x="43543" y="794602"/>
            <a:ext cx="4064000" cy="597882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u="sng"/>
              <a:t>Verfahren in Familiensachen</a:t>
            </a:r>
            <a:endParaRPr lang="de-DE" sz="2400" dirty="0"/>
          </a:p>
        </p:txBody>
      </p:sp>
      <p:sp>
        <p:nvSpPr>
          <p:cNvPr id="11" name="Rechteck 10">
            <a:extLst>
              <a:ext uri="{FF2B5EF4-FFF2-40B4-BE49-F238E27FC236}">
                <a16:creationId xmlns:a16="http://schemas.microsoft.com/office/drawing/2014/main" id="{E999A3CA-C04C-4C8A-9574-EE9A9DC9204D}"/>
              </a:ext>
            </a:extLst>
          </p:cNvPr>
          <p:cNvSpPr/>
          <p:nvPr/>
        </p:nvSpPr>
        <p:spPr>
          <a:xfrm>
            <a:off x="4175210" y="1006981"/>
            <a:ext cx="5968497" cy="3651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>
                <a:solidFill>
                  <a:schemeClr val="tx1"/>
                </a:solidFill>
              </a:rPr>
              <a:t>Verfahren in Güterrechtssachen: §§ 261 – 265</a:t>
            </a:r>
            <a:endParaRPr lang="de-DE" sz="2000" dirty="0">
              <a:solidFill>
                <a:schemeClr val="tx1"/>
              </a:solidFill>
            </a:endParaRPr>
          </a:p>
        </p:txBody>
      </p:sp>
      <p:sp>
        <p:nvSpPr>
          <p:cNvPr id="12" name="Rechteck 11">
            <a:extLst>
              <a:ext uri="{FF2B5EF4-FFF2-40B4-BE49-F238E27FC236}">
                <a16:creationId xmlns:a16="http://schemas.microsoft.com/office/drawing/2014/main" id="{CE99B0B7-F16E-4EE8-B05B-F70782ADCC0E}"/>
              </a:ext>
            </a:extLst>
          </p:cNvPr>
          <p:cNvSpPr/>
          <p:nvPr/>
        </p:nvSpPr>
        <p:spPr>
          <a:xfrm>
            <a:off x="4182775" y="1487736"/>
            <a:ext cx="5968497" cy="3651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>
                <a:solidFill>
                  <a:schemeClr val="tx1"/>
                </a:solidFill>
              </a:rPr>
              <a:t>Verfahren in sonstigen Familiensachen: §§ 266 – 268 </a:t>
            </a:r>
            <a:endParaRPr lang="de-DE" sz="2000" dirty="0">
              <a:solidFill>
                <a:schemeClr val="tx1"/>
              </a:solidFill>
            </a:endParaRPr>
          </a:p>
        </p:txBody>
      </p:sp>
      <p:sp>
        <p:nvSpPr>
          <p:cNvPr id="14" name="Rechteck 13">
            <a:extLst>
              <a:ext uri="{FF2B5EF4-FFF2-40B4-BE49-F238E27FC236}">
                <a16:creationId xmlns:a16="http://schemas.microsoft.com/office/drawing/2014/main" id="{F2991560-129F-4EF6-82C3-8EFFB74BEC37}"/>
              </a:ext>
            </a:extLst>
          </p:cNvPr>
          <p:cNvSpPr/>
          <p:nvPr/>
        </p:nvSpPr>
        <p:spPr>
          <a:xfrm>
            <a:off x="4182775" y="1995523"/>
            <a:ext cx="5968497" cy="3651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>
                <a:solidFill>
                  <a:schemeClr val="tx1"/>
                </a:solidFill>
              </a:rPr>
              <a:t>Verfahren in Lebenspartnerschaftssachen: §§ 269 + 270 </a:t>
            </a:r>
            <a:endParaRPr lang="de-DE" sz="2000" dirty="0">
              <a:solidFill>
                <a:schemeClr val="tx1"/>
              </a:solidFill>
            </a:endParaRPr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8F03CBDD-20E5-4A2E-8276-F4523387E4E4}"/>
              </a:ext>
            </a:extLst>
          </p:cNvPr>
          <p:cNvSpPr/>
          <p:nvPr/>
        </p:nvSpPr>
        <p:spPr>
          <a:xfrm>
            <a:off x="4175210" y="2514321"/>
            <a:ext cx="6820294" cy="3651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>
                <a:solidFill>
                  <a:schemeClr val="tx1"/>
                </a:solidFill>
              </a:rPr>
              <a:t>Unterbringungssachen im Betreuungsrecht: §§ 312 – 339</a:t>
            </a:r>
            <a:endParaRPr lang="de-DE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18217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1" grpId="0" animBg="1"/>
      <p:bldP spid="12" grpId="0" animBg="1"/>
      <p:bldP spid="14" grpId="0" animBg="1"/>
      <p:bldP spid="15" grpId="0" animBg="1"/>
    </p:bld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297</Words>
  <Application>Microsoft Office PowerPoint</Application>
  <PresentationFormat>Breitbild</PresentationFormat>
  <Paragraphs>45</Paragraphs>
  <Slides>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MV Boli</vt:lpstr>
      <vt:lpstr>Office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Carus, Natascha</dc:creator>
  <cp:lastModifiedBy>Carus, Natascha</cp:lastModifiedBy>
  <cp:revision>14</cp:revision>
  <dcterms:created xsi:type="dcterms:W3CDTF">2025-01-06T11:40:08Z</dcterms:created>
  <dcterms:modified xsi:type="dcterms:W3CDTF">2025-01-15T09:20:21Z</dcterms:modified>
</cp:coreProperties>
</file>