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0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31.01.2025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31.01.2025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31.01.2025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31.01.2025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31.01.2025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31.01.2025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31.01.2025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31.01.2025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31.01.2025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31.01.2025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31.01.2025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31.01.2025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505990F0-01D9-4624-9DBE-BF6941ABF238}"/>
              </a:ext>
            </a:extLst>
          </p:cNvPr>
          <p:cNvSpPr/>
          <p:nvPr/>
        </p:nvSpPr>
        <p:spPr>
          <a:xfrm>
            <a:off x="1137898" y="1552605"/>
            <a:ext cx="9916203" cy="4531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de-DE" dirty="0">
                <a:latin typeface="Arial" panose="020B0604020202020204" pitchFamily="34" charset="0"/>
              </a:rPr>
              <a:t>Der §    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151</a:t>
            </a:r>
            <a:r>
              <a:rPr lang="de-DE" dirty="0">
                <a:latin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</a:rPr>
              <a:t>FamFG</a:t>
            </a:r>
            <a:r>
              <a:rPr lang="de-DE" dirty="0">
                <a:latin typeface="Arial" panose="020B0604020202020204" pitchFamily="34" charset="0"/>
              </a:rPr>
              <a:t> führt alle Kindschaftssachen auf. Die Kindschaftssachen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elterliche Sorge</a:t>
            </a:r>
            <a:r>
              <a:rPr lang="de-DE" b="1" dirty="0">
                <a:latin typeface="Arial" panose="020B0604020202020204" pitchFamily="34" charset="0"/>
              </a:rPr>
              <a:t>,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Umgangsrecht, Kindesherausgabe sowie die Unterbringungen</a:t>
            </a:r>
            <a:r>
              <a:rPr lang="de-DE" b="1" dirty="0">
                <a:latin typeface="Arial" panose="020B0604020202020204" pitchFamily="34" charset="0"/>
              </a:rPr>
              <a:t> </a:t>
            </a:r>
            <a:r>
              <a:rPr lang="de-DE" dirty="0">
                <a:latin typeface="Arial" panose="020B0604020202020204" pitchFamily="34" charset="0"/>
              </a:rPr>
              <a:t>können als Hauptsacheverfahren oder im Wege der einstweiligen Anordnung erfolgen. Die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örtliche</a:t>
            </a:r>
            <a:r>
              <a:rPr lang="de-DE" dirty="0">
                <a:latin typeface="Arial" panose="020B0604020202020204" pitchFamily="34" charset="0"/>
              </a:rPr>
              <a:t> Zuständigkeit richtet sich nach dem §    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152</a:t>
            </a:r>
            <a:r>
              <a:rPr lang="de-DE" dirty="0">
                <a:latin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</a:rPr>
              <a:t>FamFG</a:t>
            </a:r>
            <a:r>
              <a:rPr lang="de-DE" dirty="0">
                <a:latin typeface="Arial" panose="020B0604020202020204" pitchFamily="34" charset="0"/>
              </a:rPr>
              <a:t> i. V. m. § 153 </a:t>
            </a:r>
            <a:r>
              <a:rPr lang="de-DE" dirty="0" err="1">
                <a:latin typeface="Arial" panose="020B0604020202020204" pitchFamily="34" charset="0"/>
              </a:rPr>
              <a:t>FamFG</a:t>
            </a:r>
            <a:r>
              <a:rPr lang="de-DE" dirty="0">
                <a:latin typeface="Arial" panose="020B0604020202020204" pitchFamily="34" charset="0"/>
              </a:rPr>
              <a:t>. Die funktionelle Zuständigkeit liegt beim Richter und Rechtspfleger.</a:t>
            </a:r>
            <a:endParaRPr lang="de-DE" dirty="0"/>
          </a:p>
          <a:p>
            <a:pPr algn="just">
              <a:lnSpc>
                <a:spcPct val="115000"/>
              </a:lnSpc>
            </a:pPr>
            <a:r>
              <a:rPr lang="de-DE" dirty="0">
                <a:latin typeface="Arial" panose="020B0604020202020204" pitchFamily="34" charset="0"/>
              </a:rPr>
              <a:t>Das   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Vorrang- und Beschleunigungsgebot </a:t>
            </a:r>
            <a:r>
              <a:rPr lang="de-DE" dirty="0">
                <a:latin typeface="Arial" panose="020B0604020202020204" pitchFamily="34" charset="0"/>
              </a:rPr>
              <a:t>(§   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155</a:t>
            </a:r>
            <a:r>
              <a:rPr lang="de-DE" dirty="0">
                <a:latin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</a:rPr>
              <a:t>FamFG</a:t>
            </a:r>
            <a:r>
              <a:rPr lang="de-DE" dirty="0">
                <a:latin typeface="Arial" panose="020B0604020202020204" pitchFamily="34" charset="0"/>
              </a:rPr>
              <a:t>) gilt für Kindschaftssachen, die den   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Aufenthalt</a:t>
            </a:r>
            <a:r>
              <a:rPr lang="de-DE" dirty="0">
                <a:latin typeface="Arial" panose="020B0604020202020204" pitchFamily="34" charset="0"/>
              </a:rPr>
              <a:t> des Kindes, das 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Umgangsrecht</a:t>
            </a:r>
            <a:r>
              <a:rPr lang="de-DE" dirty="0">
                <a:latin typeface="Arial" panose="020B0604020202020204" pitchFamily="34" charset="0"/>
              </a:rPr>
              <a:t>, die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Herausgabe</a:t>
            </a:r>
            <a:r>
              <a:rPr lang="de-DE" dirty="0">
                <a:latin typeface="Arial" panose="020B0604020202020204" pitchFamily="34" charset="0"/>
              </a:rPr>
              <a:t> des Kindes bzw. Verfahren wegen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Gefährdung des Kindeswohls </a:t>
            </a:r>
            <a:r>
              <a:rPr lang="de-DE" dirty="0">
                <a:latin typeface="Arial" panose="020B0604020202020204" pitchFamily="34" charset="0"/>
              </a:rPr>
              <a:t>betreffen. Es dient der Verkürzung der Verfahrensdauer. Das Gericht soll in Kindschaftssachen, die die  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elterliche Sorge </a:t>
            </a:r>
            <a:r>
              <a:rPr lang="de-DE" dirty="0">
                <a:latin typeface="Arial" panose="020B0604020202020204" pitchFamily="34" charset="0"/>
              </a:rPr>
              <a:t>bei Trennung und Scheidung, den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Aufenthalt</a:t>
            </a:r>
            <a:r>
              <a:rPr lang="de-DE" b="1" dirty="0">
                <a:latin typeface="Arial" panose="020B0604020202020204" pitchFamily="34" charset="0"/>
              </a:rPr>
              <a:t> </a:t>
            </a:r>
            <a:r>
              <a:rPr lang="de-DE" dirty="0">
                <a:latin typeface="Arial" panose="020B0604020202020204" pitchFamily="34" charset="0"/>
              </a:rPr>
              <a:t>des Kindes, das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Umgangsrecht</a:t>
            </a:r>
            <a:r>
              <a:rPr lang="de-DE" dirty="0">
                <a:latin typeface="Arial" panose="020B0604020202020204" pitchFamily="34" charset="0"/>
              </a:rPr>
              <a:t> oder die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Herausgabe</a:t>
            </a:r>
            <a:r>
              <a:rPr lang="de-DE" dirty="0">
                <a:latin typeface="Arial" panose="020B0604020202020204" pitchFamily="34" charset="0"/>
              </a:rPr>
              <a:t> des Kindes betreffen, in jeder Lage des Verfahrens auf ein  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Einvernehmen</a:t>
            </a:r>
            <a:r>
              <a:rPr lang="de-DE" dirty="0">
                <a:latin typeface="Arial" panose="020B0604020202020204" pitchFamily="34" charset="0"/>
              </a:rPr>
              <a:t> der Beteiligten hinwirken (§   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156</a:t>
            </a:r>
            <a:r>
              <a:rPr lang="de-DE" dirty="0">
                <a:latin typeface="Arial" panose="020B0604020202020204" pitchFamily="34" charset="0"/>
              </a:rPr>
              <a:t> I 1 </a:t>
            </a:r>
            <a:r>
              <a:rPr lang="de-DE" dirty="0" err="1">
                <a:latin typeface="Arial" panose="020B0604020202020204" pitchFamily="34" charset="0"/>
              </a:rPr>
              <a:t>FamFG</a:t>
            </a:r>
            <a:r>
              <a:rPr lang="de-DE" dirty="0">
                <a:latin typeface="Arial" panose="020B0604020202020204" pitchFamily="34" charset="0"/>
              </a:rPr>
              <a:t>). Dabei weist es auf die Möglichkeiten der Beratung durch die Beratungsstellen und – dienste der Träger der   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Kinder- und Jugendhilfe</a:t>
            </a:r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de-DE" dirty="0">
                <a:latin typeface="Arial" panose="020B0604020202020204" pitchFamily="34" charset="0"/>
              </a:rPr>
              <a:t>hin          (§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15    6</a:t>
            </a:r>
            <a:r>
              <a:rPr lang="de-DE" dirty="0">
                <a:latin typeface="Arial" panose="020B0604020202020204" pitchFamily="34" charset="0"/>
              </a:rPr>
              <a:t> I 2 </a:t>
            </a:r>
            <a:r>
              <a:rPr lang="de-DE" dirty="0" err="1">
                <a:latin typeface="Arial" panose="020B0604020202020204" pitchFamily="34" charset="0"/>
              </a:rPr>
              <a:t>FamFG</a:t>
            </a:r>
            <a:r>
              <a:rPr lang="de-DE" dirty="0">
                <a:latin typeface="Arial" panose="020B0604020202020204" pitchFamily="34" charset="0"/>
              </a:rPr>
              <a:t>). </a:t>
            </a:r>
            <a:endParaRPr lang="de-DE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899732" y="84289"/>
            <a:ext cx="6472988" cy="496156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19475">
            <a:off x="10280197" y="95500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F9F7DFE-1702-422D-A55D-C736E420EB6B}"/>
              </a:ext>
            </a:extLst>
          </p:cNvPr>
          <p:cNvSpPr/>
          <p:nvPr/>
        </p:nvSpPr>
        <p:spPr>
          <a:xfrm>
            <a:off x="1853573" y="1527452"/>
            <a:ext cx="585373" cy="347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</a:rPr>
              <a:t>151</a:t>
            </a:r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9CE0F4B5-A609-44B4-AB0B-72CCBB11926C}"/>
              </a:ext>
            </a:extLst>
          </p:cNvPr>
          <p:cNvSpPr/>
          <p:nvPr/>
        </p:nvSpPr>
        <p:spPr>
          <a:xfrm>
            <a:off x="9194367" y="1527452"/>
            <a:ext cx="2068718" cy="3123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>
                <a:latin typeface="Arial" panose="020B0604020202020204" pitchFamily="34" charset="0"/>
              </a:rPr>
              <a:t>elterliche Sorge</a:t>
            </a:r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13E0459-FCA7-4740-9A5E-662E6E630966}"/>
              </a:ext>
            </a:extLst>
          </p:cNvPr>
          <p:cNvSpPr/>
          <p:nvPr/>
        </p:nvSpPr>
        <p:spPr>
          <a:xfrm>
            <a:off x="1181441" y="1962598"/>
            <a:ext cx="1821703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>
                <a:latin typeface="Arial" panose="020B0604020202020204" pitchFamily="34" charset="0"/>
              </a:rPr>
              <a:t>Umgangsrecht</a:t>
            </a:r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21C5BA80-00A9-4B15-9002-4C1EF51E37AC}"/>
              </a:ext>
            </a:extLst>
          </p:cNvPr>
          <p:cNvSpPr/>
          <p:nvPr/>
        </p:nvSpPr>
        <p:spPr>
          <a:xfrm>
            <a:off x="3337469" y="1955536"/>
            <a:ext cx="5252788" cy="3123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>
                <a:latin typeface="Arial" panose="020B0604020202020204" pitchFamily="34" charset="0"/>
              </a:rPr>
              <a:t>Kindesherausgabe sowie die Unterbringungen</a:t>
            </a:r>
            <a:endParaRPr lang="de-DE" b="1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44B4F0E7-E56A-47C7-B914-E8C75875D932}"/>
              </a:ext>
            </a:extLst>
          </p:cNvPr>
          <p:cNvSpPr/>
          <p:nvPr/>
        </p:nvSpPr>
        <p:spPr>
          <a:xfrm>
            <a:off x="10102905" y="2206239"/>
            <a:ext cx="1092209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>
                <a:latin typeface="Arial" panose="020B0604020202020204" pitchFamily="34" charset="0"/>
              </a:rPr>
              <a:t>örtliche</a:t>
            </a:r>
            <a:endParaRPr lang="de-DE" b="1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E9481FBC-638A-4E20-935F-2137BED39E57}"/>
              </a:ext>
            </a:extLst>
          </p:cNvPr>
          <p:cNvSpPr/>
          <p:nvPr/>
        </p:nvSpPr>
        <p:spPr>
          <a:xfrm>
            <a:off x="5273799" y="2518191"/>
            <a:ext cx="690064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152</a:t>
            </a:r>
            <a:endParaRPr lang="de-DE" b="1" dirty="0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4B170F42-F097-4C23-AFE5-B53B1DFCA73B}"/>
              </a:ext>
            </a:extLst>
          </p:cNvPr>
          <p:cNvSpPr/>
          <p:nvPr/>
        </p:nvSpPr>
        <p:spPr>
          <a:xfrm>
            <a:off x="1735934" y="3184015"/>
            <a:ext cx="4227929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Vorrang- und Beschleunigungsgebot</a:t>
            </a:r>
            <a:endParaRPr lang="de-DE" b="1" dirty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3BD7EA2E-C7C7-48C8-B96F-0AA0865DDAF6}"/>
              </a:ext>
            </a:extLst>
          </p:cNvPr>
          <p:cNvSpPr/>
          <p:nvPr/>
        </p:nvSpPr>
        <p:spPr>
          <a:xfrm>
            <a:off x="6257168" y="3184015"/>
            <a:ext cx="638547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155</a:t>
            </a:r>
            <a:endParaRPr lang="de-DE" b="1" dirty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081E7DF4-4604-47CB-A75C-59A25D5464B4}"/>
              </a:ext>
            </a:extLst>
          </p:cNvPr>
          <p:cNvSpPr/>
          <p:nvPr/>
        </p:nvSpPr>
        <p:spPr>
          <a:xfrm>
            <a:off x="1621892" y="3489340"/>
            <a:ext cx="1381252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Aufenthalt</a:t>
            </a:r>
            <a:endParaRPr lang="de-DE" b="1" dirty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C375A84D-6766-4F5E-8335-00B49F3A3C28}"/>
              </a:ext>
            </a:extLst>
          </p:cNvPr>
          <p:cNvSpPr/>
          <p:nvPr/>
        </p:nvSpPr>
        <p:spPr>
          <a:xfrm>
            <a:off x="5316737" y="3493856"/>
            <a:ext cx="1853320" cy="3123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Umgangsrecht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152241DB-E924-42D2-9596-C5196E856D18}"/>
              </a:ext>
            </a:extLst>
          </p:cNvPr>
          <p:cNvSpPr/>
          <p:nvPr/>
        </p:nvSpPr>
        <p:spPr>
          <a:xfrm>
            <a:off x="7648457" y="3489340"/>
            <a:ext cx="1545910" cy="3123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Herausgabe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B5FA48D9-FEB6-43A2-ACF4-99BEC41ED30F}"/>
              </a:ext>
            </a:extLst>
          </p:cNvPr>
          <p:cNvSpPr/>
          <p:nvPr/>
        </p:nvSpPr>
        <p:spPr>
          <a:xfrm>
            <a:off x="3085420" y="3806244"/>
            <a:ext cx="3491021" cy="2896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Gefährdung des Kindeswohls</a:t>
            </a:r>
            <a:endParaRPr lang="de-DE" b="1" dirty="0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39384093-F77D-4755-81A0-B08C0C63B446}"/>
              </a:ext>
            </a:extLst>
          </p:cNvPr>
          <p:cNvSpPr/>
          <p:nvPr/>
        </p:nvSpPr>
        <p:spPr>
          <a:xfrm>
            <a:off x="8404555" y="4089324"/>
            <a:ext cx="1936330" cy="3154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elterliche Sorge</a:t>
            </a:r>
            <a:endParaRPr lang="de-DE" b="1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A559FCE8-A56E-4811-8086-505D91B0B50D}"/>
              </a:ext>
            </a:extLst>
          </p:cNvPr>
          <p:cNvSpPr/>
          <p:nvPr/>
        </p:nvSpPr>
        <p:spPr>
          <a:xfrm>
            <a:off x="4702482" y="4425141"/>
            <a:ext cx="1393518" cy="353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>
                <a:latin typeface="Arial" panose="020B0604020202020204" pitchFamily="34" charset="0"/>
              </a:rPr>
              <a:t>Aufenthalt</a:t>
            </a:r>
            <a:endParaRPr lang="de-DE" b="1" dirty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CD769858-C5FF-43DA-A762-1C67C7F0D550}"/>
              </a:ext>
            </a:extLst>
          </p:cNvPr>
          <p:cNvSpPr/>
          <p:nvPr/>
        </p:nvSpPr>
        <p:spPr>
          <a:xfrm>
            <a:off x="8084383" y="4425141"/>
            <a:ext cx="1853321" cy="353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Umgangsrecht</a:t>
            </a:r>
            <a:endParaRPr lang="de-DE" b="1" dirty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10E94D99-C3CA-41A3-87EF-31FC6C62E3C4}"/>
              </a:ext>
            </a:extLst>
          </p:cNvPr>
          <p:cNvSpPr/>
          <p:nvPr/>
        </p:nvSpPr>
        <p:spPr>
          <a:xfrm>
            <a:off x="1088660" y="4707102"/>
            <a:ext cx="1529825" cy="353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>
                <a:latin typeface="Arial" panose="020B0604020202020204" pitchFamily="34" charset="0"/>
              </a:rPr>
              <a:t>Herausgabe</a:t>
            </a:r>
            <a:endParaRPr lang="de-DE" b="1" dirty="0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F3EE8641-272B-4D01-A2C3-FD39716D7D42}"/>
              </a:ext>
            </a:extLst>
          </p:cNvPr>
          <p:cNvSpPr/>
          <p:nvPr/>
        </p:nvSpPr>
        <p:spPr>
          <a:xfrm>
            <a:off x="8774804" y="4773887"/>
            <a:ext cx="1771560" cy="353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Einvernehmen</a:t>
            </a:r>
            <a:endParaRPr lang="de-DE" b="1" dirty="0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876401D1-48AE-4456-8DB1-FBDDB3EFCDBF}"/>
              </a:ext>
            </a:extLst>
          </p:cNvPr>
          <p:cNvSpPr/>
          <p:nvPr/>
        </p:nvSpPr>
        <p:spPr>
          <a:xfrm>
            <a:off x="3685265" y="5056920"/>
            <a:ext cx="654507" cy="353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156</a:t>
            </a:r>
            <a:endParaRPr lang="de-DE" b="1" dirty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C11C95E1-3EDC-41A6-8842-02CBA10AEA33}"/>
              </a:ext>
            </a:extLst>
          </p:cNvPr>
          <p:cNvSpPr/>
          <p:nvPr/>
        </p:nvSpPr>
        <p:spPr>
          <a:xfrm>
            <a:off x="7469919" y="5393570"/>
            <a:ext cx="2870966" cy="353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Kinder- und Jugendhilfe</a:t>
            </a:r>
            <a:endParaRPr lang="de-DE" b="1" dirty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A0BFC19C-C57F-481F-892D-84CE30E9B34C}"/>
              </a:ext>
            </a:extLst>
          </p:cNvPr>
          <p:cNvSpPr/>
          <p:nvPr/>
        </p:nvSpPr>
        <p:spPr>
          <a:xfrm>
            <a:off x="1475409" y="5706870"/>
            <a:ext cx="654507" cy="353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156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189709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4" grpId="0" animBg="1"/>
      <p:bldP spid="15" grpId="0" animBg="1"/>
      <p:bldP spid="17" grpId="0" animBg="1"/>
      <p:bldP spid="18" grpId="0" animBg="1"/>
      <p:bldP spid="16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D1B0BC32-973B-436F-A848-8E14221A8B8E}"/>
              </a:ext>
            </a:extLst>
          </p:cNvPr>
          <p:cNvSpPr/>
          <p:nvPr/>
        </p:nvSpPr>
        <p:spPr>
          <a:xfrm>
            <a:off x="1861014" y="2385835"/>
            <a:ext cx="8550423" cy="3575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de-DE" dirty="0">
                <a:latin typeface="Arial" panose="020B0604020202020204" pitchFamily="34" charset="0"/>
              </a:rPr>
              <a:t>Das Gericht hat dem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minderjährigen Kind</a:t>
            </a:r>
            <a:r>
              <a:rPr lang="de-DE" b="1" dirty="0">
                <a:latin typeface="Arial" panose="020B0604020202020204" pitchFamily="34" charset="0"/>
              </a:rPr>
              <a:t> </a:t>
            </a:r>
            <a:r>
              <a:rPr lang="de-DE" dirty="0">
                <a:latin typeface="Arial" panose="020B0604020202020204" pitchFamily="34" charset="0"/>
              </a:rPr>
              <a:t>in Kindschaftssachen, die seine Person betreffen, einen   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fachlich und persönlich </a:t>
            </a:r>
            <a:r>
              <a:rPr lang="de-DE" dirty="0">
                <a:latin typeface="Arial" panose="020B0604020202020204" pitchFamily="34" charset="0"/>
              </a:rPr>
              <a:t>geeigneten Verfahrensbeistand zu bestellen, wenn dies zur Wahrung der Interessen des Kindes erforderlich ist (§   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158</a:t>
            </a:r>
            <a:r>
              <a:rPr lang="de-DE" dirty="0">
                <a:latin typeface="Arial" panose="020B0604020202020204" pitchFamily="34" charset="0"/>
              </a:rPr>
              <a:t> I 1 </a:t>
            </a:r>
            <a:r>
              <a:rPr lang="de-DE" dirty="0" err="1">
                <a:latin typeface="Arial" panose="020B0604020202020204" pitchFamily="34" charset="0"/>
              </a:rPr>
              <a:t>FamFG</a:t>
            </a:r>
            <a:r>
              <a:rPr lang="de-DE" dirty="0">
                <a:latin typeface="Arial" panose="020B0604020202020204" pitchFamily="34" charset="0"/>
              </a:rPr>
              <a:t>). Er ist so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früh wie möglich </a:t>
            </a:r>
            <a:r>
              <a:rPr lang="de-DE" dirty="0">
                <a:latin typeface="Arial" panose="020B0604020202020204" pitchFamily="34" charset="0"/>
              </a:rPr>
              <a:t>zu bestellen (§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158</a:t>
            </a:r>
            <a:r>
              <a:rPr lang="de-DE" dirty="0">
                <a:latin typeface="Arial" panose="020B0604020202020204" pitchFamily="34" charset="0"/>
              </a:rPr>
              <a:t> I 2 </a:t>
            </a:r>
            <a:r>
              <a:rPr lang="de-DE" dirty="0" err="1">
                <a:latin typeface="Arial" panose="020B0604020202020204" pitchFamily="34" charset="0"/>
              </a:rPr>
              <a:t>FamFG</a:t>
            </a:r>
            <a:r>
              <a:rPr lang="de-DE" dirty="0">
                <a:latin typeface="Arial" panose="020B0604020202020204" pitchFamily="34" charset="0"/>
              </a:rPr>
              <a:t>). Die Aufgaben und die Rechtsstellung des Verfahrensbeistands sind in §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158b  </a:t>
            </a:r>
            <a:r>
              <a:rPr lang="de-DE" dirty="0">
                <a:latin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</a:rPr>
              <a:t>FamFG</a:t>
            </a:r>
            <a:r>
              <a:rPr lang="de-DE" dirty="0">
                <a:latin typeface="Arial" panose="020B0604020202020204" pitchFamily="34" charset="0"/>
              </a:rPr>
              <a:t> aufgeführt. Er wird nach §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158c</a:t>
            </a:r>
            <a:r>
              <a:rPr lang="de-DE" dirty="0">
                <a:latin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</a:rPr>
              <a:t>FamFG</a:t>
            </a:r>
            <a:r>
              <a:rPr lang="de-DE" dirty="0">
                <a:latin typeface="Arial" panose="020B0604020202020204" pitchFamily="34" charset="0"/>
              </a:rPr>
              <a:t> vergütet.</a:t>
            </a:r>
            <a:endParaRPr lang="de-DE" dirty="0"/>
          </a:p>
          <a:p>
            <a:pPr algn="just">
              <a:lnSpc>
                <a:spcPct val="115000"/>
              </a:lnSpc>
            </a:pPr>
            <a:r>
              <a:rPr lang="de-DE" dirty="0">
                <a:latin typeface="Arial" panose="020B0604020202020204" pitchFamily="34" charset="0"/>
              </a:rPr>
              <a:t>Das Kind ist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g   </a:t>
            </a:r>
            <a:r>
              <a:rPr lang="de-DE" b="1" dirty="0" err="1">
                <a:solidFill>
                  <a:schemeClr val="bg1"/>
                </a:solidFill>
                <a:latin typeface="Arial" panose="020B0604020202020204" pitchFamily="34" charset="0"/>
              </a:rPr>
              <a:t>rundsätzlich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 anzuhören </a:t>
            </a:r>
            <a:r>
              <a:rPr lang="de-DE" dirty="0">
                <a:latin typeface="Arial" panose="020B0604020202020204" pitchFamily="34" charset="0"/>
              </a:rPr>
              <a:t>(§   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159</a:t>
            </a:r>
            <a:r>
              <a:rPr lang="de-DE" dirty="0">
                <a:latin typeface="Arial" panose="020B0604020202020204" pitchFamily="34" charset="0"/>
              </a:rPr>
              <a:t> I </a:t>
            </a:r>
            <a:r>
              <a:rPr lang="de-DE" dirty="0" err="1">
                <a:latin typeface="Arial" panose="020B0604020202020204" pitchFamily="34" charset="0"/>
              </a:rPr>
              <a:t>FamFG</a:t>
            </a:r>
            <a:r>
              <a:rPr lang="de-DE" dirty="0">
                <a:latin typeface="Arial" panose="020B0604020202020204" pitchFamily="34" charset="0"/>
              </a:rPr>
              <a:t>). Dabei soll das Gericht sich einen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persönlichen </a:t>
            </a:r>
            <a:r>
              <a:rPr lang="de-DE" b="1" dirty="0" err="1">
                <a:solidFill>
                  <a:schemeClr val="bg1"/>
                </a:solidFill>
                <a:latin typeface="Arial" panose="020B0604020202020204" pitchFamily="34" charset="0"/>
              </a:rPr>
              <a:t>Eindruc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   k </a:t>
            </a:r>
            <a:r>
              <a:rPr lang="de-DE" dirty="0">
                <a:latin typeface="Arial" panose="020B0604020202020204" pitchFamily="34" charset="0"/>
              </a:rPr>
              <a:t>von dem Kind verschaffen. Hat das Gericht dem Kind einen Verfahrensbeistand bestellt, soll die persönliche Anhörung des Kindes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in dessen An    </a:t>
            </a:r>
            <a:r>
              <a:rPr lang="de-DE" b="1" dirty="0" err="1">
                <a:solidFill>
                  <a:schemeClr val="bg1"/>
                </a:solidFill>
                <a:latin typeface="Arial" panose="020B0604020202020204" pitchFamily="34" charset="0"/>
              </a:rPr>
              <a:t>wesenhei</a:t>
            </a:r>
            <a:r>
              <a:rPr lang="de-DE" dirty="0" err="1">
                <a:solidFill>
                  <a:schemeClr val="bg1"/>
                </a:solidFill>
                <a:latin typeface="Arial" panose="020B0604020202020204" pitchFamily="34" charset="0"/>
              </a:rPr>
              <a:t>t</a:t>
            </a:r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de-DE" dirty="0">
                <a:latin typeface="Arial" panose="020B0604020202020204" pitchFamily="34" charset="0"/>
              </a:rPr>
              <a:t>stattfinden (§   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15   9</a:t>
            </a:r>
            <a:r>
              <a:rPr lang="de-DE" dirty="0">
                <a:latin typeface="Arial" panose="020B0604020202020204" pitchFamily="34" charset="0"/>
              </a:rPr>
              <a:t> IV 3 </a:t>
            </a:r>
            <a:r>
              <a:rPr lang="de-DE" dirty="0" err="1">
                <a:latin typeface="Arial" panose="020B0604020202020204" pitchFamily="34" charset="0"/>
              </a:rPr>
              <a:t>FamFG</a:t>
            </a:r>
            <a:r>
              <a:rPr lang="de-DE" dirty="0">
                <a:latin typeface="Arial" panose="020B0604020202020204" pitchFamily="34" charset="0"/>
              </a:rPr>
              <a:t>). </a:t>
            </a:r>
            <a:endParaRPr lang="de-DE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899732" y="84289"/>
            <a:ext cx="6472988" cy="496156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19475">
            <a:off x="10280197" y="95500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F9F7DFE-1702-422D-A55D-C736E420EB6B}"/>
              </a:ext>
            </a:extLst>
          </p:cNvPr>
          <p:cNvSpPr/>
          <p:nvPr/>
        </p:nvSpPr>
        <p:spPr>
          <a:xfrm>
            <a:off x="4379058" y="2416896"/>
            <a:ext cx="2413627" cy="305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>
                <a:latin typeface="Arial" panose="020B0604020202020204" pitchFamily="34" charset="0"/>
              </a:rPr>
              <a:t>minderjährigen Kind</a:t>
            </a:r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13E0459-FCA7-4740-9A5E-662E6E630966}"/>
              </a:ext>
            </a:extLst>
          </p:cNvPr>
          <p:cNvSpPr/>
          <p:nvPr/>
        </p:nvSpPr>
        <p:spPr>
          <a:xfrm>
            <a:off x="5172870" y="2753283"/>
            <a:ext cx="2955130" cy="3123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>
                <a:latin typeface="Arial" panose="020B0604020202020204" pitchFamily="34" charset="0"/>
              </a:rPr>
              <a:t>fachlich und persönlich</a:t>
            </a:r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21C5BA80-00A9-4B15-9002-4C1EF51E37AC}"/>
              </a:ext>
            </a:extLst>
          </p:cNvPr>
          <p:cNvSpPr/>
          <p:nvPr/>
        </p:nvSpPr>
        <p:spPr>
          <a:xfrm>
            <a:off x="4730841" y="3429000"/>
            <a:ext cx="595902" cy="2941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>
                <a:latin typeface="Arial" panose="020B0604020202020204" pitchFamily="34" charset="0"/>
              </a:rPr>
              <a:t>158</a:t>
            </a:r>
            <a:endParaRPr lang="de-DE" b="1" dirty="0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62BE1D55-786C-440E-8413-4B1EF4539FFF}"/>
              </a:ext>
            </a:extLst>
          </p:cNvPr>
          <p:cNvSpPr/>
          <p:nvPr/>
        </p:nvSpPr>
        <p:spPr>
          <a:xfrm>
            <a:off x="7928140" y="3410791"/>
            <a:ext cx="2068718" cy="3123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>
                <a:latin typeface="Arial" panose="020B0604020202020204" pitchFamily="34" charset="0"/>
              </a:rPr>
              <a:t>früh wie möglich</a:t>
            </a:r>
            <a:endParaRPr lang="de-DE" b="1" dirty="0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3269C14B-1178-4E15-B038-C3B2F59FD0ED}"/>
              </a:ext>
            </a:extLst>
          </p:cNvPr>
          <p:cNvSpPr/>
          <p:nvPr/>
        </p:nvSpPr>
        <p:spPr>
          <a:xfrm>
            <a:off x="3286669" y="3723178"/>
            <a:ext cx="595902" cy="2941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>
                <a:latin typeface="Arial" panose="020B0604020202020204" pitchFamily="34" charset="0"/>
              </a:rPr>
              <a:t>158</a:t>
            </a:r>
            <a:endParaRPr lang="de-DE" b="1" dirty="0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3940419A-A831-4D5D-BB2B-595B0E27916E}"/>
              </a:ext>
            </a:extLst>
          </p:cNvPr>
          <p:cNvSpPr/>
          <p:nvPr/>
        </p:nvSpPr>
        <p:spPr>
          <a:xfrm>
            <a:off x="5172870" y="4038168"/>
            <a:ext cx="823784" cy="30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158 b</a:t>
            </a:r>
            <a:endParaRPr lang="de-DE" b="1" dirty="0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0FFC8D22-679E-4002-B0A0-997BF6766DD8}"/>
              </a:ext>
            </a:extLst>
          </p:cNvPr>
          <p:cNvSpPr/>
          <p:nvPr/>
        </p:nvSpPr>
        <p:spPr>
          <a:xfrm>
            <a:off x="9786337" y="4017356"/>
            <a:ext cx="823784" cy="30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158 c</a:t>
            </a:r>
            <a:endParaRPr lang="de-DE" b="1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75FA1F81-4861-4827-B2D8-3AD97E9BF528}"/>
              </a:ext>
            </a:extLst>
          </p:cNvPr>
          <p:cNvSpPr/>
          <p:nvPr/>
        </p:nvSpPr>
        <p:spPr>
          <a:xfrm>
            <a:off x="3440816" y="4612716"/>
            <a:ext cx="2925445" cy="3454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grundsätzlich anzuhören</a:t>
            </a:r>
            <a:endParaRPr lang="de-DE" b="1" dirty="0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535A5AC1-B9BD-40ED-AD7E-193F226971C0}"/>
              </a:ext>
            </a:extLst>
          </p:cNvPr>
          <p:cNvSpPr/>
          <p:nvPr/>
        </p:nvSpPr>
        <p:spPr>
          <a:xfrm>
            <a:off x="6792685" y="4651933"/>
            <a:ext cx="671384" cy="30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159</a:t>
            </a:r>
            <a:endParaRPr lang="de-DE" b="1" dirty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9D0FA62D-CBF3-4184-B702-7628F6A67A27}"/>
              </a:ext>
            </a:extLst>
          </p:cNvPr>
          <p:cNvSpPr/>
          <p:nvPr/>
        </p:nvSpPr>
        <p:spPr>
          <a:xfrm>
            <a:off x="3870541" y="4939792"/>
            <a:ext cx="2779894" cy="3527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>
                <a:latin typeface="Arial" panose="020B0604020202020204" pitchFamily="34" charset="0"/>
              </a:rPr>
              <a:t>persönlichen Eindruck</a:t>
            </a:r>
            <a:endParaRPr lang="de-DE" b="1" dirty="0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D2BB3646-DBA9-43F1-BD9C-CA80200F4100}"/>
              </a:ext>
            </a:extLst>
          </p:cNvPr>
          <p:cNvSpPr/>
          <p:nvPr/>
        </p:nvSpPr>
        <p:spPr>
          <a:xfrm>
            <a:off x="3127190" y="5597300"/>
            <a:ext cx="2767864" cy="2687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>
                <a:latin typeface="Arial" panose="020B0604020202020204" pitchFamily="34" charset="0"/>
              </a:rPr>
              <a:t>in dessen Anwesenhei</a:t>
            </a:r>
            <a:r>
              <a:rPr lang="de-DE">
                <a:latin typeface="Arial" panose="020B0604020202020204" pitchFamily="34" charset="0"/>
              </a:rPr>
              <a:t>t</a:t>
            </a:r>
            <a:endParaRPr lang="de-DE" b="1" dirty="0"/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F25FB110-4669-4FBD-BA8D-CFEA22328D8D}"/>
              </a:ext>
            </a:extLst>
          </p:cNvPr>
          <p:cNvSpPr/>
          <p:nvPr/>
        </p:nvSpPr>
        <p:spPr>
          <a:xfrm>
            <a:off x="7456616" y="5597300"/>
            <a:ext cx="671384" cy="30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159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032282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496156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19475">
            <a:off x="10280197" y="95500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E273A79F-F39F-4804-90BE-0D778226F135}"/>
              </a:ext>
            </a:extLst>
          </p:cNvPr>
          <p:cNvSpPr/>
          <p:nvPr/>
        </p:nvSpPr>
        <p:spPr>
          <a:xfrm>
            <a:off x="1422400" y="1911309"/>
            <a:ext cx="8128000" cy="3575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de-DE" dirty="0">
                <a:latin typeface="Arial" panose="020B0604020202020204" pitchFamily="34" charset="0"/>
                <a:ea typeface="Times New Roman" panose="02020603050405020304" pitchFamily="18" charset="0"/>
              </a:rPr>
              <a:t>Das Gericht soll persönlich anhören: </a:t>
            </a:r>
            <a:endParaRPr lang="de-DE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de-DE" b="1" kern="100" dirty="0">
                <a:latin typeface="Arial" panose="020B0604020202020204" pitchFamily="34" charset="0"/>
                <a:ea typeface="Times New Roman" panose="02020603050405020304" pitchFamily="18" charset="0"/>
              </a:rPr>
              <a:t>Eltern</a:t>
            </a:r>
            <a:r>
              <a:rPr lang="de-DE" kern="100" dirty="0">
                <a:latin typeface="Arial" panose="020B0604020202020204" pitchFamily="34" charset="0"/>
                <a:ea typeface="Times New Roman" panose="02020603050405020304" pitchFamily="18" charset="0"/>
              </a:rPr>
              <a:t>    (§ </a:t>
            </a:r>
            <a:r>
              <a:rPr lang="de-DE" b="1" kern="100" dirty="0">
                <a:latin typeface="Arial" panose="020B0604020202020204" pitchFamily="34" charset="0"/>
                <a:ea typeface="Times New Roman" panose="02020603050405020304" pitchFamily="18" charset="0"/>
              </a:rPr>
              <a:t>        </a:t>
            </a:r>
            <a:r>
              <a:rPr lang="de-DE" kern="1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e-DE" kern="100" dirty="0" err="1">
                <a:latin typeface="Arial" panose="020B0604020202020204" pitchFamily="34" charset="0"/>
                <a:ea typeface="Times New Roman" panose="02020603050405020304" pitchFamily="18" charset="0"/>
              </a:rPr>
              <a:t>FamFG</a:t>
            </a:r>
            <a:r>
              <a:rPr lang="de-DE" kern="100" dirty="0">
                <a:latin typeface="Arial" panose="020B0604020202020204" pitchFamily="34" charset="0"/>
                <a:ea typeface="Times New Roman" panose="02020603050405020304" pitchFamily="18" charset="0"/>
              </a:rPr>
              <a:t>) (in Verfahren nach §§ 1666 und 1666a BGB ist die persönliche Anhörung zwingend)</a:t>
            </a:r>
            <a:endParaRPr lang="de-DE" kern="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de-DE" b="1" kern="100" dirty="0">
                <a:latin typeface="Arial" panose="020B0604020202020204" pitchFamily="34" charset="0"/>
                <a:ea typeface="Times New Roman" panose="02020603050405020304" pitchFamily="18" charset="0"/>
              </a:rPr>
              <a:t>Pflegepersonen</a:t>
            </a:r>
            <a:r>
              <a:rPr lang="de-DE" kern="100" dirty="0">
                <a:latin typeface="Arial" panose="020B0604020202020204" pitchFamily="34" charset="0"/>
                <a:ea typeface="Times New Roman" panose="02020603050405020304" pitchFamily="18" charset="0"/>
              </a:rPr>
              <a:t> (§ </a:t>
            </a:r>
            <a:r>
              <a:rPr lang="de-DE" b="1" kern="1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1     61</a:t>
            </a:r>
            <a:r>
              <a:rPr lang="de-DE" kern="100" dirty="0">
                <a:latin typeface="Arial" panose="020B0604020202020204" pitchFamily="34" charset="0"/>
                <a:ea typeface="Times New Roman" panose="02020603050405020304" pitchFamily="18" charset="0"/>
              </a:rPr>
              <a:t> II </a:t>
            </a:r>
            <a:r>
              <a:rPr lang="de-DE" kern="100" dirty="0" err="1">
                <a:latin typeface="Arial" panose="020B0604020202020204" pitchFamily="34" charset="0"/>
                <a:ea typeface="Times New Roman" panose="02020603050405020304" pitchFamily="18" charset="0"/>
              </a:rPr>
              <a:t>FamFG</a:t>
            </a:r>
            <a:r>
              <a:rPr lang="de-DE" kern="100" dirty="0"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lang="de-DE" kern="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de-DE" b="1" kern="100" dirty="0">
                <a:latin typeface="Arial" panose="020B0604020202020204" pitchFamily="34" charset="0"/>
                <a:ea typeface="Times New Roman" panose="02020603050405020304" pitchFamily="18" charset="0"/>
              </a:rPr>
              <a:t>JA</a:t>
            </a:r>
            <a:r>
              <a:rPr lang="de-DE" kern="100" dirty="0">
                <a:latin typeface="Arial" panose="020B0604020202020204" pitchFamily="34" charset="0"/>
                <a:ea typeface="Times New Roman" panose="02020603050405020304" pitchFamily="18" charset="0"/>
              </a:rPr>
              <a:t>      (§ </a:t>
            </a:r>
            <a:r>
              <a:rPr lang="de-DE" b="1" kern="1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162</a:t>
            </a:r>
            <a:r>
              <a:rPr lang="de-DE" kern="100" dirty="0">
                <a:latin typeface="Arial" panose="020B0604020202020204" pitchFamily="34" charset="0"/>
                <a:ea typeface="Times New Roman" panose="02020603050405020304" pitchFamily="18" charset="0"/>
              </a:rPr>
              <a:t>       I </a:t>
            </a:r>
            <a:r>
              <a:rPr lang="de-DE" kern="100" dirty="0" err="1">
                <a:latin typeface="Arial" panose="020B0604020202020204" pitchFamily="34" charset="0"/>
                <a:ea typeface="Times New Roman" panose="02020603050405020304" pitchFamily="18" charset="0"/>
              </a:rPr>
              <a:t>FamFG</a:t>
            </a:r>
            <a:r>
              <a:rPr lang="de-DE" kern="100" dirty="0">
                <a:latin typeface="Arial" panose="020B0604020202020204" pitchFamily="34" charset="0"/>
                <a:ea typeface="Times New Roman" panose="02020603050405020304" pitchFamily="18" charset="0"/>
              </a:rPr>
              <a:t>) </a:t>
            </a:r>
            <a:endParaRPr lang="de-DE" kern="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de-DE" dirty="0">
                <a:latin typeface="Arial" panose="020B0604020202020204" pitchFamily="34" charset="0"/>
              </a:rPr>
              <a:t>In Verfahren nach § 151 Nr. 1 – 3 </a:t>
            </a:r>
            <a:r>
              <a:rPr lang="de-DE" dirty="0" err="1">
                <a:latin typeface="Arial" panose="020B0604020202020204" pitchFamily="34" charset="0"/>
              </a:rPr>
              <a:t>FamFG</a:t>
            </a:r>
            <a:r>
              <a:rPr lang="de-DE" dirty="0">
                <a:latin typeface="Arial" panose="020B0604020202020204" pitchFamily="34" charset="0"/>
              </a:rPr>
              <a:t> ist das Gutachten durch einen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geeigneten</a:t>
            </a:r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Sachverständigen</a:t>
            </a:r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de-DE" dirty="0">
                <a:latin typeface="Arial" panose="020B0604020202020204" pitchFamily="34" charset="0"/>
              </a:rPr>
              <a:t>zu erstatten (§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          </a:t>
            </a:r>
            <a:r>
              <a:rPr lang="de-DE" dirty="0">
                <a:latin typeface="Arial" panose="020B0604020202020204" pitchFamily="34" charset="0"/>
              </a:rPr>
              <a:t> I 1 </a:t>
            </a:r>
            <a:r>
              <a:rPr lang="de-DE" dirty="0" err="1">
                <a:latin typeface="Arial" panose="020B0604020202020204" pitchFamily="34" charset="0"/>
              </a:rPr>
              <a:t>FamFG</a:t>
            </a:r>
            <a:r>
              <a:rPr lang="de-DE" dirty="0">
                <a:latin typeface="Arial" panose="020B0604020202020204" pitchFamily="34" charset="0"/>
              </a:rPr>
              <a:t>).</a:t>
            </a:r>
            <a:endParaRPr lang="de-DE" dirty="0"/>
          </a:p>
          <a:p>
            <a:pPr>
              <a:lnSpc>
                <a:spcPct val="115000"/>
              </a:lnSpc>
            </a:pPr>
            <a:r>
              <a:rPr lang="de-DE" dirty="0">
                <a:latin typeface="Arial" panose="020B0604020202020204" pitchFamily="34" charset="0"/>
              </a:rPr>
              <a:t>Die Entscheidung ist den Beteiligten     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bekannt zu geben</a:t>
            </a:r>
            <a:r>
              <a:rPr lang="de-DE" dirty="0">
                <a:latin typeface="Arial" panose="020B0604020202020204" pitchFamily="34" charset="0"/>
              </a:rPr>
              <a:t>. Kann das Kind das     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Beschwerderecht</a:t>
            </a:r>
            <a:r>
              <a:rPr lang="de-DE" dirty="0">
                <a:latin typeface="Arial" panose="020B0604020202020204" pitchFamily="34" charset="0"/>
              </a:rPr>
              <a:t> ausüben, ist dem Kind diese Entscheidung selbst bekannt zu machen, wenn es das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1    4. Lebensjahr </a:t>
            </a:r>
            <a:r>
              <a:rPr lang="de-DE" dirty="0">
                <a:latin typeface="Arial" panose="020B0604020202020204" pitchFamily="34" charset="0"/>
              </a:rPr>
              <a:t>vollendet hat                   (§       </a:t>
            </a: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</a:rPr>
              <a:t>164</a:t>
            </a:r>
            <a:r>
              <a:rPr lang="de-DE" b="1" dirty="0">
                <a:latin typeface="Arial" panose="020B0604020202020204" pitchFamily="34" charset="0"/>
              </a:rPr>
              <a:t> </a:t>
            </a:r>
            <a:r>
              <a:rPr lang="de-DE" dirty="0">
                <a:latin typeface="Arial" panose="020B0604020202020204" pitchFamily="34" charset="0"/>
              </a:rPr>
              <a:t>S. 1 </a:t>
            </a:r>
            <a:r>
              <a:rPr lang="de-DE" dirty="0" err="1">
                <a:latin typeface="Arial" panose="020B0604020202020204" pitchFamily="34" charset="0"/>
              </a:rPr>
              <a:t>FamFG</a:t>
            </a:r>
            <a:r>
              <a:rPr lang="de-DE" dirty="0">
                <a:latin typeface="Arial" panose="020B0604020202020204" pitchFamily="34" charset="0"/>
              </a:rPr>
              <a:t>).</a:t>
            </a:r>
            <a:endParaRPr lang="de-DE" dirty="0">
              <a:effectLst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B12327F-C4CF-458F-8046-9928A5AE66C0}"/>
              </a:ext>
            </a:extLst>
          </p:cNvPr>
          <p:cNvSpPr/>
          <p:nvPr/>
        </p:nvSpPr>
        <p:spPr>
          <a:xfrm>
            <a:off x="1702429" y="2200089"/>
            <a:ext cx="852086" cy="3516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F9F7DFE-1702-422D-A55D-C736E420EB6B}"/>
              </a:ext>
            </a:extLst>
          </p:cNvPr>
          <p:cNvSpPr/>
          <p:nvPr/>
        </p:nvSpPr>
        <p:spPr>
          <a:xfrm>
            <a:off x="1722944" y="2271433"/>
            <a:ext cx="918656" cy="280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kern="100" dirty="0">
                <a:latin typeface="Arial" panose="020B0604020202020204" pitchFamily="34" charset="0"/>
                <a:ea typeface="Times New Roman" panose="02020603050405020304" pitchFamily="18" charset="0"/>
              </a:rPr>
              <a:t>Eltern</a:t>
            </a:r>
            <a:endParaRPr lang="de-DE" dirty="0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E0A82EF6-ABC1-4347-93AA-090274E9FC75}"/>
              </a:ext>
            </a:extLst>
          </p:cNvPr>
          <p:cNvSpPr/>
          <p:nvPr/>
        </p:nvSpPr>
        <p:spPr>
          <a:xfrm>
            <a:off x="2986818" y="2312159"/>
            <a:ext cx="679171" cy="280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kern="100" dirty="0">
                <a:latin typeface="Arial" panose="020B0604020202020204" pitchFamily="34" charset="0"/>
              </a:rPr>
              <a:t>160</a:t>
            </a:r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9EC131B4-F88F-4AB8-A79E-9974476E98C6}"/>
              </a:ext>
            </a:extLst>
          </p:cNvPr>
          <p:cNvSpPr/>
          <p:nvPr/>
        </p:nvSpPr>
        <p:spPr>
          <a:xfrm>
            <a:off x="1669142" y="2907329"/>
            <a:ext cx="1944915" cy="2585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C033D005-FA8E-4DF3-A5C0-FD8091487053}"/>
              </a:ext>
            </a:extLst>
          </p:cNvPr>
          <p:cNvSpPr/>
          <p:nvPr/>
        </p:nvSpPr>
        <p:spPr>
          <a:xfrm>
            <a:off x="1760486" y="2925173"/>
            <a:ext cx="1940782" cy="280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kern="100" dirty="0">
                <a:latin typeface="Arial" panose="020B0604020202020204" pitchFamily="34" charset="0"/>
                <a:ea typeface="Times New Roman" panose="02020603050405020304" pitchFamily="18" charset="0"/>
              </a:rPr>
              <a:t>Pflegepersonen</a:t>
            </a:r>
            <a:endParaRPr lang="de-DE" dirty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F1CFC0D6-670F-4368-B043-5AE6F5AE617A}"/>
              </a:ext>
            </a:extLst>
          </p:cNvPr>
          <p:cNvSpPr/>
          <p:nvPr/>
        </p:nvSpPr>
        <p:spPr>
          <a:xfrm>
            <a:off x="3860799" y="2925173"/>
            <a:ext cx="679171" cy="280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kern="100" dirty="0">
                <a:latin typeface="Arial" panose="020B0604020202020204" pitchFamily="34" charset="0"/>
              </a:rPr>
              <a:t>161</a:t>
            </a:r>
            <a:endParaRPr lang="de-DE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86F6086E-4C6E-4F07-8D3C-DBD23E69C49F}"/>
              </a:ext>
            </a:extLst>
          </p:cNvPr>
          <p:cNvSpPr/>
          <p:nvPr/>
        </p:nvSpPr>
        <p:spPr>
          <a:xfrm>
            <a:off x="1572672" y="3283041"/>
            <a:ext cx="609600" cy="291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95F154C7-8C22-488A-B320-A975D159250F}"/>
              </a:ext>
            </a:extLst>
          </p:cNvPr>
          <p:cNvSpPr/>
          <p:nvPr/>
        </p:nvSpPr>
        <p:spPr>
          <a:xfrm>
            <a:off x="1764743" y="3267453"/>
            <a:ext cx="679171" cy="280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kern="100" dirty="0">
                <a:latin typeface="Arial" panose="020B0604020202020204" pitchFamily="34" charset="0"/>
              </a:rPr>
              <a:t>JA</a:t>
            </a:r>
            <a:endParaRPr lang="de-DE" dirty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4BF4D0EC-6829-43EA-8519-55292AD0AEA8}"/>
              </a:ext>
            </a:extLst>
          </p:cNvPr>
          <p:cNvSpPr/>
          <p:nvPr/>
        </p:nvSpPr>
        <p:spPr>
          <a:xfrm>
            <a:off x="2816542" y="3253055"/>
            <a:ext cx="679171" cy="280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kern="100" dirty="0">
                <a:latin typeface="Arial" panose="020B0604020202020204" pitchFamily="34" charset="0"/>
              </a:rPr>
              <a:t>162</a:t>
            </a:r>
            <a:endParaRPr lang="de-DE" dirty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D986172A-776A-4736-9ACC-054077DF8B76}"/>
              </a:ext>
            </a:extLst>
          </p:cNvPr>
          <p:cNvSpPr/>
          <p:nvPr/>
        </p:nvSpPr>
        <p:spPr>
          <a:xfrm>
            <a:off x="1233924" y="3873111"/>
            <a:ext cx="3505787" cy="3185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>
                <a:latin typeface="Arial" panose="020B0604020202020204" pitchFamily="34" charset="0"/>
              </a:rPr>
              <a:t>geeigneten</a:t>
            </a:r>
            <a:r>
              <a:rPr lang="de-DE">
                <a:latin typeface="Arial" panose="020B0604020202020204" pitchFamily="34" charset="0"/>
              </a:rPr>
              <a:t> </a:t>
            </a:r>
            <a:r>
              <a:rPr lang="de-DE" b="1">
                <a:latin typeface="Arial" panose="020B0604020202020204" pitchFamily="34" charset="0"/>
              </a:rPr>
              <a:t>Sachverständigen</a:t>
            </a:r>
            <a:endParaRPr lang="de-DE" dirty="0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AD512E4D-917D-4302-96B0-568517A66F68}"/>
              </a:ext>
            </a:extLst>
          </p:cNvPr>
          <p:cNvSpPr/>
          <p:nvPr/>
        </p:nvSpPr>
        <p:spPr>
          <a:xfrm>
            <a:off x="6328228" y="3892263"/>
            <a:ext cx="679171" cy="280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kern="100" dirty="0">
                <a:latin typeface="Arial" panose="020B0604020202020204" pitchFamily="34" charset="0"/>
              </a:rPr>
              <a:t>163</a:t>
            </a:r>
            <a:endParaRPr lang="de-DE" dirty="0"/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BE66B605-D3C8-44E1-A519-57806BA939D1}"/>
              </a:ext>
            </a:extLst>
          </p:cNvPr>
          <p:cNvSpPr/>
          <p:nvPr/>
        </p:nvSpPr>
        <p:spPr>
          <a:xfrm>
            <a:off x="5223641" y="4196115"/>
            <a:ext cx="2209173" cy="3003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>
                <a:latin typeface="Arial" panose="020B0604020202020204" pitchFamily="34" charset="0"/>
              </a:rPr>
              <a:t>bekannt zu geben</a:t>
            </a:r>
            <a:endParaRPr lang="de-DE" dirty="0"/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F6080776-0D4B-4100-AC8B-41D36910335C}"/>
              </a:ext>
            </a:extLst>
          </p:cNvPr>
          <p:cNvSpPr/>
          <p:nvPr/>
        </p:nvSpPr>
        <p:spPr>
          <a:xfrm>
            <a:off x="1904684" y="4489832"/>
            <a:ext cx="2209173" cy="3003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>
                <a:latin typeface="Arial" panose="020B0604020202020204" pitchFamily="34" charset="0"/>
              </a:rPr>
              <a:t>Beschwerderecht</a:t>
            </a:r>
            <a:endParaRPr lang="de-DE" dirty="0"/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079B6185-7E25-43A7-BFFD-3C601A434A9C}"/>
              </a:ext>
            </a:extLst>
          </p:cNvPr>
          <p:cNvSpPr/>
          <p:nvPr/>
        </p:nvSpPr>
        <p:spPr>
          <a:xfrm>
            <a:off x="4977696" y="4814058"/>
            <a:ext cx="1806232" cy="3555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>
                <a:latin typeface="Arial" panose="020B0604020202020204" pitchFamily="34" charset="0"/>
              </a:rPr>
              <a:t>14. Lebensjahr</a:t>
            </a:r>
            <a:endParaRPr lang="de-DE" dirty="0"/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152CEA96-3CE1-48EA-B17C-BFFC46482AAE}"/>
              </a:ext>
            </a:extLst>
          </p:cNvPr>
          <p:cNvSpPr/>
          <p:nvPr/>
        </p:nvSpPr>
        <p:spPr>
          <a:xfrm>
            <a:off x="1877472" y="5167239"/>
            <a:ext cx="679171" cy="280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kern="100" dirty="0">
                <a:latin typeface="Arial" panose="020B0604020202020204" pitchFamily="34" charset="0"/>
              </a:rPr>
              <a:t>164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201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0" grpId="0" animBg="1"/>
      <p:bldP spid="21" grpId="0" animBg="1"/>
      <p:bldP spid="23" grpId="0" animBg="1"/>
      <p:bldP spid="24" grpId="0" animBg="1"/>
      <p:bldP spid="26" grpId="0" animBg="1"/>
      <p:bldP spid="27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499</Words>
  <Application>Microsoft Office PowerPoint</Application>
  <PresentationFormat>Breitbild</PresentationFormat>
  <Paragraphs>69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15</cp:revision>
  <dcterms:created xsi:type="dcterms:W3CDTF">2025-01-06T11:40:08Z</dcterms:created>
  <dcterms:modified xsi:type="dcterms:W3CDTF">2025-01-31T13:21:46Z</dcterms:modified>
</cp:coreProperties>
</file>