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5" r:id="rId4"/>
    <p:sldId id="259" r:id="rId5"/>
    <p:sldId id="260" r:id="rId6"/>
    <p:sldId id="261" r:id="rId7"/>
    <p:sldId id="262" r:id="rId8"/>
    <p:sldId id="264"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72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7" autoAdjust="0"/>
    <p:restoredTop sz="94660"/>
  </p:normalViewPr>
  <p:slideViewPr>
    <p:cSldViewPr snapToGrid="0" showGuides="1">
      <p:cViewPr varScale="1">
        <p:scale>
          <a:sx n="67" d="100"/>
          <a:sy n="67" d="100"/>
        </p:scale>
        <p:origin x="636"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1563625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1254095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276000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46204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421097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5A17C76-A052-4E06-9F86-59C91D7552EE}" type="datetimeFigureOut">
              <a:rPr lang="de-DE" smtClean="0"/>
              <a:t>05.08.2024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1706488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5A17C76-A052-4E06-9F86-59C91D7552EE}" type="datetimeFigureOut">
              <a:rPr lang="de-DE" smtClean="0"/>
              <a:t>05.08.2024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514131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5A17C76-A052-4E06-9F86-59C91D7552EE}" type="datetimeFigureOut">
              <a:rPr lang="de-DE" smtClean="0"/>
              <a:t>05.08.2024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405451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A17C76-A052-4E06-9F86-59C91D7552EE}" type="datetimeFigureOut">
              <a:rPr lang="de-DE" smtClean="0"/>
              <a:t>05.08.2024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87620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35A17C76-A052-4E06-9F86-59C91D7552EE}" type="datetimeFigureOut">
              <a:rPr lang="de-DE" smtClean="0"/>
              <a:t>05.08.2024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341501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35A17C76-A052-4E06-9F86-59C91D7552EE}" type="datetimeFigureOut">
              <a:rPr lang="de-DE" smtClean="0"/>
              <a:t>05.08.2024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63929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17C76-A052-4E06-9F86-59C91D7552EE}" type="datetimeFigureOut">
              <a:rPr lang="de-DE" smtClean="0"/>
              <a:t>05.08.2024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C29DE-2341-47C5-8222-E4469077A7AC}" type="slidenum">
              <a:rPr lang="de-DE" smtClean="0"/>
              <a:t>‹Nr.›</a:t>
            </a:fld>
            <a:endParaRPr lang="de-DE"/>
          </a:p>
        </p:txBody>
      </p:sp>
    </p:spTree>
    <p:extLst>
      <p:ext uri="{BB962C8B-B14F-4D97-AF65-F5344CB8AC3E}">
        <p14:creationId xmlns:p14="http://schemas.microsoft.com/office/powerpoint/2010/main" val="519099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pic>
        <p:nvPicPr>
          <p:cNvPr id="2" name="Grafik 1"/>
          <p:cNvPicPr>
            <a:picLocks noChangeAspect="1"/>
          </p:cNvPicPr>
          <p:nvPr/>
        </p:nvPicPr>
        <p:blipFill>
          <a:blip r:embed="rId2"/>
          <a:stretch>
            <a:fillRect/>
          </a:stretch>
        </p:blipFill>
        <p:spPr>
          <a:xfrm>
            <a:off x="1076960" y="254029"/>
            <a:ext cx="9652000" cy="6422967"/>
          </a:xfrm>
          <a:prstGeom prst="rect">
            <a:avLst/>
          </a:prstGeom>
        </p:spPr>
      </p:pic>
      <p:sp>
        <p:nvSpPr>
          <p:cNvPr id="4" name="Abgerundete rechteckige Legende 3"/>
          <p:cNvSpPr/>
          <p:nvPr/>
        </p:nvSpPr>
        <p:spPr>
          <a:xfrm>
            <a:off x="300038" y="4236244"/>
            <a:ext cx="2628901" cy="2128838"/>
          </a:xfrm>
          <a:prstGeom prst="wedgeRoundRectCallout">
            <a:avLst>
              <a:gd name="adj1" fmla="val 84656"/>
              <a:gd name="adj2" fmla="val 10776"/>
              <a:gd name="adj3" fmla="val 16667"/>
            </a:avLst>
          </a:prstGeom>
          <a:solidFill>
            <a:srgbClr val="3C95C2"/>
          </a:solidFill>
          <a:ln>
            <a:solidFill>
              <a:srgbClr val="A3CE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Auch hier sollten Sie bestimmte Regeln beachten!</a:t>
            </a:r>
            <a:endParaRPr lang="de-DE" sz="2800" dirty="0"/>
          </a:p>
        </p:txBody>
      </p:sp>
    </p:spTree>
    <p:extLst>
      <p:ext uri="{BB962C8B-B14F-4D97-AF65-F5344CB8AC3E}">
        <p14:creationId xmlns:p14="http://schemas.microsoft.com/office/powerpoint/2010/main" val="4021807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3688549" y="133717"/>
            <a:ext cx="4529137"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Handy Nutzung</a:t>
            </a:r>
            <a:endParaRPr lang="de-DE" sz="2800" b="1" dirty="0"/>
          </a:p>
        </p:txBody>
      </p:sp>
      <p:sp>
        <p:nvSpPr>
          <p:cNvPr id="4" name="Abgerundetes Rechteck 3"/>
          <p:cNvSpPr/>
          <p:nvPr/>
        </p:nvSpPr>
        <p:spPr>
          <a:xfrm>
            <a:off x="1329922" y="873599"/>
            <a:ext cx="9246393" cy="985837"/>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a:t>Viele Menschen kennen nahezu alle Funktionen ihres Smartphones, beherrschen aber nicht die Regeln der Telefon-Etikette. </a:t>
            </a:r>
          </a:p>
        </p:txBody>
      </p:sp>
      <p:sp>
        <p:nvSpPr>
          <p:cNvPr id="6" name="Abgerundetes Rechteck 5"/>
          <p:cNvSpPr/>
          <p:nvPr/>
        </p:nvSpPr>
        <p:spPr>
          <a:xfrm>
            <a:off x="1574001" y="2759503"/>
            <a:ext cx="8329613" cy="2363573"/>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Das Smartphone stellt für einige Menschen regelrecht den Lebensmittelpunkt dar. Alles dreht sich nur um die nächste Nachricht, den nächsten </a:t>
            </a:r>
            <a:r>
              <a:rPr lang="de-DE" sz="2000" dirty="0" smtClean="0"/>
              <a:t>Anruf</a:t>
            </a:r>
            <a:r>
              <a:rPr lang="de-DE" sz="2000" dirty="0"/>
              <a:t>.</a:t>
            </a:r>
            <a:r>
              <a:rPr lang="de-DE" sz="2000" dirty="0" smtClean="0"/>
              <a:t> </a:t>
            </a:r>
            <a:r>
              <a:rPr lang="de-DE" sz="2000" dirty="0"/>
              <a:t>Großer Fehler! Priorität sollten immer die Menschen haben, mit denen Sie gerade tatsächlich Zeit verbringen. </a:t>
            </a:r>
            <a:r>
              <a:rPr lang="de-DE" sz="2000" dirty="0" smtClean="0"/>
              <a:t>Lassen </a:t>
            </a:r>
            <a:r>
              <a:rPr lang="de-DE" sz="2000" dirty="0"/>
              <a:t>Sie das Handy einfach mal in der Tasche und konzentrieren Sie sich auf das, was im echten Leben um Sie herum passiert.</a:t>
            </a:r>
          </a:p>
        </p:txBody>
      </p:sp>
      <p:sp>
        <p:nvSpPr>
          <p:cNvPr id="7" name="Abgerundetes Rechteck 6"/>
          <p:cNvSpPr/>
          <p:nvPr/>
        </p:nvSpPr>
        <p:spPr>
          <a:xfrm>
            <a:off x="297650" y="2487402"/>
            <a:ext cx="5441157"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Geben Sie Ihrem Handy niemals Vorrang</a:t>
            </a:r>
            <a:endParaRPr lang="de-DE" sz="2400" dirty="0"/>
          </a:p>
        </p:txBody>
      </p:sp>
    </p:spTree>
    <p:extLst>
      <p:ext uri="{BB962C8B-B14F-4D97-AF65-F5344CB8AC3E}">
        <p14:creationId xmlns:p14="http://schemas.microsoft.com/office/powerpoint/2010/main" val="220014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3688549" y="133717"/>
            <a:ext cx="4529137"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Handy Nutzung</a:t>
            </a:r>
            <a:endParaRPr lang="de-DE" sz="2800" b="1" dirty="0"/>
          </a:p>
        </p:txBody>
      </p:sp>
      <p:sp>
        <p:nvSpPr>
          <p:cNvPr id="8" name="Abgerundetes Rechteck 7"/>
          <p:cNvSpPr/>
          <p:nvPr/>
        </p:nvSpPr>
        <p:spPr>
          <a:xfrm>
            <a:off x="2341625" y="1307832"/>
            <a:ext cx="8067676" cy="4132154"/>
          </a:xfrm>
          <a:prstGeom prst="roundRect">
            <a:avLst/>
          </a:prstGeom>
          <a:solidFill>
            <a:srgbClr val="F67291"/>
          </a:solidFill>
          <a:ln w="1270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smtClean="0"/>
              <a:t>Im </a:t>
            </a:r>
            <a:r>
              <a:rPr lang="de-DE" sz="2800" b="1" dirty="0" smtClean="0">
                <a:effectLst>
                  <a:outerShdw blurRad="38100" dist="38100" dir="2700000" algn="tl">
                    <a:srgbClr val="000000">
                      <a:alpha val="43137"/>
                    </a:srgbClr>
                  </a:outerShdw>
                </a:effectLst>
              </a:rPr>
              <a:t>Unterricht</a:t>
            </a:r>
            <a:r>
              <a:rPr lang="de-DE" sz="2800" dirty="0" smtClean="0"/>
              <a:t> haben Handys nichts zu suchen, sie verschwinden in Ihren Taschen!</a:t>
            </a:r>
          </a:p>
          <a:p>
            <a:r>
              <a:rPr lang="de-DE" sz="2800" dirty="0" smtClean="0"/>
              <a:t>In der </a:t>
            </a:r>
            <a:r>
              <a:rPr lang="de-DE" sz="2800" b="1" dirty="0" smtClean="0">
                <a:effectLst>
                  <a:outerShdw blurRad="38100" dist="38100" dir="2700000" algn="tl">
                    <a:srgbClr val="000000">
                      <a:alpha val="43137"/>
                    </a:srgbClr>
                  </a:outerShdw>
                </a:effectLst>
              </a:rPr>
              <a:t>Praxis</a:t>
            </a:r>
            <a:r>
              <a:rPr lang="de-DE" sz="2800" dirty="0" smtClean="0"/>
              <a:t> haben Sie Ihr Handy ebenfalls nicht ständig in Ihrer Hand und begrenzen den Handygebrauch auf die Pausen!</a:t>
            </a:r>
          </a:p>
          <a:p>
            <a:r>
              <a:rPr lang="de-DE" sz="2800" dirty="0" smtClean="0"/>
              <a:t>Wenn Sie später an Ihrem eigenen </a:t>
            </a:r>
            <a:r>
              <a:rPr lang="de-DE" sz="2800" b="1" dirty="0" smtClean="0">
                <a:effectLst>
                  <a:outerShdw blurRad="38100" dist="38100" dir="2700000" algn="tl">
                    <a:srgbClr val="000000">
                      <a:alpha val="43137"/>
                    </a:srgbClr>
                  </a:outerShdw>
                </a:effectLst>
              </a:rPr>
              <a:t>Arbeitsplatz</a:t>
            </a:r>
            <a:r>
              <a:rPr lang="de-DE" sz="2800" dirty="0" smtClean="0"/>
              <a:t> sind, sollten Sie sich die folgenden Regeln auf jeden Fall zu Herzen nehmen!!</a:t>
            </a:r>
            <a:endParaRPr lang="de-DE" sz="2800" dirty="0"/>
          </a:p>
        </p:txBody>
      </p:sp>
      <p:grpSp>
        <p:nvGrpSpPr>
          <p:cNvPr id="10" name="Gruppieren 9"/>
          <p:cNvGrpSpPr/>
          <p:nvPr/>
        </p:nvGrpSpPr>
        <p:grpSpPr>
          <a:xfrm>
            <a:off x="1172168" y="1814515"/>
            <a:ext cx="584603" cy="2163546"/>
            <a:chOff x="2772367" y="4529139"/>
            <a:chExt cx="584603" cy="2163546"/>
          </a:xfrm>
        </p:grpSpPr>
        <p:sp>
          <p:nvSpPr>
            <p:cNvPr id="5" name="Rechteck 4"/>
            <p:cNvSpPr/>
            <p:nvPr/>
          </p:nvSpPr>
          <p:spPr>
            <a:xfrm>
              <a:off x="2871788" y="4529139"/>
              <a:ext cx="385762" cy="142875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2772367" y="6088533"/>
              <a:ext cx="584603" cy="60415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44697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3688556" y="271464"/>
            <a:ext cx="4529137"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Handy Nutzung</a:t>
            </a:r>
            <a:endParaRPr lang="de-DE" sz="2800" b="1" dirty="0"/>
          </a:p>
        </p:txBody>
      </p:sp>
      <p:sp>
        <p:nvSpPr>
          <p:cNvPr id="6" name="Abgerundetes Rechteck 5"/>
          <p:cNvSpPr/>
          <p:nvPr/>
        </p:nvSpPr>
        <p:spPr>
          <a:xfrm>
            <a:off x="1559712" y="1497032"/>
            <a:ext cx="8329613" cy="2363573"/>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Je nachdem, wo Sie sich aufhalten, stellen Sie den Klingelton nach Möglichkeit ganz aus. Auch Tastentöne oder Vibrationsalarm rufen Irritation hervor und lenken im beispielsweise </a:t>
            </a:r>
            <a:r>
              <a:rPr lang="de-DE" sz="2000" dirty="0" smtClean="0"/>
              <a:t>im </a:t>
            </a:r>
            <a:r>
              <a:rPr lang="de-DE" sz="2000" dirty="0"/>
              <a:t>Gespräch ab. Als besonders unangenehm werden auch laute, aufdringliche Klingeltöne (beispielsweise in Form von Liedern) empfunden. Zudem wirkt es alles andere als professionell, wenn bei einem Anruf plötzlich Helene Fischer in Ihrer Tasche zu singen beginnt.</a:t>
            </a:r>
          </a:p>
        </p:txBody>
      </p:sp>
      <p:sp>
        <p:nvSpPr>
          <p:cNvPr id="7" name="Abgerundetes Rechteck 6"/>
          <p:cNvSpPr/>
          <p:nvPr/>
        </p:nvSpPr>
        <p:spPr>
          <a:xfrm>
            <a:off x="66668" y="1050264"/>
            <a:ext cx="5441157" cy="510711"/>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900"/>
              </a:spcAft>
            </a:pPr>
            <a:r>
              <a:rPr lang="de-DE" sz="2400"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Vermeiden Sie Störungen</a:t>
            </a: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0" name="Abgerundetes Rechteck 9"/>
          <p:cNvSpPr/>
          <p:nvPr/>
        </p:nvSpPr>
        <p:spPr>
          <a:xfrm>
            <a:off x="3588537" y="4371799"/>
            <a:ext cx="8329613" cy="2363573"/>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Die Übertragung von Smartphones ist sehr gut, Sie müssen nicht in den Hörer brüllen, damit man Sie am anderen Ende verstehen kann. Das ist für alle anderen nur nervig und störend, egal wo Sie sich gerade befinden. Bedenken Sie außerdem, dass die Gesprächsinhalte nicht zwangsläufig für fremde Ohren bestimmt sind. Neben dem Störfaktor sind </a:t>
            </a:r>
            <a:r>
              <a:rPr lang="de-DE" sz="2000" dirty="0"/>
              <a:t>d</a:t>
            </a:r>
            <a:r>
              <a:rPr lang="de-DE" sz="2000" dirty="0" smtClean="0"/>
              <a:t>atenschutzrelevante </a:t>
            </a:r>
            <a:r>
              <a:rPr lang="de-DE" sz="2000" dirty="0" smtClean="0"/>
              <a:t>Informationen </a:t>
            </a:r>
            <a:r>
              <a:rPr lang="de-DE" sz="2000" dirty="0"/>
              <a:t>ein weiterer Punkt, den Sie beim Handy-Knigge beachten müssen.</a:t>
            </a:r>
          </a:p>
        </p:txBody>
      </p:sp>
      <p:sp>
        <p:nvSpPr>
          <p:cNvPr id="9" name="Abgerundetes Rechteck 8"/>
          <p:cNvSpPr/>
          <p:nvPr/>
        </p:nvSpPr>
        <p:spPr>
          <a:xfrm>
            <a:off x="1152518" y="3987744"/>
            <a:ext cx="5441157" cy="522854"/>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Sprechen Sie mit gemäßigter Stimme</a:t>
            </a:r>
            <a:endParaRPr lang="de-DE" sz="2400" dirty="0"/>
          </a:p>
        </p:txBody>
      </p:sp>
    </p:spTree>
    <p:extLst>
      <p:ext uri="{BB962C8B-B14F-4D97-AF65-F5344CB8AC3E}">
        <p14:creationId xmlns:p14="http://schemas.microsoft.com/office/powerpoint/2010/main" val="42793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3688556" y="271464"/>
            <a:ext cx="4529137"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Handy Nutzung</a:t>
            </a:r>
            <a:endParaRPr lang="de-DE" sz="2800" b="1" dirty="0"/>
          </a:p>
        </p:txBody>
      </p:sp>
      <p:sp>
        <p:nvSpPr>
          <p:cNvPr id="6" name="Abgerundetes Rechteck 5"/>
          <p:cNvSpPr/>
          <p:nvPr/>
        </p:nvSpPr>
        <p:spPr>
          <a:xfrm>
            <a:off x="1931193" y="1219368"/>
            <a:ext cx="8329613" cy="2363573"/>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Das Smartphone ist immer Privatsache. Egal ob </a:t>
            </a:r>
            <a:r>
              <a:rPr lang="de-DE" sz="2000" dirty="0" smtClean="0"/>
              <a:t>Kolleg*innen </a:t>
            </a:r>
            <a:r>
              <a:rPr lang="de-DE" sz="2000" dirty="0"/>
              <a:t>oder </a:t>
            </a:r>
            <a:r>
              <a:rPr lang="de-DE" sz="2000" dirty="0" smtClean="0"/>
              <a:t>Freunde </a:t>
            </a:r>
            <a:r>
              <a:rPr lang="de-DE" sz="2000" dirty="0"/>
              <a:t>– wenn Ihr Gegenüber Ihnen sagen oder zeigen will, was sich auf seinem Handy befindet, wird dieser es von sich aus tun. Zu versuchen, einen heimlichen Blick zu erhaschen oder gar </a:t>
            </a:r>
            <a:r>
              <a:rPr lang="de-DE" sz="2000" dirty="0" smtClean="0"/>
              <a:t>das </a:t>
            </a:r>
            <a:r>
              <a:rPr lang="de-DE" sz="2000" dirty="0"/>
              <a:t>Handy durchstöbern, wenn der andere gerade nicht da ist, ist ein absolutes Tabu. Ein solches Eindringen in die Privatsphäre schädigt das </a:t>
            </a:r>
            <a:r>
              <a:rPr lang="de-DE" sz="2000" dirty="0" smtClean="0"/>
              <a:t>Vertrauen</a:t>
            </a:r>
            <a:r>
              <a:rPr lang="de-DE" sz="2000" dirty="0"/>
              <a:t> nachhaltig und kann das Ende einer Beziehung bedeuten.</a:t>
            </a:r>
          </a:p>
        </p:txBody>
      </p:sp>
      <p:sp>
        <p:nvSpPr>
          <p:cNvPr id="7" name="Abgerundetes Rechteck 6"/>
          <p:cNvSpPr/>
          <p:nvPr/>
        </p:nvSpPr>
        <p:spPr>
          <a:xfrm>
            <a:off x="92862" y="879473"/>
            <a:ext cx="5441157" cy="510711"/>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Spionieren Sie niemanden aus</a:t>
            </a:r>
            <a:endParaRPr lang="de-DE" sz="2400" dirty="0"/>
          </a:p>
        </p:txBody>
      </p:sp>
      <p:sp>
        <p:nvSpPr>
          <p:cNvPr id="10" name="Abgerundetes Rechteck 9"/>
          <p:cNvSpPr/>
          <p:nvPr/>
        </p:nvSpPr>
        <p:spPr>
          <a:xfrm>
            <a:off x="2813440" y="4001159"/>
            <a:ext cx="9017787" cy="2810976"/>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Jeder kennt die Situation: Sie wählen eine Nummer, es klingelt und dann kommt vom anderen Ende der Leitung nur ein kurzes: „Ja?“ Das wirkt nicht nur unfreundlich, sondern birgt auch Gefahr für Missverständnisse. Vielleicht hat man sich verwählt und weiß nicht, dass man einen falschen Gesprächspartner am Telefon hat. Darum gilt: Melden Sie sich am besten mit Ihrem vollen Namen. Der Vorname allein wirkt im beruflichen Kontext zu vertraut, nur den Nachnamen zu verwenden, wirkt kurz angebunden und wenig einladend. Dies gilt insbesondere für Diensthandys.</a:t>
            </a:r>
          </a:p>
        </p:txBody>
      </p:sp>
      <p:sp>
        <p:nvSpPr>
          <p:cNvPr id="9" name="Abgerundetes Rechteck 8"/>
          <p:cNvSpPr/>
          <p:nvPr/>
        </p:nvSpPr>
        <p:spPr>
          <a:xfrm>
            <a:off x="967977" y="3645425"/>
            <a:ext cx="5441157" cy="522854"/>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Melden Sie sich mit Ihrem Namen</a:t>
            </a:r>
            <a:endParaRPr lang="de-DE" sz="2400" dirty="0"/>
          </a:p>
        </p:txBody>
      </p:sp>
    </p:spTree>
    <p:extLst>
      <p:ext uri="{BB962C8B-B14F-4D97-AF65-F5344CB8AC3E}">
        <p14:creationId xmlns:p14="http://schemas.microsoft.com/office/powerpoint/2010/main" val="21816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3688556" y="271464"/>
            <a:ext cx="4529137"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Handy Nutzung</a:t>
            </a:r>
            <a:endParaRPr lang="de-DE" sz="2800" b="1" dirty="0"/>
          </a:p>
        </p:txBody>
      </p:sp>
      <p:sp>
        <p:nvSpPr>
          <p:cNvPr id="6" name="Abgerundetes Rechteck 5"/>
          <p:cNvSpPr/>
          <p:nvPr/>
        </p:nvSpPr>
        <p:spPr>
          <a:xfrm>
            <a:off x="1559712" y="1497032"/>
            <a:ext cx="8329613" cy="2363573"/>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Bei der Auswahl Ihres Klingeltons sollten Sie immer daran denken, dass auch Ihr Umfeld in den Genuss kommen wird, diesen zu hören. Gerade im Beruf kann es von Vorteil sein, einen klassischeren Klingelton zu wählen. Ihnen mag die neueste Schlagermusik gefallen, aber was </a:t>
            </a:r>
            <a:r>
              <a:rPr lang="de-DE" sz="2000" dirty="0" smtClean="0"/>
              <a:t>werden wohl Ihre Kolleg*innen (oder Publikum) denken</a:t>
            </a:r>
            <a:r>
              <a:rPr lang="de-DE" sz="2000" dirty="0"/>
              <a:t>, wenn er diesen Ton aus Ihrer Tasche hört? Dabei gilt: Wenn Sie das Gefühl haben, Ihren Klingelton in der Öffentlichkeit verstecken zu müssen, sollten Sie ihn lieber ändern.</a:t>
            </a:r>
          </a:p>
        </p:txBody>
      </p:sp>
      <p:sp>
        <p:nvSpPr>
          <p:cNvPr id="7" name="Abgerundetes Rechteck 6"/>
          <p:cNvSpPr/>
          <p:nvPr/>
        </p:nvSpPr>
        <p:spPr>
          <a:xfrm>
            <a:off x="66668" y="1050264"/>
            <a:ext cx="6029332" cy="510711"/>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Suchen Sie Ihren Klingelton mit Bedacht aus</a:t>
            </a:r>
            <a:endParaRPr lang="de-DE" sz="2400" dirty="0"/>
          </a:p>
        </p:txBody>
      </p:sp>
      <p:sp>
        <p:nvSpPr>
          <p:cNvPr id="10" name="Abgerundetes Rechteck 9"/>
          <p:cNvSpPr/>
          <p:nvPr/>
        </p:nvSpPr>
        <p:spPr>
          <a:xfrm>
            <a:off x="3588537" y="4200526"/>
            <a:ext cx="8329613" cy="2243872"/>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Wenn Sie sich </a:t>
            </a:r>
            <a:r>
              <a:rPr lang="de-DE" sz="2000" dirty="0" smtClean="0"/>
              <a:t>in ihrem Arbeitsumfeld bewegen, </a:t>
            </a:r>
            <a:r>
              <a:rPr lang="de-DE" sz="2000" dirty="0"/>
              <a:t>hat Ihr Handy auf dem Tisch nichts zu suchen. </a:t>
            </a:r>
            <a:endParaRPr lang="de-DE" sz="2000" dirty="0" smtClean="0"/>
          </a:p>
          <a:p>
            <a:r>
              <a:rPr lang="de-DE" sz="2000" dirty="0" smtClean="0"/>
              <a:t>Sollten Sie einen dringenden Anruf erwarten, z.B. von der Kita oder der Schule ihres Kindes, informieren Sie die Ausbilder*innen, oder Kolleg*innen.</a:t>
            </a:r>
            <a:endParaRPr lang="de-DE" sz="2000" dirty="0"/>
          </a:p>
        </p:txBody>
      </p:sp>
      <p:sp>
        <p:nvSpPr>
          <p:cNvPr id="9" name="Abgerundetes Rechteck 8"/>
          <p:cNvSpPr/>
          <p:nvPr/>
        </p:nvSpPr>
        <p:spPr>
          <a:xfrm>
            <a:off x="1338255" y="4144767"/>
            <a:ext cx="5441157" cy="522854"/>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Lassen Sie Ihr Handy in der Tasche</a:t>
            </a:r>
            <a:endParaRPr lang="de-DE" sz="2400" dirty="0"/>
          </a:p>
        </p:txBody>
      </p:sp>
    </p:spTree>
    <p:extLst>
      <p:ext uri="{BB962C8B-B14F-4D97-AF65-F5344CB8AC3E}">
        <p14:creationId xmlns:p14="http://schemas.microsoft.com/office/powerpoint/2010/main" val="204501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3688556" y="271464"/>
            <a:ext cx="4529137"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Handy Nutzung</a:t>
            </a:r>
            <a:endParaRPr lang="de-DE" sz="2800" b="1" dirty="0"/>
          </a:p>
        </p:txBody>
      </p:sp>
      <p:sp>
        <p:nvSpPr>
          <p:cNvPr id="6" name="Abgerundetes Rechteck 5"/>
          <p:cNvSpPr/>
          <p:nvPr/>
        </p:nvSpPr>
        <p:spPr>
          <a:xfrm>
            <a:off x="1488279" y="1283629"/>
            <a:ext cx="8329613" cy="2703493"/>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Es gibt einige Situationen, in denen Ihr Smartphone nicht klingeln </a:t>
            </a:r>
            <a:r>
              <a:rPr lang="de-DE" sz="2000" dirty="0" smtClean="0"/>
              <a:t>sollte.</a:t>
            </a:r>
          </a:p>
          <a:p>
            <a:r>
              <a:rPr lang="de-DE" sz="2000" dirty="0" smtClean="0"/>
              <a:t>Ein </a:t>
            </a:r>
            <a:r>
              <a:rPr lang="de-DE" sz="2000" dirty="0"/>
              <a:t>wichtiges </a:t>
            </a:r>
            <a:r>
              <a:rPr lang="de-DE" sz="2000" dirty="0" smtClean="0"/>
              <a:t>Gespräch mit Vorgesetzten, Unterrichtszeiten während Ihrer Ausbildung. Auch </a:t>
            </a:r>
            <a:r>
              <a:rPr lang="de-DE" sz="2000" dirty="0"/>
              <a:t>wenn es absolut selbstverständlich sein sollte, passiert es immer wieder. Erinnern Sie sich darum regelmäßig daran, Ihr Handy auf lautlos zu stellen. Das erspart Ihrem Umfeld den Ärger und Ihnen die peinlich berührten Blicke der anderen, wenn Sie hektisch in Ihrer Tasche wühlen, um das Smartphone auszuschalten.</a:t>
            </a:r>
          </a:p>
        </p:txBody>
      </p:sp>
      <p:sp>
        <p:nvSpPr>
          <p:cNvPr id="7" name="Abgerundetes Rechteck 6"/>
          <p:cNvSpPr/>
          <p:nvPr/>
        </p:nvSpPr>
        <p:spPr>
          <a:xfrm>
            <a:off x="242883" y="1028273"/>
            <a:ext cx="6891345" cy="510711"/>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Nutzen Sie die Stummtaste Ihres Smartphones</a:t>
            </a:r>
            <a:endParaRPr lang="de-DE" sz="2400"/>
          </a:p>
        </p:txBody>
      </p:sp>
      <p:sp>
        <p:nvSpPr>
          <p:cNvPr id="11" name="Abgerundetes Rechteck 10"/>
          <p:cNvSpPr/>
          <p:nvPr/>
        </p:nvSpPr>
        <p:spPr>
          <a:xfrm>
            <a:off x="3262311" y="4091816"/>
            <a:ext cx="8329613" cy="2703493"/>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Wenn Sie im </a:t>
            </a:r>
            <a:r>
              <a:rPr lang="de-DE" sz="2000" dirty="0" smtClean="0"/>
              <a:t>Dienst befinden und trotzdem</a:t>
            </a:r>
            <a:r>
              <a:rPr lang="de-DE" sz="2000" dirty="0"/>
              <a:t> unbedingt telefonieren müssen, halten Sie das Telefonat kurz (empfohlen wird die Dauer eines Toilettengangs) und entfernen sich von den Anwesenden, um nicht zu stören. Ein absolutes Tabu ist es, einfach am Tisch sitzen zu bleiben und das Gespräch am Telefon zu beginnen. </a:t>
            </a:r>
            <a:r>
              <a:rPr lang="de-DE" sz="2000" dirty="0" smtClean="0"/>
              <a:t>Absolut </a:t>
            </a:r>
            <a:r>
              <a:rPr lang="de-DE" sz="2000" dirty="0"/>
              <a:t>unprofessionell! </a:t>
            </a:r>
            <a:endParaRPr lang="de-DE" sz="2000" dirty="0" smtClean="0"/>
          </a:p>
          <a:p>
            <a:r>
              <a:rPr lang="de-DE" sz="2000" dirty="0" smtClean="0"/>
              <a:t>Besser</a:t>
            </a:r>
            <a:r>
              <a:rPr lang="de-DE" sz="2000" dirty="0"/>
              <a:t>: Entschuldigen Sie sich kurz und verweisen auf das zuvor erwähnte, leider nicht verschiebbare Telefonat.</a:t>
            </a:r>
          </a:p>
        </p:txBody>
      </p:sp>
      <p:sp>
        <p:nvSpPr>
          <p:cNvPr id="8" name="Abgerundetes Rechteck 7"/>
          <p:cNvSpPr/>
          <p:nvPr/>
        </p:nvSpPr>
        <p:spPr>
          <a:xfrm>
            <a:off x="1752594" y="3880662"/>
            <a:ext cx="4200530" cy="510711"/>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Fassen Sie sich kurz</a:t>
            </a:r>
            <a:endParaRPr lang="de-DE" sz="2400"/>
          </a:p>
        </p:txBody>
      </p:sp>
    </p:spTree>
    <p:extLst>
      <p:ext uri="{BB962C8B-B14F-4D97-AF65-F5344CB8AC3E}">
        <p14:creationId xmlns:p14="http://schemas.microsoft.com/office/powerpoint/2010/main" val="722339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3688556" y="271464"/>
            <a:ext cx="4529137"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Handy Nutzung</a:t>
            </a:r>
            <a:endParaRPr lang="de-DE" sz="2800" b="1" dirty="0"/>
          </a:p>
        </p:txBody>
      </p:sp>
      <p:sp>
        <p:nvSpPr>
          <p:cNvPr id="6" name="Abgerundetes Rechteck 5"/>
          <p:cNvSpPr/>
          <p:nvPr/>
        </p:nvSpPr>
        <p:spPr>
          <a:xfrm>
            <a:off x="1931193" y="1460304"/>
            <a:ext cx="8329613" cy="2703493"/>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Bei einem Telefonat ist das Gesagte in der Regel nur für die Ohren des direkten Gesprächspartners gedacht – und so wird es auch formuliert. Verzichten Sie also darauf, ohne Vorwarnung den Lautsprecher einzuschalten. In einem solchen Fall ist das Unheil ansonsten schon programmiert. Ein unbedachtes Wort, das an die falschen Ohren gelangt und schon ist Streit im Anmarsch. Halten Sie sich vor Augen, dass Sie es auch nicht gutheißen würden, wenn Ihre Gespräche vor großem Publikum stattfinden würden.</a:t>
            </a:r>
          </a:p>
        </p:txBody>
      </p:sp>
      <p:sp>
        <p:nvSpPr>
          <p:cNvPr id="7" name="Abgerundetes Rechteck 6"/>
          <p:cNvSpPr/>
          <p:nvPr/>
        </p:nvSpPr>
        <p:spPr>
          <a:xfrm>
            <a:off x="266697" y="1059926"/>
            <a:ext cx="7643816" cy="510711"/>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Sagen Sie Bescheid, wenn Sie den Lautsprecher benutzen</a:t>
            </a:r>
            <a:endParaRPr lang="de-DE" sz="2400" dirty="0"/>
          </a:p>
        </p:txBody>
      </p:sp>
      <p:sp>
        <p:nvSpPr>
          <p:cNvPr id="8" name="Abgerundetes Rechteck 7"/>
          <p:cNvSpPr/>
          <p:nvPr/>
        </p:nvSpPr>
        <p:spPr>
          <a:xfrm>
            <a:off x="2873503" y="4784207"/>
            <a:ext cx="8067676" cy="1767529"/>
          </a:xfrm>
          <a:prstGeom prst="roundRect">
            <a:avLst/>
          </a:prstGeom>
          <a:solidFill>
            <a:srgbClr val="F67291"/>
          </a:solidFill>
          <a:ln w="1270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Verhalten Sie sich im Umgang mit Ihrem Handy rücksichtsvoll und geben Sie Ihrem Gegenüber (Dozent*innen, Ausbilder*innen, Kolleg*innen) niemals </a:t>
            </a:r>
            <a:r>
              <a:rPr lang="de-DE" sz="2400" smtClean="0"/>
              <a:t>das </a:t>
            </a:r>
            <a:r>
              <a:rPr lang="de-DE" sz="2400" smtClean="0"/>
              <a:t>Gefühl, </a:t>
            </a:r>
            <a:r>
              <a:rPr lang="de-DE" sz="2400" smtClean="0"/>
              <a:t>Sie </a:t>
            </a:r>
            <a:r>
              <a:rPr lang="de-DE" sz="2400" dirty="0" smtClean="0"/>
              <a:t>sind nicht bei der Sache!</a:t>
            </a:r>
            <a:endParaRPr lang="de-DE" sz="2400" dirty="0"/>
          </a:p>
        </p:txBody>
      </p:sp>
      <p:sp>
        <p:nvSpPr>
          <p:cNvPr id="2" name="Ellipse 1"/>
          <p:cNvSpPr/>
          <p:nvPr/>
        </p:nvSpPr>
        <p:spPr>
          <a:xfrm>
            <a:off x="1228725" y="4477943"/>
            <a:ext cx="1771650" cy="914400"/>
          </a:xfrm>
          <a:prstGeom prst="ellipse">
            <a:avLst/>
          </a:prstGeom>
          <a:solidFill>
            <a:srgbClr val="F67291"/>
          </a:solidFill>
          <a:ln>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Fazit:</a:t>
            </a:r>
            <a:endParaRPr lang="de-DE"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454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2000"/>
                                        <p:tgtEl>
                                          <p:spTgt spid="2"/>
                                        </p:tgtEl>
                                      </p:cBhvr>
                                    </p:animEffect>
                                    <p:anim calcmode="lin" valueType="num">
                                      <p:cBhvr>
                                        <p:cTn id="20" dur="2000" fill="hold"/>
                                        <p:tgtEl>
                                          <p:spTgt spid="2"/>
                                        </p:tgtEl>
                                        <p:attrNameLst>
                                          <p:attrName>ppt_w</p:attrName>
                                        </p:attrNameLst>
                                      </p:cBhvr>
                                      <p:tavLst>
                                        <p:tav tm="0" fmla="#ppt_w*sin(2.5*pi*$)">
                                          <p:val>
                                            <p:fltVal val="0"/>
                                          </p:val>
                                        </p:tav>
                                        <p:tav tm="100000">
                                          <p:val>
                                            <p:fltVal val="1"/>
                                          </p:val>
                                        </p:tav>
                                      </p:tavLst>
                                    </p:anim>
                                    <p:anim calcmode="lin" valueType="num">
                                      <p:cBhvr>
                                        <p:cTn id="21"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2"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982</Words>
  <Application>Microsoft Office PowerPoint</Application>
  <PresentationFormat>Breitbild</PresentationFormat>
  <Paragraphs>45</Paragraphs>
  <Slides>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Arial</vt:lpstr>
      <vt:lpstr>Calibri</vt:lpstr>
      <vt:lpstr>Calibri Light</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13</cp:revision>
  <dcterms:created xsi:type="dcterms:W3CDTF">2024-07-19T09:43:42Z</dcterms:created>
  <dcterms:modified xsi:type="dcterms:W3CDTF">2024-08-05T06:44:30Z</dcterms:modified>
</cp:coreProperties>
</file>