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showGuides="1">
      <p:cViewPr varScale="1">
        <p:scale>
          <a:sx n="67" d="100"/>
          <a:sy n="67" d="100"/>
        </p:scale>
        <p:origin x="64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AEC6BD09-5E35-4A8A-A656-8067ED6ED2F9}" type="datetimeFigureOut">
              <a:rPr lang="de-DE" smtClean="0"/>
              <a:t>23.08.2023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59791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EC6BD09-5E35-4A8A-A656-8067ED6ED2F9}" type="datetimeFigureOut">
              <a:rPr lang="de-DE" smtClean="0"/>
              <a:t>23.08.2023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1793017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EC6BD09-5E35-4A8A-A656-8067ED6ED2F9}" type="datetimeFigureOut">
              <a:rPr lang="de-DE" smtClean="0"/>
              <a:t>23.08.2023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742928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AEC6BD09-5E35-4A8A-A656-8067ED6ED2F9}" type="datetimeFigureOut">
              <a:rPr lang="de-DE" smtClean="0"/>
              <a:t>23.08.2023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945018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AEC6BD09-5E35-4A8A-A656-8067ED6ED2F9}" type="datetimeFigureOut">
              <a:rPr lang="de-DE" smtClean="0"/>
              <a:t>23.08.2023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299225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AEC6BD09-5E35-4A8A-A656-8067ED6ED2F9}" type="datetimeFigureOut">
              <a:rPr lang="de-DE" smtClean="0"/>
              <a:t>23.08.2023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2127862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AEC6BD09-5E35-4A8A-A656-8067ED6ED2F9}" type="datetimeFigureOut">
              <a:rPr lang="de-DE" smtClean="0"/>
              <a:t>23.08.2023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03674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AEC6BD09-5E35-4A8A-A656-8067ED6ED2F9}" type="datetimeFigureOut">
              <a:rPr lang="de-DE" smtClean="0"/>
              <a:t>23.08.2023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10815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AEC6BD09-5E35-4A8A-A656-8067ED6ED2F9}" type="datetimeFigureOut">
              <a:rPr lang="de-DE" smtClean="0"/>
              <a:t>23.08.2023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3583912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EC6BD09-5E35-4A8A-A656-8067ED6ED2F9}" type="datetimeFigureOut">
              <a:rPr lang="de-DE" smtClean="0"/>
              <a:t>23.08.2023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5954817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AEC6BD09-5E35-4A8A-A656-8067ED6ED2F9}" type="datetimeFigureOut">
              <a:rPr lang="de-DE" smtClean="0"/>
              <a:t>23.08.2023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15A08B9E-3BF7-44C2-A28B-87920318B99C}" type="slidenum">
              <a:rPr lang="de-DE" smtClean="0"/>
              <a:t>‹Nr.›</a:t>
            </a:fld>
            <a:endParaRPr lang="de-DE"/>
          </a:p>
        </p:txBody>
      </p:sp>
    </p:spTree>
    <p:extLst>
      <p:ext uri="{BB962C8B-B14F-4D97-AF65-F5344CB8AC3E}">
        <p14:creationId xmlns:p14="http://schemas.microsoft.com/office/powerpoint/2010/main" val="2084720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C6BD09-5E35-4A8A-A656-8067ED6ED2F9}" type="datetimeFigureOut">
              <a:rPr lang="de-DE" smtClean="0"/>
              <a:t>23.08.2023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08B9E-3BF7-44C2-A28B-87920318B99C}" type="slidenum">
              <a:rPr lang="de-DE" smtClean="0"/>
              <a:t>‹Nr.›</a:t>
            </a:fld>
            <a:endParaRPr lang="de-DE"/>
          </a:p>
        </p:txBody>
      </p:sp>
    </p:spTree>
    <p:extLst>
      <p:ext uri="{BB962C8B-B14F-4D97-AF65-F5344CB8AC3E}">
        <p14:creationId xmlns:p14="http://schemas.microsoft.com/office/powerpoint/2010/main" val="4399011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1</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028825" y="2522495"/>
            <a:ext cx="8138766" cy="345757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dirty="0"/>
              <a:t>Das AG Pankow erlässt am 03.07.2023 einen Verbundbeschluss (Scheidung und VA). Die Ehegattenvertreter verzichten im Termin am 03.07.2023 auf Rechtsmittel, Anschlussrechtsmittel und die Rechte aus § 147 </a:t>
            </a:r>
            <a:r>
              <a:rPr lang="de-DE" sz="2000" dirty="0" err="1"/>
              <a:t>FamFG</a:t>
            </a:r>
            <a:r>
              <a:rPr lang="de-DE" sz="2000" dirty="0"/>
              <a:t>. Die Zustellung erfolgt an den Antragstellervertreter am 07.07.2023, den Antragsgegnervertreter am 06.07.2023, an die Deutsche Rentenversicherung Bund am 05.07.2023 und an die Knappschaft-Bahn-See am 06.07.2023. </a:t>
            </a:r>
          </a:p>
        </p:txBody>
      </p:sp>
      <p:sp>
        <p:nvSpPr>
          <p:cNvPr id="4" name="Flussdiagramm: Verbinder 3"/>
          <p:cNvSpPr/>
          <p:nvPr/>
        </p:nvSpPr>
        <p:spPr>
          <a:xfrm>
            <a:off x="1621631" y="252249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1.</a:t>
            </a:r>
            <a:endParaRPr lang="de-DE" sz="2400" b="1" dirty="0"/>
          </a:p>
        </p:txBody>
      </p:sp>
    </p:spTree>
    <p:extLst>
      <p:ext uri="{BB962C8B-B14F-4D97-AF65-F5344CB8AC3E}">
        <p14:creationId xmlns:p14="http://schemas.microsoft.com/office/powerpoint/2010/main" val="3326313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noProof="0" dirty="0">
                <a:solidFill>
                  <a:prstClr val="black"/>
                </a:solidFill>
                <a:latin typeface="Calibri" panose="020F0502020204030204"/>
              </a:rPr>
              <a:t>2</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435732" y="2131844"/>
            <a:ext cx="3757613"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Scheidung – Teilrechtskraft am</a:t>
            </a:r>
            <a:endParaRPr lang="de-DE" sz="2000" b="1" dirty="0"/>
          </a:p>
        </p:txBody>
      </p:sp>
      <p:sp>
        <p:nvSpPr>
          <p:cNvPr id="5" name="Pfeil nach rechts 4"/>
          <p:cNvSpPr/>
          <p:nvPr/>
        </p:nvSpPr>
        <p:spPr>
          <a:xfrm>
            <a:off x="6191953" y="2279715"/>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7378524" y="2163425"/>
            <a:ext cx="2443162" cy="735055"/>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smtClean="0"/>
              <a:t>03.07.2023</a:t>
            </a:r>
            <a:endParaRPr lang="de-DE" sz="2000" b="1" dirty="0"/>
          </a:p>
        </p:txBody>
      </p:sp>
      <p:sp>
        <p:nvSpPr>
          <p:cNvPr id="10" name="Abgerundetes Rechteck 9"/>
          <p:cNvSpPr/>
          <p:nvPr/>
        </p:nvSpPr>
        <p:spPr>
          <a:xfrm>
            <a:off x="2421386" y="3697824"/>
            <a:ext cx="375761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Beschwerde</a:t>
            </a:r>
            <a:endParaRPr lang="de-DE" sz="2000" b="1" dirty="0"/>
          </a:p>
        </p:txBody>
      </p:sp>
      <p:sp>
        <p:nvSpPr>
          <p:cNvPr id="12" name="Pfeil nach rechts 11"/>
          <p:cNvSpPr/>
          <p:nvPr/>
        </p:nvSpPr>
        <p:spPr>
          <a:xfrm>
            <a:off x="6178999" y="384841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7378524" y="3697824"/>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58 I </a:t>
            </a:r>
            <a:r>
              <a:rPr lang="de-DE" sz="2000" b="1" dirty="0" err="1" smtClean="0"/>
              <a:t>FamFG</a:t>
            </a:r>
            <a:endParaRPr lang="de-DE" sz="2000" b="1" dirty="0"/>
          </a:p>
        </p:txBody>
      </p:sp>
      <p:sp>
        <p:nvSpPr>
          <p:cNvPr id="14" name="Abgerundetes Rechteck 13"/>
          <p:cNvSpPr/>
          <p:nvPr/>
        </p:nvSpPr>
        <p:spPr>
          <a:xfrm>
            <a:off x="2436492" y="4465543"/>
            <a:ext cx="3742507"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 Monat ab Bekanntgabe des Beschlusses an die Beteiligten</a:t>
            </a:r>
            <a:endParaRPr lang="de-DE" sz="2000" b="1" dirty="0"/>
          </a:p>
        </p:txBody>
      </p:sp>
      <p:sp>
        <p:nvSpPr>
          <p:cNvPr id="16" name="Abgerundetes Rechteck 15"/>
          <p:cNvSpPr/>
          <p:nvPr/>
        </p:nvSpPr>
        <p:spPr>
          <a:xfrm>
            <a:off x="7378525" y="4465543"/>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63 I, III </a:t>
            </a:r>
            <a:r>
              <a:rPr lang="de-DE" sz="2000" b="1" dirty="0" err="1" smtClean="0"/>
              <a:t>FamFG</a:t>
            </a:r>
            <a:endParaRPr lang="de-DE" sz="2000" b="1" dirty="0"/>
          </a:p>
        </p:txBody>
      </p:sp>
      <p:sp>
        <p:nvSpPr>
          <p:cNvPr id="17" name="Pfeil nach rechts 16"/>
          <p:cNvSpPr/>
          <p:nvPr/>
        </p:nvSpPr>
        <p:spPr>
          <a:xfrm>
            <a:off x="6193345" y="4616133"/>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8" name="Abgerundetes Rechteck 17"/>
          <p:cNvSpPr/>
          <p:nvPr/>
        </p:nvSpPr>
        <p:spPr>
          <a:xfrm>
            <a:off x="482139" y="3353420"/>
            <a:ext cx="5696860" cy="372291"/>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VA - Teilrechtskraft </a:t>
            </a:r>
            <a:endParaRPr lang="de-DE" sz="2000" b="1" dirty="0"/>
          </a:p>
        </p:txBody>
      </p:sp>
      <p:sp>
        <p:nvSpPr>
          <p:cNvPr id="20" name="Gefaltete Ecke 19"/>
          <p:cNvSpPr/>
          <p:nvPr/>
        </p:nvSpPr>
        <p:spPr>
          <a:xfrm rot="21106200">
            <a:off x="9850833" y="1660197"/>
            <a:ext cx="1342811" cy="1362950"/>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1. Teil</a:t>
            </a:r>
            <a:endParaRPr lang="de-DE" sz="2000" b="1" dirty="0">
              <a:solidFill>
                <a:schemeClr val="tx1"/>
              </a:solidFill>
              <a:latin typeface="MV Boli" panose="02000500030200090000" pitchFamily="2" charset="0"/>
              <a:cs typeface="MV Boli" panose="02000500030200090000" pitchFamily="2" charset="0"/>
            </a:endParaRPr>
          </a:p>
        </p:txBody>
      </p:sp>
      <p:sp>
        <p:nvSpPr>
          <p:cNvPr id="21" name="Gefaltete Ecke 20"/>
          <p:cNvSpPr/>
          <p:nvPr/>
        </p:nvSpPr>
        <p:spPr>
          <a:xfrm rot="294841">
            <a:off x="9912324" y="3934658"/>
            <a:ext cx="1342811" cy="1362950"/>
          </a:xfrm>
          <a:prstGeom prst="foldedCorner">
            <a:avLst/>
          </a:prstGeom>
          <a:solidFill>
            <a:schemeClr val="accent4">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000" b="1" dirty="0" smtClean="0">
              <a:solidFill>
                <a:schemeClr val="tx1"/>
              </a:solidFill>
              <a:latin typeface="MV Boli" panose="02000500030200090000" pitchFamily="2" charset="0"/>
              <a:cs typeface="MV Boli" panose="02000500030200090000" pitchFamily="2" charset="0"/>
            </a:endParaRPr>
          </a:p>
          <a:p>
            <a:pPr algn="ctr"/>
            <a:r>
              <a:rPr lang="de-DE" sz="2000" b="1" dirty="0" smtClean="0">
                <a:solidFill>
                  <a:schemeClr val="tx1"/>
                </a:solidFill>
                <a:latin typeface="MV Boli" panose="02000500030200090000" pitchFamily="2" charset="0"/>
                <a:cs typeface="MV Boli" panose="02000500030200090000" pitchFamily="2" charset="0"/>
              </a:rPr>
              <a:t>2. Teil</a:t>
            </a:r>
            <a:endParaRPr lang="de-DE" sz="2000" b="1"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03877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anim calcmode="lin" valueType="num">
                                      <p:cBhvr>
                                        <p:cTn id="33" dur="1000" fill="hold"/>
                                        <p:tgtEl>
                                          <p:spTgt spid="20"/>
                                        </p:tgtEl>
                                        <p:attrNameLst>
                                          <p:attrName>ppt_w</p:attrName>
                                        </p:attrNameLst>
                                      </p:cBhvr>
                                      <p:tavLst>
                                        <p:tav tm="0">
                                          <p:val>
                                            <p:fltVal val="0"/>
                                          </p:val>
                                        </p:tav>
                                        <p:tav tm="100000">
                                          <p:val>
                                            <p:strVal val="#ppt_w"/>
                                          </p:val>
                                        </p:tav>
                                      </p:tavLst>
                                    </p:anim>
                                    <p:anim calcmode="lin" valueType="num">
                                      <p:cBhvr>
                                        <p:cTn id="34" dur="1000" fill="hold"/>
                                        <p:tgtEl>
                                          <p:spTgt spid="20"/>
                                        </p:tgtEl>
                                        <p:attrNameLst>
                                          <p:attrName>ppt_h</p:attrName>
                                        </p:attrNameLst>
                                      </p:cBhvr>
                                      <p:tavLst>
                                        <p:tav tm="0">
                                          <p:val>
                                            <p:fltVal val="0"/>
                                          </p:val>
                                        </p:tav>
                                        <p:tav tm="100000">
                                          <p:val>
                                            <p:strVal val="#ppt_h"/>
                                          </p:val>
                                        </p:tav>
                                      </p:tavLst>
                                    </p:anim>
                                    <p:anim calcmode="lin" valueType="num">
                                      <p:cBhvr>
                                        <p:cTn id="35" dur="1000" fill="hold"/>
                                        <p:tgtEl>
                                          <p:spTgt spid="20"/>
                                        </p:tgtEl>
                                        <p:attrNameLst>
                                          <p:attrName>style.rotation</p:attrName>
                                        </p:attrNameLst>
                                      </p:cBhvr>
                                      <p:tavLst>
                                        <p:tav tm="0">
                                          <p:val>
                                            <p:fltVal val="90"/>
                                          </p:val>
                                        </p:tav>
                                        <p:tav tm="100000">
                                          <p:val>
                                            <p:fltVal val="0"/>
                                          </p:val>
                                        </p:tav>
                                      </p:tavLst>
                                    </p:anim>
                                    <p:animEffect transition="in" filter="fade">
                                      <p:cBhvr>
                                        <p:cTn id="36" dur="1000"/>
                                        <p:tgtEl>
                                          <p:spTgt spid="20"/>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 calcmode="lin" valueType="num">
                                      <p:cBhvr additive="base">
                                        <p:cTn id="41" dur="500" fill="hold"/>
                                        <p:tgtEl>
                                          <p:spTgt spid="18"/>
                                        </p:tgtEl>
                                        <p:attrNameLst>
                                          <p:attrName>ppt_x</p:attrName>
                                        </p:attrNameLst>
                                      </p:cBhvr>
                                      <p:tavLst>
                                        <p:tav tm="0">
                                          <p:val>
                                            <p:strVal val="#ppt_x"/>
                                          </p:val>
                                        </p:tav>
                                        <p:tav tm="100000">
                                          <p:val>
                                            <p:strVal val="#ppt_x"/>
                                          </p:val>
                                        </p:tav>
                                      </p:tavLst>
                                    </p:anim>
                                    <p:anim calcmode="lin" valueType="num">
                                      <p:cBhvr additive="base">
                                        <p:cTn id="4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p:cTn id="47" dur="1000" fill="hold"/>
                                        <p:tgtEl>
                                          <p:spTgt spid="21"/>
                                        </p:tgtEl>
                                        <p:attrNameLst>
                                          <p:attrName>ppt_w</p:attrName>
                                        </p:attrNameLst>
                                      </p:cBhvr>
                                      <p:tavLst>
                                        <p:tav tm="0">
                                          <p:val>
                                            <p:fltVal val="0"/>
                                          </p:val>
                                        </p:tav>
                                        <p:tav tm="100000">
                                          <p:val>
                                            <p:strVal val="#ppt_w"/>
                                          </p:val>
                                        </p:tav>
                                      </p:tavLst>
                                    </p:anim>
                                    <p:anim calcmode="lin" valueType="num">
                                      <p:cBhvr>
                                        <p:cTn id="48" dur="1000" fill="hold"/>
                                        <p:tgtEl>
                                          <p:spTgt spid="21"/>
                                        </p:tgtEl>
                                        <p:attrNameLst>
                                          <p:attrName>ppt_h</p:attrName>
                                        </p:attrNameLst>
                                      </p:cBhvr>
                                      <p:tavLst>
                                        <p:tav tm="0">
                                          <p:val>
                                            <p:fltVal val="0"/>
                                          </p:val>
                                        </p:tav>
                                        <p:tav tm="100000">
                                          <p:val>
                                            <p:strVal val="#ppt_h"/>
                                          </p:val>
                                        </p:tav>
                                      </p:tavLst>
                                    </p:anim>
                                    <p:anim calcmode="lin" valueType="num">
                                      <p:cBhvr>
                                        <p:cTn id="49" dur="1000" fill="hold"/>
                                        <p:tgtEl>
                                          <p:spTgt spid="21"/>
                                        </p:tgtEl>
                                        <p:attrNameLst>
                                          <p:attrName>style.rotation</p:attrName>
                                        </p:attrNameLst>
                                      </p:cBhvr>
                                      <p:tavLst>
                                        <p:tav tm="0">
                                          <p:val>
                                            <p:fltVal val="90"/>
                                          </p:val>
                                        </p:tav>
                                        <p:tav tm="100000">
                                          <p:val>
                                            <p:fltVal val="0"/>
                                          </p:val>
                                        </p:tav>
                                      </p:tavLst>
                                    </p:anim>
                                    <p:animEffect transition="in" filter="fade">
                                      <p:cBhvr>
                                        <p:cTn id="50" dur="1000"/>
                                        <p:tgtEl>
                                          <p:spTgt spid="21"/>
                                        </p:tgtEl>
                                      </p:cBhvr>
                                    </p:animEffec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 grpId="0" animBg="1"/>
      <p:bldP spid="5" grpId="0" animBg="1"/>
      <p:bldP spid="9" grpId="0" animBg="1"/>
      <p:bldP spid="10" grpId="0" animBg="1"/>
      <p:bldP spid="12" grpId="0" animBg="1"/>
      <p:bldP spid="13" grpId="0" animBg="1"/>
      <p:bldP spid="14" grpId="0" animBg="1"/>
      <p:bldP spid="16" grpId="0" animBg="1"/>
      <p:bldP spid="17" grpId="0" animBg="1"/>
      <p:bldP spid="18" grpId="0" animBg="1"/>
      <p:bldP spid="20" grpId="0" animBg="1"/>
      <p:bldP spid="2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3</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189952" y="5531647"/>
            <a:ext cx="3757613"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VA - Teilrechtskraft am</a:t>
            </a:r>
            <a:endParaRPr lang="de-DE" sz="2000" b="1" dirty="0"/>
          </a:p>
        </p:txBody>
      </p:sp>
      <p:sp>
        <p:nvSpPr>
          <p:cNvPr id="5" name="Pfeil nach rechts 4"/>
          <p:cNvSpPr/>
          <p:nvPr/>
        </p:nvSpPr>
        <p:spPr>
          <a:xfrm>
            <a:off x="5947565" y="569992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6959158" y="5576507"/>
            <a:ext cx="2870642"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08.08.2023</a:t>
            </a:r>
            <a:r>
              <a:rPr lang="de-DE" sz="2000" b="1" dirty="0" smtClean="0"/>
              <a:t>, 0:00 Uhr</a:t>
            </a:r>
            <a:endParaRPr lang="de-DE" sz="2000" b="1" dirty="0"/>
          </a:p>
        </p:txBody>
      </p:sp>
      <p:sp>
        <p:nvSpPr>
          <p:cNvPr id="18" name="Abgerundetes Rechteck 17"/>
          <p:cNvSpPr/>
          <p:nvPr/>
        </p:nvSpPr>
        <p:spPr>
          <a:xfrm>
            <a:off x="1505143" y="2447906"/>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Fristbeginn</a:t>
            </a:r>
            <a:endParaRPr lang="de-DE" sz="2000" b="1" dirty="0"/>
          </a:p>
        </p:txBody>
      </p:sp>
      <p:sp>
        <p:nvSpPr>
          <p:cNvPr id="20" name="Pfeil nach rechts 19"/>
          <p:cNvSpPr/>
          <p:nvPr/>
        </p:nvSpPr>
        <p:spPr>
          <a:xfrm>
            <a:off x="2985785" y="257911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Pfeil nach rechts 20"/>
          <p:cNvSpPr/>
          <p:nvPr/>
        </p:nvSpPr>
        <p:spPr>
          <a:xfrm>
            <a:off x="5621902" y="2627518"/>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Abgerundetes Rechteck 21"/>
          <p:cNvSpPr/>
          <p:nvPr/>
        </p:nvSpPr>
        <p:spPr>
          <a:xfrm>
            <a:off x="3964193" y="2517743"/>
            <a:ext cx="1638109" cy="73505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Ereignisfrist</a:t>
            </a:r>
            <a:endParaRPr lang="de-DE" sz="2000" b="1" dirty="0"/>
          </a:p>
        </p:txBody>
      </p:sp>
      <p:sp>
        <p:nvSpPr>
          <p:cNvPr id="23" name="Abgerundetes Rechteck 22"/>
          <p:cNvSpPr/>
          <p:nvPr/>
        </p:nvSpPr>
        <p:spPr>
          <a:xfrm>
            <a:off x="6579868" y="2550897"/>
            <a:ext cx="2506336"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08.07.2023</a:t>
            </a:r>
            <a:r>
              <a:rPr lang="de-DE" sz="2000" b="1" dirty="0" smtClean="0"/>
              <a:t>, 0:00 Uhr </a:t>
            </a:r>
            <a:endParaRPr lang="de-DE" sz="2000" b="1" dirty="0"/>
          </a:p>
        </p:txBody>
      </p:sp>
      <p:sp>
        <p:nvSpPr>
          <p:cNvPr id="24" name="Abgerundetes Rechteck 23"/>
          <p:cNvSpPr/>
          <p:nvPr/>
        </p:nvSpPr>
        <p:spPr>
          <a:xfrm>
            <a:off x="10044170" y="2550897"/>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187 I BGB</a:t>
            </a:r>
            <a:endParaRPr lang="de-DE" sz="2000" b="1" dirty="0"/>
          </a:p>
        </p:txBody>
      </p:sp>
      <p:sp>
        <p:nvSpPr>
          <p:cNvPr id="25" name="Pfeil nach rechts 24"/>
          <p:cNvSpPr/>
          <p:nvPr/>
        </p:nvSpPr>
        <p:spPr>
          <a:xfrm>
            <a:off x="9085362" y="2663932"/>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Abgerundetes Rechteck 25"/>
          <p:cNvSpPr/>
          <p:nvPr/>
        </p:nvSpPr>
        <p:spPr>
          <a:xfrm>
            <a:off x="630459" y="3464220"/>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Fristende</a:t>
            </a:r>
            <a:endParaRPr lang="de-DE" sz="2000" b="1" dirty="0"/>
          </a:p>
        </p:txBody>
      </p:sp>
      <p:sp>
        <p:nvSpPr>
          <p:cNvPr id="27" name="Pfeil nach rechts 26"/>
          <p:cNvSpPr/>
          <p:nvPr/>
        </p:nvSpPr>
        <p:spPr>
          <a:xfrm>
            <a:off x="2111943" y="3573210"/>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Abgerundetes Rechteck 27"/>
          <p:cNvSpPr/>
          <p:nvPr/>
        </p:nvSpPr>
        <p:spPr>
          <a:xfrm>
            <a:off x="3090351" y="3514118"/>
            <a:ext cx="2723959"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07</a:t>
            </a:r>
            <a:r>
              <a:rPr lang="de-DE" sz="2000" b="1" dirty="0" smtClean="0"/>
              <a:t>.08.2023</a:t>
            </a:r>
            <a:r>
              <a:rPr lang="de-DE" sz="2000" b="1" dirty="0" smtClean="0"/>
              <a:t>, 24:00 Uhr </a:t>
            </a:r>
            <a:endParaRPr lang="de-DE" sz="2000" b="1" dirty="0"/>
          </a:p>
        </p:txBody>
      </p:sp>
      <p:sp>
        <p:nvSpPr>
          <p:cNvPr id="29" name="Abgerundetes Rechteck 28"/>
          <p:cNvSpPr/>
          <p:nvPr/>
        </p:nvSpPr>
        <p:spPr>
          <a:xfrm>
            <a:off x="6792718" y="3553500"/>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188 II BGB</a:t>
            </a:r>
            <a:endParaRPr lang="de-DE" sz="2000" b="1" dirty="0"/>
          </a:p>
        </p:txBody>
      </p:sp>
      <p:sp>
        <p:nvSpPr>
          <p:cNvPr id="30" name="Pfeil nach rechts 29"/>
          <p:cNvSpPr/>
          <p:nvPr/>
        </p:nvSpPr>
        <p:spPr>
          <a:xfrm>
            <a:off x="5814310" y="364922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125571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 calcmode="lin" valueType="num">
                                      <p:cBhvr additive="base">
                                        <p:cTn id="61" dur="500" fill="hold"/>
                                        <p:tgtEl>
                                          <p:spTgt spid="28"/>
                                        </p:tgtEl>
                                        <p:attrNameLst>
                                          <p:attrName>ppt_x</p:attrName>
                                        </p:attrNameLst>
                                      </p:cBhvr>
                                      <p:tavLst>
                                        <p:tav tm="0">
                                          <p:val>
                                            <p:strVal val="#ppt_x"/>
                                          </p:val>
                                        </p:tav>
                                        <p:tav tm="100000">
                                          <p:val>
                                            <p:strVal val="#ppt_x"/>
                                          </p:val>
                                        </p:tav>
                                      </p:tavLst>
                                    </p:anim>
                                    <p:anim calcmode="lin" valueType="num">
                                      <p:cBhvr additive="base">
                                        <p:cTn id="6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additive="base">
                                        <p:cTn id="67" dur="500" fill="hold"/>
                                        <p:tgtEl>
                                          <p:spTgt spid="30"/>
                                        </p:tgtEl>
                                        <p:attrNameLst>
                                          <p:attrName>ppt_x</p:attrName>
                                        </p:attrNameLst>
                                      </p:cBhvr>
                                      <p:tavLst>
                                        <p:tav tm="0">
                                          <p:val>
                                            <p:strVal val="#ppt_x"/>
                                          </p:val>
                                        </p:tav>
                                        <p:tav tm="100000">
                                          <p:val>
                                            <p:strVal val="#ppt_x"/>
                                          </p:val>
                                        </p:tav>
                                      </p:tavLst>
                                    </p:anim>
                                    <p:anim calcmode="lin" valueType="num">
                                      <p:cBhvr additive="base">
                                        <p:cTn id="6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gtEl>
                                        <p:attrNameLst>
                                          <p:attrName>style.visibility</p:attrName>
                                        </p:attrNameLst>
                                      </p:cBhvr>
                                      <p:to>
                                        <p:strVal val="visible"/>
                                      </p:to>
                                    </p:set>
                                    <p:anim calcmode="lin" valueType="num">
                                      <p:cBhvr additive="base">
                                        <p:cTn id="79" dur="500" fill="hold"/>
                                        <p:tgtEl>
                                          <p:spTgt spid="3"/>
                                        </p:tgtEl>
                                        <p:attrNameLst>
                                          <p:attrName>ppt_x</p:attrName>
                                        </p:attrNameLst>
                                      </p:cBhvr>
                                      <p:tavLst>
                                        <p:tav tm="0">
                                          <p:val>
                                            <p:strVal val="#ppt_x"/>
                                          </p:val>
                                        </p:tav>
                                        <p:tav tm="100000">
                                          <p:val>
                                            <p:strVal val="#ppt_x"/>
                                          </p:val>
                                        </p:tav>
                                      </p:tavLst>
                                    </p:anim>
                                    <p:anim calcmode="lin" valueType="num">
                                      <p:cBhvr additive="base">
                                        <p:cTn id="8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
                                        </p:tgtEl>
                                        <p:attrNameLst>
                                          <p:attrName>style.visibility</p:attrName>
                                        </p:attrNameLst>
                                      </p:cBhvr>
                                      <p:to>
                                        <p:strVal val="visible"/>
                                      </p:to>
                                    </p:set>
                                    <p:anim calcmode="lin" valueType="num">
                                      <p:cBhvr additive="base">
                                        <p:cTn id="85" dur="500" fill="hold"/>
                                        <p:tgtEl>
                                          <p:spTgt spid="5"/>
                                        </p:tgtEl>
                                        <p:attrNameLst>
                                          <p:attrName>ppt_x</p:attrName>
                                        </p:attrNameLst>
                                      </p:cBhvr>
                                      <p:tavLst>
                                        <p:tav tm="0">
                                          <p:val>
                                            <p:strVal val="#ppt_x"/>
                                          </p:val>
                                        </p:tav>
                                        <p:tav tm="100000">
                                          <p:val>
                                            <p:strVal val="#ppt_x"/>
                                          </p:val>
                                        </p:tav>
                                      </p:tavLst>
                                    </p:anim>
                                    <p:anim calcmode="lin" valueType="num">
                                      <p:cBhvr additive="base">
                                        <p:cTn id="8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ppt_x"/>
                                          </p:val>
                                        </p:tav>
                                        <p:tav tm="100000">
                                          <p:val>
                                            <p:strVal val="#ppt_x"/>
                                          </p:val>
                                        </p:tav>
                                      </p:tavLst>
                                    </p:anim>
                                    <p:anim calcmode="lin" valueType="num">
                                      <p:cBhvr additive="base">
                                        <p:cTn id="9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9"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dirty="0" smtClean="0">
                <a:solidFill>
                  <a:prstClr val="black"/>
                </a:solidFill>
                <a:latin typeface="Calibri" panose="020F0502020204030204"/>
              </a:rPr>
              <a:t>4</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028824" y="2632532"/>
            <a:ext cx="8138766" cy="2520993"/>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sz="2000"/>
              <a:t>Das AG Köpenick erlässt am 07.07.2023 einen Verbundbeschluss (Scheidung und VA). Dem Antragstellervertreter wird der Beschluss am 12.07.2023 und der Antragsgegnerin, die der Scheidung zugestimmt hatte, am 13.07.2023 zugestellt. Der Deutschen Rentenversicherung Bund wird der Beschluss am 17.07.2023 zugestellt.</a:t>
            </a:r>
          </a:p>
        </p:txBody>
      </p:sp>
      <p:sp>
        <p:nvSpPr>
          <p:cNvPr id="4" name="Flussdiagramm: Verbinder 3"/>
          <p:cNvSpPr/>
          <p:nvPr/>
        </p:nvSpPr>
        <p:spPr>
          <a:xfrm>
            <a:off x="1621631" y="2522495"/>
            <a:ext cx="814387" cy="757238"/>
          </a:xfrm>
          <a:prstGeom prst="flowChartConnector">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2</a:t>
            </a:r>
            <a:r>
              <a:rPr lang="de-DE" sz="2400" b="1" dirty="0" smtClean="0"/>
              <a:t>.</a:t>
            </a:r>
            <a:endParaRPr lang="de-DE" sz="2400" b="1" dirty="0"/>
          </a:p>
        </p:txBody>
      </p:sp>
    </p:spTree>
    <p:extLst>
      <p:ext uri="{BB962C8B-B14F-4D97-AF65-F5344CB8AC3E}">
        <p14:creationId xmlns:p14="http://schemas.microsoft.com/office/powerpoint/2010/main" val="195992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5</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2435732" y="2131844"/>
            <a:ext cx="3757613"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Rechtskraft am</a:t>
            </a:r>
            <a:endParaRPr lang="de-DE" sz="2000" b="1" dirty="0"/>
          </a:p>
        </p:txBody>
      </p:sp>
      <p:sp>
        <p:nvSpPr>
          <p:cNvPr id="5" name="Pfeil nach rechts 4"/>
          <p:cNvSpPr/>
          <p:nvPr/>
        </p:nvSpPr>
        <p:spPr>
          <a:xfrm>
            <a:off x="6191953" y="2279715"/>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7378524" y="2163425"/>
            <a:ext cx="2443162"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18.08.2023</a:t>
            </a:r>
            <a:endParaRPr lang="de-DE" sz="2000" b="1" dirty="0"/>
          </a:p>
        </p:txBody>
      </p:sp>
      <p:sp>
        <p:nvSpPr>
          <p:cNvPr id="10" name="Abgerundetes Rechteck 9"/>
          <p:cNvSpPr/>
          <p:nvPr/>
        </p:nvSpPr>
        <p:spPr>
          <a:xfrm>
            <a:off x="2421386" y="3697824"/>
            <a:ext cx="375761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Beschwerde</a:t>
            </a:r>
            <a:endParaRPr lang="de-DE" sz="2000" b="1" dirty="0"/>
          </a:p>
        </p:txBody>
      </p:sp>
      <p:sp>
        <p:nvSpPr>
          <p:cNvPr id="12" name="Pfeil nach rechts 11"/>
          <p:cNvSpPr/>
          <p:nvPr/>
        </p:nvSpPr>
        <p:spPr>
          <a:xfrm>
            <a:off x="6178999" y="3848414"/>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3" name="Abgerundetes Rechteck 12"/>
          <p:cNvSpPr/>
          <p:nvPr/>
        </p:nvSpPr>
        <p:spPr>
          <a:xfrm>
            <a:off x="7378524" y="3697824"/>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58 I </a:t>
            </a:r>
            <a:r>
              <a:rPr lang="de-DE" sz="2000" b="1" dirty="0" err="1" smtClean="0"/>
              <a:t>FamFG</a:t>
            </a:r>
            <a:endParaRPr lang="de-DE" sz="2000" b="1" dirty="0"/>
          </a:p>
        </p:txBody>
      </p:sp>
      <p:sp>
        <p:nvSpPr>
          <p:cNvPr id="14" name="Abgerundetes Rechteck 13"/>
          <p:cNvSpPr/>
          <p:nvPr/>
        </p:nvSpPr>
        <p:spPr>
          <a:xfrm>
            <a:off x="2436492" y="4465543"/>
            <a:ext cx="3742507"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 Monat ab Bekanntgabe des Beschlusses an die Beteiligten</a:t>
            </a:r>
            <a:endParaRPr lang="de-DE" sz="2000" b="1" dirty="0"/>
          </a:p>
        </p:txBody>
      </p:sp>
      <p:sp>
        <p:nvSpPr>
          <p:cNvPr id="16" name="Abgerundetes Rechteck 15"/>
          <p:cNvSpPr/>
          <p:nvPr/>
        </p:nvSpPr>
        <p:spPr>
          <a:xfrm>
            <a:off x="7378525" y="4465543"/>
            <a:ext cx="2782543" cy="785812"/>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 63 I, III </a:t>
            </a:r>
            <a:r>
              <a:rPr lang="de-DE" sz="2000" b="1" dirty="0" err="1" smtClean="0"/>
              <a:t>FamFG</a:t>
            </a:r>
            <a:endParaRPr lang="de-DE" sz="2000" b="1" dirty="0"/>
          </a:p>
        </p:txBody>
      </p:sp>
      <p:sp>
        <p:nvSpPr>
          <p:cNvPr id="17" name="Pfeil nach rechts 16"/>
          <p:cNvSpPr/>
          <p:nvPr/>
        </p:nvSpPr>
        <p:spPr>
          <a:xfrm>
            <a:off x="6193345" y="4616133"/>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1870268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fltVal val="0"/>
                                          </p:val>
                                        </p:tav>
                                        <p:tav tm="100000">
                                          <p:val>
                                            <p:strVal val="#ppt_w"/>
                                          </p:val>
                                        </p:tav>
                                      </p:tavLst>
                                    </p:anim>
                                    <p:anim calcmode="lin" valueType="num">
                                      <p:cBhvr>
                                        <p:cTn id="8" dur="1000" fill="hold"/>
                                        <p:tgtEl>
                                          <p:spTgt spid="19"/>
                                        </p:tgtEl>
                                        <p:attrNameLst>
                                          <p:attrName>ppt_h</p:attrName>
                                        </p:attrNameLst>
                                      </p:cBhvr>
                                      <p:tavLst>
                                        <p:tav tm="0">
                                          <p:val>
                                            <p:fltVal val="0"/>
                                          </p:val>
                                        </p:tav>
                                        <p:tav tm="100000">
                                          <p:val>
                                            <p:strVal val="#ppt_h"/>
                                          </p:val>
                                        </p:tav>
                                      </p:tavLst>
                                    </p:anim>
                                    <p:anim calcmode="lin" valueType="num">
                                      <p:cBhvr>
                                        <p:cTn id="9" dur="1000" fill="hold"/>
                                        <p:tgtEl>
                                          <p:spTgt spid="19"/>
                                        </p:tgtEl>
                                        <p:attrNameLst>
                                          <p:attrName>style.rotation</p:attrName>
                                        </p:attrNameLst>
                                      </p:cBhvr>
                                      <p:tavLst>
                                        <p:tav tm="0">
                                          <p:val>
                                            <p:fltVal val="90"/>
                                          </p:val>
                                        </p:tav>
                                        <p:tav tm="100000">
                                          <p:val>
                                            <p:fltVal val="0"/>
                                          </p:val>
                                        </p:tav>
                                      </p:tavLst>
                                    </p:anim>
                                    <p:animEffect transition="in" filter="fade">
                                      <p:cBhvr>
                                        <p:cTn id="10" dur="10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 calcmode="lin" valueType="num">
                                      <p:cBhvr additive="base">
                                        <p:cTn id="21" dur="500" fill="hold"/>
                                        <p:tgtEl>
                                          <p:spTgt spid="5"/>
                                        </p:tgtEl>
                                        <p:attrNameLst>
                                          <p:attrName>ppt_x</p:attrName>
                                        </p:attrNameLst>
                                      </p:cBhvr>
                                      <p:tavLst>
                                        <p:tav tm="0">
                                          <p:val>
                                            <p:strVal val="#ppt_x"/>
                                          </p:val>
                                        </p:tav>
                                        <p:tav tm="100000">
                                          <p:val>
                                            <p:strVal val="#ppt_x"/>
                                          </p:val>
                                        </p:tav>
                                      </p:tavLst>
                                    </p:anim>
                                    <p:anim calcmode="lin" valueType="num">
                                      <p:cBhvr additive="base">
                                        <p:cTn id="2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 calcmode="lin" valueType="num">
                                      <p:cBhvr additive="base">
                                        <p:cTn id="27" dur="500" fill="hold"/>
                                        <p:tgtEl>
                                          <p:spTgt spid="9"/>
                                        </p:tgtEl>
                                        <p:attrNameLst>
                                          <p:attrName>ppt_x</p:attrName>
                                        </p:attrNameLst>
                                      </p:cBhvr>
                                      <p:tavLst>
                                        <p:tav tm="0">
                                          <p:val>
                                            <p:strVal val="#ppt_x"/>
                                          </p:val>
                                        </p:tav>
                                        <p:tav tm="100000">
                                          <p:val>
                                            <p:strVal val="#ppt_x"/>
                                          </p:val>
                                        </p:tav>
                                      </p:tavLst>
                                    </p:anim>
                                    <p:anim calcmode="lin" valueType="num">
                                      <p:cBhvr additive="base">
                                        <p:cTn id="2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 calcmode="lin" valueType="num">
                                      <p:cBhvr additive="base">
                                        <p:cTn id="33" dur="500" fill="hold"/>
                                        <p:tgtEl>
                                          <p:spTgt spid="10"/>
                                        </p:tgtEl>
                                        <p:attrNameLst>
                                          <p:attrName>ppt_x</p:attrName>
                                        </p:attrNameLst>
                                      </p:cBhvr>
                                      <p:tavLst>
                                        <p:tav tm="0">
                                          <p:val>
                                            <p:strVal val="#ppt_x"/>
                                          </p:val>
                                        </p:tav>
                                        <p:tav tm="100000">
                                          <p:val>
                                            <p:strVal val="#ppt_x"/>
                                          </p:val>
                                        </p:tav>
                                      </p:tavLst>
                                    </p:anim>
                                    <p:anim calcmode="lin" valueType="num">
                                      <p:cBhvr additive="base">
                                        <p:cTn id="3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 calcmode="lin" valueType="num">
                                      <p:cBhvr additive="base">
                                        <p:cTn id="39" dur="500" fill="hold"/>
                                        <p:tgtEl>
                                          <p:spTgt spid="12"/>
                                        </p:tgtEl>
                                        <p:attrNameLst>
                                          <p:attrName>ppt_x</p:attrName>
                                        </p:attrNameLst>
                                      </p:cBhvr>
                                      <p:tavLst>
                                        <p:tav tm="0">
                                          <p:val>
                                            <p:strVal val="#ppt_x"/>
                                          </p:val>
                                        </p:tav>
                                        <p:tav tm="100000">
                                          <p:val>
                                            <p:strVal val="#ppt_x"/>
                                          </p:val>
                                        </p:tav>
                                      </p:tavLst>
                                    </p:anim>
                                    <p:anim calcmode="lin" valueType="num">
                                      <p:cBhvr additive="base">
                                        <p:cTn id="4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additive="base">
                                        <p:cTn id="51" dur="500" fill="hold"/>
                                        <p:tgtEl>
                                          <p:spTgt spid="14"/>
                                        </p:tgtEl>
                                        <p:attrNameLst>
                                          <p:attrName>ppt_x</p:attrName>
                                        </p:attrNameLst>
                                      </p:cBhvr>
                                      <p:tavLst>
                                        <p:tav tm="0">
                                          <p:val>
                                            <p:strVal val="#ppt_x"/>
                                          </p:val>
                                        </p:tav>
                                        <p:tav tm="100000">
                                          <p:val>
                                            <p:strVal val="#ppt_x"/>
                                          </p:val>
                                        </p:tav>
                                      </p:tavLst>
                                    </p:anim>
                                    <p:anim calcmode="lin" valueType="num">
                                      <p:cBhvr additive="base">
                                        <p:cTn id="5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3" grpId="0" animBg="1"/>
      <p:bldP spid="5" grpId="0" animBg="1"/>
      <p:bldP spid="9" grpId="0" animBg="1"/>
      <p:bldP spid="10" grpId="0" animBg="1"/>
      <p:bldP spid="12" grpId="0" animBg="1"/>
      <p:bldP spid="13" grpId="0" animBg="1"/>
      <p:bldP spid="14"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bgerundetes Rechteck 1"/>
          <p:cNvSpPr/>
          <p:nvPr/>
        </p:nvSpPr>
        <p:spPr>
          <a:xfrm>
            <a:off x="2477692" y="491651"/>
            <a:ext cx="7236616" cy="571500"/>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t>Herausgabeverfügung und Rechtskraftvermerk</a:t>
            </a:r>
            <a:endParaRPr lang="de-DE" sz="2800" b="1" dirty="0"/>
          </a:p>
        </p:txBody>
      </p:sp>
      <p:sp>
        <p:nvSpPr>
          <p:cNvPr id="6" name="Abgerundetes Rechteck 5"/>
          <p:cNvSpPr/>
          <p:nvPr/>
        </p:nvSpPr>
        <p:spPr>
          <a:xfrm>
            <a:off x="2874612" y="69375"/>
            <a:ext cx="6472988" cy="422276"/>
          </a:xfrm>
          <a:prstGeom prst="round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3600" b="1" i="0" u="none" strike="noStrike" kern="1200" cap="none" spc="0" normalizeH="0" baseline="0" noProof="0" dirty="0" smtClean="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rPr>
              <a:t>Familiensachen</a:t>
            </a:r>
            <a:endParaRPr kumimoji="0" lang="de-DE" sz="3600" b="1"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Calibri" panose="020F0502020204030204"/>
              <a:ea typeface="+mn-ea"/>
              <a:cs typeface="+mn-cs"/>
            </a:endParaRPr>
          </a:p>
        </p:txBody>
      </p:sp>
      <p:sp>
        <p:nvSpPr>
          <p:cNvPr id="7" name="Rechteck 6"/>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6</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Rechteck 7"/>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Gefaltete Ecke 18"/>
          <p:cNvSpPr/>
          <p:nvPr/>
        </p:nvSpPr>
        <p:spPr>
          <a:xfrm rot="21106200">
            <a:off x="390674" y="512296"/>
            <a:ext cx="1961055" cy="1879517"/>
          </a:xfrm>
          <a:prstGeom prst="foldedCorner">
            <a:avLst/>
          </a:prstGeom>
          <a:solidFill>
            <a:schemeClr val="accent6">
              <a:lumMod val="40000"/>
              <a:lumOff val="60000"/>
            </a:schemeClr>
          </a:solidFill>
          <a:ln>
            <a:solidFill>
              <a:schemeClr val="bg1">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600" b="1" dirty="0" smtClean="0">
                <a:solidFill>
                  <a:schemeClr val="tx1"/>
                </a:solidFill>
                <a:latin typeface="MV Boli" panose="02000500030200090000" pitchFamily="2" charset="0"/>
                <a:cs typeface="MV Boli" panose="02000500030200090000" pitchFamily="2" charset="0"/>
              </a:rPr>
              <a:t>Lösung</a:t>
            </a:r>
          </a:p>
          <a:p>
            <a:pPr algn="ctr"/>
            <a:r>
              <a:rPr lang="de-DE" sz="3600" b="1" dirty="0" smtClean="0">
                <a:solidFill>
                  <a:schemeClr val="tx1"/>
                </a:solidFill>
                <a:latin typeface="MV Boli" panose="02000500030200090000" pitchFamily="2" charset="0"/>
                <a:cs typeface="MV Boli" panose="02000500030200090000" pitchFamily="2" charset="0"/>
              </a:rPr>
              <a:t>Ü21</a:t>
            </a:r>
            <a:endParaRPr lang="de-DE" sz="3600" b="1" dirty="0">
              <a:solidFill>
                <a:schemeClr val="tx1"/>
              </a:solidFill>
              <a:latin typeface="MV Boli" panose="02000500030200090000" pitchFamily="2" charset="0"/>
              <a:cs typeface="MV Boli" panose="02000500030200090000" pitchFamily="2" charset="0"/>
            </a:endParaRPr>
          </a:p>
        </p:txBody>
      </p:sp>
      <p:sp>
        <p:nvSpPr>
          <p:cNvPr id="3" name="Abgerundetes Rechteck 2"/>
          <p:cNvSpPr/>
          <p:nvPr/>
        </p:nvSpPr>
        <p:spPr>
          <a:xfrm>
            <a:off x="3701712" y="4768766"/>
            <a:ext cx="2163069"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Rechtskraft am</a:t>
            </a:r>
            <a:endParaRPr lang="de-DE" sz="2000" b="1" dirty="0"/>
          </a:p>
        </p:txBody>
      </p:sp>
      <p:sp>
        <p:nvSpPr>
          <p:cNvPr id="5" name="Pfeil nach rechts 4"/>
          <p:cNvSpPr/>
          <p:nvPr/>
        </p:nvSpPr>
        <p:spPr>
          <a:xfrm>
            <a:off x="5855595" y="491393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Abgerundetes Rechteck 8"/>
          <p:cNvSpPr/>
          <p:nvPr/>
        </p:nvSpPr>
        <p:spPr>
          <a:xfrm>
            <a:off x="6792718" y="4749345"/>
            <a:ext cx="2870642" cy="735055"/>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dirty="0" smtClean="0"/>
              <a:t>18.08.2023</a:t>
            </a:r>
            <a:r>
              <a:rPr lang="de-DE" sz="2000" b="1" dirty="0" smtClean="0"/>
              <a:t>, 0:00 Uhr</a:t>
            </a:r>
            <a:endParaRPr lang="de-DE" sz="2000" b="1" dirty="0"/>
          </a:p>
        </p:txBody>
      </p:sp>
      <p:sp>
        <p:nvSpPr>
          <p:cNvPr id="18" name="Abgerundetes Rechteck 17"/>
          <p:cNvSpPr/>
          <p:nvPr/>
        </p:nvSpPr>
        <p:spPr>
          <a:xfrm>
            <a:off x="1505143" y="2447906"/>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Fristbeginn</a:t>
            </a:r>
            <a:endParaRPr lang="de-DE" sz="2000" b="1" dirty="0"/>
          </a:p>
        </p:txBody>
      </p:sp>
      <p:sp>
        <p:nvSpPr>
          <p:cNvPr id="20" name="Pfeil nach rechts 19"/>
          <p:cNvSpPr/>
          <p:nvPr/>
        </p:nvSpPr>
        <p:spPr>
          <a:xfrm>
            <a:off x="2985785" y="257911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 name="Pfeil nach rechts 20"/>
          <p:cNvSpPr/>
          <p:nvPr/>
        </p:nvSpPr>
        <p:spPr>
          <a:xfrm>
            <a:off x="5621902" y="2627518"/>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 name="Abgerundetes Rechteck 21"/>
          <p:cNvSpPr/>
          <p:nvPr/>
        </p:nvSpPr>
        <p:spPr>
          <a:xfrm>
            <a:off x="3964193" y="2517743"/>
            <a:ext cx="1638109" cy="735055"/>
          </a:xfrm>
          <a:prstGeom prst="round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Ereignisfrist</a:t>
            </a:r>
            <a:endParaRPr lang="de-DE" sz="2000" b="1" dirty="0"/>
          </a:p>
        </p:txBody>
      </p:sp>
      <p:sp>
        <p:nvSpPr>
          <p:cNvPr id="23" name="Abgerundetes Rechteck 22"/>
          <p:cNvSpPr/>
          <p:nvPr/>
        </p:nvSpPr>
        <p:spPr>
          <a:xfrm>
            <a:off x="6579868" y="2550897"/>
            <a:ext cx="2506336"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18.07.2023</a:t>
            </a:r>
            <a:r>
              <a:rPr lang="de-DE" sz="2000" b="1" dirty="0" smtClean="0"/>
              <a:t>, 0:00 Uhr </a:t>
            </a:r>
            <a:endParaRPr lang="de-DE" sz="2000" b="1" dirty="0"/>
          </a:p>
        </p:txBody>
      </p:sp>
      <p:sp>
        <p:nvSpPr>
          <p:cNvPr id="24" name="Abgerundetes Rechteck 23"/>
          <p:cNvSpPr/>
          <p:nvPr/>
        </p:nvSpPr>
        <p:spPr>
          <a:xfrm>
            <a:off x="10044170" y="2550897"/>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187 I BGB</a:t>
            </a:r>
            <a:endParaRPr lang="de-DE" sz="2000" b="1" dirty="0"/>
          </a:p>
        </p:txBody>
      </p:sp>
      <p:sp>
        <p:nvSpPr>
          <p:cNvPr id="25" name="Pfeil nach rechts 24"/>
          <p:cNvSpPr/>
          <p:nvPr/>
        </p:nvSpPr>
        <p:spPr>
          <a:xfrm>
            <a:off x="9085362" y="2663932"/>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Abgerundetes Rechteck 25"/>
          <p:cNvSpPr/>
          <p:nvPr/>
        </p:nvSpPr>
        <p:spPr>
          <a:xfrm>
            <a:off x="630459" y="3464220"/>
            <a:ext cx="1481484"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Fristende</a:t>
            </a:r>
            <a:endParaRPr lang="de-DE" sz="2000" b="1" dirty="0"/>
          </a:p>
        </p:txBody>
      </p:sp>
      <p:sp>
        <p:nvSpPr>
          <p:cNvPr id="27" name="Pfeil nach rechts 26"/>
          <p:cNvSpPr/>
          <p:nvPr/>
        </p:nvSpPr>
        <p:spPr>
          <a:xfrm>
            <a:off x="2111943" y="3573210"/>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Abgerundetes Rechteck 27"/>
          <p:cNvSpPr/>
          <p:nvPr/>
        </p:nvSpPr>
        <p:spPr>
          <a:xfrm>
            <a:off x="3090351" y="3514118"/>
            <a:ext cx="2723959"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17.08.2023</a:t>
            </a:r>
            <a:r>
              <a:rPr lang="de-DE" sz="2000" b="1" dirty="0" smtClean="0"/>
              <a:t>, 24:00 Uhr </a:t>
            </a:r>
            <a:endParaRPr lang="de-DE" sz="2000" b="1" dirty="0"/>
          </a:p>
        </p:txBody>
      </p:sp>
      <p:sp>
        <p:nvSpPr>
          <p:cNvPr id="29" name="Abgerundetes Rechteck 28"/>
          <p:cNvSpPr/>
          <p:nvPr/>
        </p:nvSpPr>
        <p:spPr>
          <a:xfrm>
            <a:off x="6792718" y="3553500"/>
            <a:ext cx="1698235" cy="735055"/>
          </a:xfrm>
          <a:prstGeom prst="round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t>§ 222 I ZPO, </a:t>
            </a:r>
          </a:p>
          <a:p>
            <a:r>
              <a:rPr lang="de-DE" sz="2000" b="1" dirty="0" smtClean="0"/>
              <a:t>§ 188 II BGB</a:t>
            </a:r>
            <a:endParaRPr lang="de-DE" sz="2000" b="1" dirty="0"/>
          </a:p>
        </p:txBody>
      </p:sp>
      <p:sp>
        <p:nvSpPr>
          <p:cNvPr id="30" name="Pfeil nach rechts 29"/>
          <p:cNvSpPr/>
          <p:nvPr/>
        </p:nvSpPr>
        <p:spPr>
          <a:xfrm>
            <a:off x="5814310" y="3649229"/>
            <a:ext cx="978408" cy="484632"/>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244852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 calcmode="lin" valueType="num">
                                      <p:cBhvr additive="base">
                                        <p:cTn id="25" dur="500" fill="hold"/>
                                        <p:tgtEl>
                                          <p:spTgt spid="21"/>
                                        </p:tgtEl>
                                        <p:attrNameLst>
                                          <p:attrName>ppt_x</p:attrName>
                                        </p:attrNameLst>
                                      </p:cBhvr>
                                      <p:tavLst>
                                        <p:tav tm="0">
                                          <p:val>
                                            <p:strVal val="#ppt_x"/>
                                          </p:val>
                                        </p:tav>
                                        <p:tav tm="100000">
                                          <p:val>
                                            <p:strVal val="#ppt_x"/>
                                          </p:val>
                                        </p:tav>
                                      </p:tavLst>
                                    </p:anim>
                                    <p:anim calcmode="lin" valueType="num">
                                      <p:cBhvr additive="base">
                                        <p:cTn id="2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anim calcmode="lin" valueType="num">
                                      <p:cBhvr additive="base">
                                        <p:cTn id="31" dur="500" fill="hold"/>
                                        <p:tgtEl>
                                          <p:spTgt spid="23"/>
                                        </p:tgtEl>
                                        <p:attrNameLst>
                                          <p:attrName>ppt_x</p:attrName>
                                        </p:attrNameLst>
                                      </p:cBhvr>
                                      <p:tavLst>
                                        <p:tav tm="0">
                                          <p:val>
                                            <p:strVal val="#ppt_x"/>
                                          </p:val>
                                        </p:tav>
                                        <p:tav tm="100000">
                                          <p:val>
                                            <p:strVal val="#ppt_x"/>
                                          </p:val>
                                        </p:tav>
                                      </p:tavLst>
                                    </p:anim>
                                    <p:anim calcmode="lin" valueType="num">
                                      <p:cBhvr additive="base">
                                        <p:cTn id="3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anim calcmode="lin" valueType="num">
                                      <p:cBhvr additive="base">
                                        <p:cTn id="37" dur="500" fill="hold"/>
                                        <p:tgtEl>
                                          <p:spTgt spid="25"/>
                                        </p:tgtEl>
                                        <p:attrNameLst>
                                          <p:attrName>ppt_x</p:attrName>
                                        </p:attrNameLst>
                                      </p:cBhvr>
                                      <p:tavLst>
                                        <p:tav tm="0">
                                          <p:val>
                                            <p:strVal val="#ppt_x"/>
                                          </p:val>
                                        </p:tav>
                                        <p:tav tm="100000">
                                          <p:val>
                                            <p:strVal val="#ppt_x"/>
                                          </p:val>
                                        </p:tav>
                                      </p:tavLst>
                                    </p:anim>
                                    <p:anim calcmode="lin" valueType="num">
                                      <p:cBhvr additive="base">
                                        <p:cTn id="3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anim calcmode="lin" valueType="num">
                                      <p:cBhvr additive="base">
                                        <p:cTn id="43" dur="500" fill="hold"/>
                                        <p:tgtEl>
                                          <p:spTgt spid="24"/>
                                        </p:tgtEl>
                                        <p:attrNameLst>
                                          <p:attrName>ppt_x</p:attrName>
                                        </p:attrNameLst>
                                      </p:cBhvr>
                                      <p:tavLst>
                                        <p:tav tm="0">
                                          <p:val>
                                            <p:strVal val="#ppt_x"/>
                                          </p:val>
                                        </p:tav>
                                        <p:tav tm="100000">
                                          <p:val>
                                            <p:strVal val="#ppt_x"/>
                                          </p:val>
                                        </p:tav>
                                      </p:tavLst>
                                    </p:anim>
                                    <p:anim calcmode="lin" valueType="num">
                                      <p:cBhvr additive="base">
                                        <p:cTn id="4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gtEl>
                                        <p:attrNameLst>
                                          <p:attrName>style.visibility</p:attrName>
                                        </p:attrNameLst>
                                      </p:cBhvr>
                                      <p:to>
                                        <p:strVal val="visible"/>
                                      </p:to>
                                    </p:set>
                                    <p:anim calcmode="lin" valueType="num">
                                      <p:cBhvr additive="base">
                                        <p:cTn id="49" dur="500" fill="hold"/>
                                        <p:tgtEl>
                                          <p:spTgt spid="26"/>
                                        </p:tgtEl>
                                        <p:attrNameLst>
                                          <p:attrName>ppt_x</p:attrName>
                                        </p:attrNameLst>
                                      </p:cBhvr>
                                      <p:tavLst>
                                        <p:tav tm="0">
                                          <p:val>
                                            <p:strVal val="#ppt_x"/>
                                          </p:val>
                                        </p:tav>
                                        <p:tav tm="100000">
                                          <p:val>
                                            <p:strVal val="#ppt_x"/>
                                          </p:val>
                                        </p:tav>
                                      </p:tavLst>
                                    </p:anim>
                                    <p:anim calcmode="lin" valueType="num">
                                      <p:cBhvr additive="base">
                                        <p:cTn id="5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 calcmode="lin" valueType="num">
                                      <p:cBhvr additive="base">
                                        <p:cTn id="55" dur="500" fill="hold"/>
                                        <p:tgtEl>
                                          <p:spTgt spid="27"/>
                                        </p:tgtEl>
                                        <p:attrNameLst>
                                          <p:attrName>ppt_x</p:attrName>
                                        </p:attrNameLst>
                                      </p:cBhvr>
                                      <p:tavLst>
                                        <p:tav tm="0">
                                          <p:val>
                                            <p:strVal val="#ppt_x"/>
                                          </p:val>
                                        </p:tav>
                                        <p:tav tm="100000">
                                          <p:val>
                                            <p:strVal val="#ppt_x"/>
                                          </p:val>
                                        </p:tav>
                                      </p:tavLst>
                                    </p:anim>
                                    <p:anim calcmode="lin" valueType="num">
                                      <p:cBhvr additive="base">
                                        <p:cTn id="5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8"/>
                                        </p:tgtEl>
                                        <p:attrNameLst>
                                          <p:attrName>style.visibility</p:attrName>
                                        </p:attrNameLst>
                                      </p:cBhvr>
                                      <p:to>
                                        <p:strVal val="visible"/>
                                      </p:to>
                                    </p:set>
                                    <p:anim calcmode="lin" valueType="num">
                                      <p:cBhvr additive="base">
                                        <p:cTn id="61" dur="500" fill="hold"/>
                                        <p:tgtEl>
                                          <p:spTgt spid="28"/>
                                        </p:tgtEl>
                                        <p:attrNameLst>
                                          <p:attrName>ppt_x</p:attrName>
                                        </p:attrNameLst>
                                      </p:cBhvr>
                                      <p:tavLst>
                                        <p:tav tm="0">
                                          <p:val>
                                            <p:strVal val="#ppt_x"/>
                                          </p:val>
                                        </p:tav>
                                        <p:tav tm="100000">
                                          <p:val>
                                            <p:strVal val="#ppt_x"/>
                                          </p:val>
                                        </p:tav>
                                      </p:tavLst>
                                    </p:anim>
                                    <p:anim calcmode="lin" valueType="num">
                                      <p:cBhvr additive="base">
                                        <p:cTn id="6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0"/>
                                        </p:tgtEl>
                                        <p:attrNameLst>
                                          <p:attrName>style.visibility</p:attrName>
                                        </p:attrNameLst>
                                      </p:cBhvr>
                                      <p:to>
                                        <p:strVal val="visible"/>
                                      </p:to>
                                    </p:set>
                                    <p:anim calcmode="lin" valueType="num">
                                      <p:cBhvr additive="base">
                                        <p:cTn id="67" dur="500" fill="hold"/>
                                        <p:tgtEl>
                                          <p:spTgt spid="30"/>
                                        </p:tgtEl>
                                        <p:attrNameLst>
                                          <p:attrName>ppt_x</p:attrName>
                                        </p:attrNameLst>
                                      </p:cBhvr>
                                      <p:tavLst>
                                        <p:tav tm="0">
                                          <p:val>
                                            <p:strVal val="#ppt_x"/>
                                          </p:val>
                                        </p:tav>
                                        <p:tav tm="100000">
                                          <p:val>
                                            <p:strVal val="#ppt_x"/>
                                          </p:val>
                                        </p:tav>
                                      </p:tavLst>
                                    </p:anim>
                                    <p:anim calcmode="lin" valueType="num">
                                      <p:cBhvr additive="base">
                                        <p:cTn id="6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9"/>
                                        </p:tgtEl>
                                        <p:attrNameLst>
                                          <p:attrName>style.visibility</p:attrName>
                                        </p:attrNameLst>
                                      </p:cBhvr>
                                      <p:to>
                                        <p:strVal val="visible"/>
                                      </p:to>
                                    </p:set>
                                    <p:anim calcmode="lin" valueType="num">
                                      <p:cBhvr additive="base">
                                        <p:cTn id="73" dur="500" fill="hold"/>
                                        <p:tgtEl>
                                          <p:spTgt spid="29"/>
                                        </p:tgtEl>
                                        <p:attrNameLst>
                                          <p:attrName>ppt_x</p:attrName>
                                        </p:attrNameLst>
                                      </p:cBhvr>
                                      <p:tavLst>
                                        <p:tav tm="0">
                                          <p:val>
                                            <p:strVal val="#ppt_x"/>
                                          </p:val>
                                        </p:tav>
                                        <p:tav tm="100000">
                                          <p:val>
                                            <p:strVal val="#ppt_x"/>
                                          </p:val>
                                        </p:tav>
                                      </p:tavLst>
                                    </p:anim>
                                    <p:anim calcmode="lin" valueType="num">
                                      <p:cBhvr additive="base">
                                        <p:cTn id="7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gtEl>
                                        <p:attrNameLst>
                                          <p:attrName>style.visibility</p:attrName>
                                        </p:attrNameLst>
                                      </p:cBhvr>
                                      <p:to>
                                        <p:strVal val="visible"/>
                                      </p:to>
                                    </p:set>
                                    <p:anim calcmode="lin" valueType="num">
                                      <p:cBhvr additive="base">
                                        <p:cTn id="79" dur="500" fill="hold"/>
                                        <p:tgtEl>
                                          <p:spTgt spid="3"/>
                                        </p:tgtEl>
                                        <p:attrNameLst>
                                          <p:attrName>ppt_x</p:attrName>
                                        </p:attrNameLst>
                                      </p:cBhvr>
                                      <p:tavLst>
                                        <p:tav tm="0">
                                          <p:val>
                                            <p:strVal val="#ppt_x"/>
                                          </p:val>
                                        </p:tav>
                                        <p:tav tm="100000">
                                          <p:val>
                                            <p:strVal val="#ppt_x"/>
                                          </p:val>
                                        </p:tav>
                                      </p:tavLst>
                                    </p:anim>
                                    <p:anim calcmode="lin" valueType="num">
                                      <p:cBhvr additive="base">
                                        <p:cTn id="8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5"/>
                                        </p:tgtEl>
                                        <p:attrNameLst>
                                          <p:attrName>style.visibility</p:attrName>
                                        </p:attrNameLst>
                                      </p:cBhvr>
                                      <p:to>
                                        <p:strVal val="visible"/>
                                      </p:to>
                                    </p:set>
                                    <p:anim calcmode="lin" valueType="num">
                                      <p:cBhvr additive="base">
                                        <p:cTn id="85" dur="500" fill="hold"/>
                                        <p:tgtEl>
                                          <p:spTgt spid="5"/>
                                        </p:tgtEl>
                                        <p:attrNameLst>
                                          <p:attrName>ppt_x</p:attrName>
                                        </p:attrNameLst>
                                      </p:cBhvr>
                                      <p:tavLst>
                                        <p:tav tm="0">
                                          <p:val>
                                            <p:strVal val="#ppt_x"/>
                                          </p:val>
                                        </p:tav>
                                        <p:tav tm="100000">
                                          <p:val>
                                            <p:strVal val="#ppt_x"/>
                                          </p:val>
                                        </p:tav>
                                      </p:tavLst>
                                    </p:anim>
                                    <p:anim calcmode="lin" valueType="num">
                                      <p:cBhvr additive="base">
                                        <p:cTn id="8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9"/>
                                        </p:tgtEl>
                                        <p:attrNameLst>
                                          <p:attrName>style.visibility</p:attrName>
                                        </p:attrNameLst>
                                      </p:cBhvr>
                                      <p:to>
                                        <p:strVal val="visible"/>
                                      </p:to>
                                    </p:set>
                                    <p:anim calcmode="lin" valueType="num">
                                      <p:cBhvr additive="base">
                                        <p:cTn id="91" dur="500" fill="hold"/>
                                        <p:tgtEl>
                                          <p:spTgt spid="9"/>
                                        </p:tgtEl>
                                        <p:attrNameLst>
                                          <p:attrName>ppt_x</p:attrName>
                                        </p:attrNameLst>
                                      </p:cBhvr>
                                      <p:tavLst>
                                        <p:tav tm="0">
                                          <p:val>
                                            <p:strVal val="#ppt_x"/>
                                          </p:val>
                                        </p:tav>
                                        <p:tav tm="100000">
                                          <p:val>
                                            <p:strVal val="#ppt_x"/>
                                          </p:val>
                                        </p:tav>
                                      </p:tavLst>
                                    </p:anim>
                                    <p:anim calcmode="lin" valueType="num">
                                      <p:cBhvr additive="base">
                                        <p:cTn id="9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9" grpId="0" animBg="1"/>
      <p:bldP spid="18"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292</Words>
  <Application>Microsoft Office PowerPoint</Application>
  <PresentationFormat>Breitbild</PresentationFormat>
  <Paragraphs>79</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Calibri</vt:lpstr>
      <vt:lpstr>Calibri Light</vt:lpstr>
      <vt:lpstr>MV Boli</vt:lpstr>
      <vt:lpstr>Office</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3</cp:revision>
  <dcterms:created xsi:type="dcterms:W3CDTF">2023-08-23T08:42:55Z</dcterms:created>
  <dcterms:modified xsi:type="dcterms:W3CDTF">2023-08-23T09:24:12Z</dcterms:modified>
</cp:coreProperties>
</file>