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0" r:id="rId6"/>
    <p:sldId id="263" r:id="rId7"/>
    <p:sldId id="262" r:id="rId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BD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2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642" y="1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27.08.2023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4207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27.08.2023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94341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27.08.2023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88970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27.08.2023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2247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27.08.2023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19077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27.08.2023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1792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27.08.2023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81800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27.08.2023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35976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27.08.2023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112038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27.08.2023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90913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35EE64-A140-4CAC-8C08-656773EC9877}" type="datetimeFigureOut">
              <a:rPr lang="de-DE" smtClean="0"/>
              <a:t>27.08.2023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5564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35EE64-A140-4CAC-8C08-656773EC9877}" type="datetimeFigureOut">
              <a:rPr lang="de-DE" smtClean="0"/>
              <a:t>27.08.2023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8A2812-FA5A-4672-A013-D7A2D87BEAB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4613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– 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  3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1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71538" y="544561"/>
            <a:ext cx="8853668" cy="1233852"/>
            <a:chOff x="871538" y="1405759"/>
            <a:chExt cx="8853668" cy="1233852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8003562" cy="103507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Was ist ein Verlöbnis?</a:t>
              </a:r>
              <a:endParaRPr lang="de-DE" sz="2400" b="1" dirty="0"/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 smtClean="0"/>
                <a:t>1.</a:t>
              </a:r>
              <a:endParaRPr lang="de-DE" sz="3600" dirty="0"/>
            </a:p>
          </p:txBody>
        </p:sp>
      </p:grpSp>
      <p:sp>
        <p:nvSpPr>
          <p:cNvPr id="22" name="Gefaltete Ecke 21"/>
          <p:cNvSpPr/>
          <p:nvPr/>
        </p:nvSpPr>
        <p:spPr>
          <a:xfrm rot="21260758">
            <a:off x="4672887" y="2720680"/>
            <a:ext cx="2846228" cy="2716110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6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1600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Ein Verlöbnis ist ein </a:t>
            </a:r>
            <a:r>
              <a:rPr lang="de-DE" sz="1600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gegenseitiges rechtsverbindliches </a:t>
            </a:r>
            <a:r>
              <a:rPr lang="de-DE" sz="1600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Versprechen zweier Menschen, künftig miteinander die Ehe eingehen zu wollen.</a:t>
            </a:r>
          </a:p>
        </p:txBody>
      </p:sp>
      <p:sp>
        <p:nvSpPr>
          <p:cNvPr id="38" name="Wolkenförmige Legende 37"/>
          <p:cNvSpPr/>
          <p:nvPr/>
        </p:nvSpPr>
        <p:spPr>
          <a:xfrm>
            <a:off x="9417621" y="1436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638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– 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 3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2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71538" y="544561"/>
            <a:ext cx="8853668" cy="1233852"/>
            <a:chOff x="871538" y="1405759"/>
            <a:chExt cx="8853668" cy="1233852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8003562" cy="103507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Ist ein Verlöbnis an eine Form gebunden?</a:t>
              </a:r>
              <a:endParaRPr lang="de-DE" sz="2400" b="1" dirty="0"/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/>
                <a:t>2</a:t>
              </a:r>
              <a:r>
                <a:rPr lang="de-DE" sz="3600" dirty="0" smtClean="0"/>
                <a:t>.</a:t>
              </a:r>
              <a:endParaRPr lang="de-DE" sz="3600" dirty="0"/>
            </a:p>
          </p:txBody>
        </p:sp>
      </p:grpSp>
      <p:sp>
        <p:nvSpPr>
          <p:cNvPr id="24" name="Gefaltete Ecke 23"/>
          <p:cNvSpPr/>
          <p:nvPr/>
        </p:nvSpPr>
        <p:spPr>
          <a:xfrm rot="21348825">
            <a:off x="4199011" y="2364898"/>
            <a:ext cx="1483428" cy="1323481"/>
          </a:xfrm>
          <a:prstGeom prst="foldedCorner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V Boli" panose="02000500030200090000" pitchFamily="2" charset="0"/>
                <a:cs typeface="MV Boli" panose="02000500030200090000" pitchFamily="2" charset="0"/>
              </a:rPr>
              <a:t>nein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38" name="Wolkenförmige Legende 37"/>
          <p:cNvSpPr/>
          <p:nvPr/>
        </p:nvSpPr>
        <p:spPr>
          <a:xfrm>
            <a:off x="9417621" y="1436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7843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– 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 3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3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71538" y="544561"/>
            <a:ext cx="8853668" cy="2160168"/>
            <a:chOff x="871538" y="1405759"/>
            <a:chExt cx="8853668" cy="2160168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8003562" cy="1961392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dirty="0"/>
                <a:t>Ansprüche zwischen miteinander verlobten oder ehemals verlobten Personen im Zusammenhang mit der Beendigung des Verlöbnisses sind als „sonstige Familiensachen“ </a:t>
              </a:r>
              <a:r>
                <a:rPr lang="de-DE" sz="2400" dirty="0" smtClean="0"/>
                <a:t>definiert. </a:t>
              </a:r>
              <a:r>
                <a:rPr lang="de-DE" sz="2400" dirty="0"/>
                <a:t> Welchem Bereich ordnen Sie eine solche Sache zu?</a:t>
              </a:r>
            </a:p>
            <a:p>
              <a:endParaRPr lang="de-DE" sz="2400" dirty="0"/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 smtClean="0"/>
                <a:t>3.</a:t>
              </a:r>
              <a:endParaRPr lang="de-DE" sz="3600" dirty="0"/>
            </a:p>
          </p:txBody>
        </p:sp>
      </p:grpSp>
      <p:sp>
        <p:nvSpPr>
          <p:cNvPr id="23" name="Wolkenförmige Legende 22"/>
          <p:cNvSpPr/>
          <p:nvPr/>
        </p:nvSpPr>
        <p:spPr>
          <a:xfrm>
            <a:off x="9417621" y="1436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13" name="Gefaltete Ecke 12"/>
          <p:cNvSpPr/>
          <p:nvPr/>
        </p:nvSpPr>
        <p:spPr>
          <a:xfrm rot="429385">
            <a:off x="4782770" y="3614705"/>
            <a:ext cx="1881310" cy="1853027"/>
          </a:xfrm>
          <a:prstGeom prst="foldedCorner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Familien-streitsache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112 Nr.3 </a:t>
            </a:r>
            <a:r>
              <a:rPr lang="de-DE" sz="24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FamFG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9785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– 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 3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71538" y="544561"/>
            <a:ext cx="8853668" cy="1233852"/>
            <a:chOff x="871538" y="1405759"/>
            <a:chExt cx="8853668" cy="1233852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8003562" cy="103507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Welche Voraussetzungen müssen zur wirksamen Eheschließung vorliegen?</a:t>
              </a:r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 smtClean="0"/>
                <a:t>4.</a:t>
              </a:r>
              <a:endParaRPr lang="de-DE" sz="3600" dirty="0"/>
            </a:p>
          </p:txBody>
        </p:sp>
      </p:grpSp>
      <p:sp>
        <p:nvSpPr>
          <p:cNvPr id="25" name="Gefaltete Ecke 24"/>
          <p:cNvSpPr/>
          <p:nvPr/>
        </p:nvSpPr>
        <p:spPr>
          <a:xfrm rot="21399046">
            <a:off x="1226803" y="2445441"/>
            <a:ext cx="2258130" cy="2171737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Ehefähigkeit</a:t>
            </a:r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9" name="Gefaltete Ecke 28"/>
          <p:cNvSpPr/>
          <p:nvPr/>
        </p:nvSpPr>
        <p:spPr>
          <a:xfrm>
            <a:off x="3965336" y="2975447"/>
            <a:ext cx="2120946" cy="2199323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keine </a:t>
            </a:r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Eheverbote</a:t>
            </a:r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Wolkenförmige Legende 10"/>
          <p:cNvSpPr/>
          <p:nvPr/>
        </p:nvSpPr>
        <p:spPr>
          <a:xfrm>
            <a:off x="9417621" y="1436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12" name="Gefaltete Ecke 11"/>
          <p:cNvSpPr/>
          <p:nvPr/>
        </p:nvSpPr>
        <p:spPr>
          <a:xfrm>
            <a:off x="6534330" y="2390469"/>
            <a:ext cx="2120946" cy="2199323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keine </a:t>
            </a:r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Willens-mängel </a:t>
            </a:r>
            <a:endParaRPr lang="de-DE" sz="28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3" name="Gefaltete Ecke 12"/>
          <p:cNvSpPr/>
          <p:nvPr/>
        </p:nvSpPr>
        <p:spPr>
          <a:xfrm rot="21442379">
            <a:off x="9105138" y="2754811"/>
            <a:ext cx="2120946" cy="2199323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Einhalten </a:t>
            </a:r>
            <a:r>
              <a:rPr lang="de-DE" sz="28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der Form</a:t>
            </a:r>
          </a:p>
        </p:txBody>
      </p:sp>
    </p:spTree>
    <p:extLst>
      <p:ext uri="{BB962C8B-B14F-4D97-AF65-F5344CB8AC3E}">
        <p14:creationId xmlns:p14="http://schemas.microsoft.com/office/powerpoint/2010/main" val="1623482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9" grpId="0" animBg="1"/>
      <p:bldP spid="12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– 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 3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71538" y="544561"/>
            <a:ext cx="8853668" cy="1233852"/>
            <a:chOff x="871538" y="1405759"/>
            <a:chExt cx="8853668" cy="1233852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8003562" cy="103507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Wann ist man ehemündig? Nennen Sie die gesetzliche Bestimmung.</a:t>
              </a:r>
              <a:endParaRPr lang="de-DE" sz="2400" b="1" dirty="0"/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/>
                <a:t>5</a:t>
              </a:r>
              <a:r>
                <a:rPr lang="de-DE" sz="3600" dirty="0" smtClean="0"/>
                <a:t>.</a:t>
              </a:r>
              <a:endParaRPr lang="de-DE" sz="3600" dirty="0"/>
            </a:p>
          </p:txBody>
        </p:sp>
      </p:grpSp>
      <p:sp>
        <p:nvSpPr>
          <p:cNvPr id="25" name="Gefaltete Ecke 24"/>
          <p:cNvSpPr/>
          <p:nvPr/>
        </p:nvSpPr>
        <p:spPr>
          <a:xfrm rot="21399046">
            <a:off x="3918929" y="2296434"/>
            <a:ext cx="2722367" cy="2566447"/>
          </a:xfrm>
          <a:prstGeom prst="foldedCorner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Eheschließung erst mit Volljährigkeit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4" name="Wolkenförmige Legende 23"/>
          <p:cNvSpPr/>
          <p:nvPr/>
        </p:nvSpPr>
        <p:spPr>
          <a:xfrm>
            <a:off x="9417621" y="1436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11" name="Gefaltete Ecke 10"/>
          <p:cNvSpPr/>
          <p:nvPr/>
        </p:nvSpPr>
        <p:spPr>
          <a:xfrm rot="381899">
            <a:off x="7486739" y="3154946"/>
            <a:ext cx="1881310" cy="185302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4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1303 S.1,2</a:t>
            </a: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1820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– 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 3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6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435769" y="725084"/>
            <a:ext cx="10487025" cy="1510041"/>
            <a:chOff x="871538" y="1405759"/>
            <a:chExt cx="8853668" cy="1510041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6"/>
              <a:ext cx="8003562" cy="1311264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Welche Modelle des Zusammenlebens gibt es in einer Ehe?</a:t>
              </a:r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dirty="0"/>
                <a:t>6</a:t>
              </a:r>
              <a:r>
                <a:rPr lang="de-DE" sz="3600" dirty="0" smtClean="0"/>
                <a:t>.</a:t>
              </a:r>
              <a:endParaRPr lang="de-DE" sz="3600" dirty="0"/>
            </a:p>
          </p:txBody>
        </p:sp>
      </p:grpSp>
      <p:sp>
        <p:nvSpPr>
          <p:cNvPr id="25" name="Gefaltete Ecke 24"/>
          <p:cNvSpPr/>
          <p:nvPr/>
        </p:nvSpPr>
        <p:spPr>
          <a:xfrm rot="21399046">
            <a:off x="1728605" y="2504732"/>
            <a:ext cx="1853766" cy="1842360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Allein-verdiener-ehe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4" name="Wolkenförmige Legende 13"/>
          <p:cNvSpPr/>
          <p:nvPr/>
        </p:nvSpPr>
        <p:spPr>
          <a:xfrm>
            <a:off x="9417621" y="143601"/>
            <a:ext cx="2417556" cy="1013608"/>
          </a:xfrm>
          <a:prstGeom prst="cloudCallout">
            <a:avLst>
              <a:gd name="adj1" fmla="val -59247"/>
              <a:gd name="adj2" fmla="val -34760"/>
            </a:avLst>
          </a:prstGeom>
          <a:solidFill>
            <a:schemeClr val="bg1">
              <a:lumMod val="8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die schnellen 7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17" name="Gefaltete Ecke 16"/>
          <p:cNvSpPr/>
          <p:nvPr/>
        </p:nvSpPr>
        <p:spPr>
          <a:xfrm rot="340923">
            <a:off x="4943520" y="3179648"/>
            <a:ext cx="1853766" cy="1842360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Doppel-verdiener-ehe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8" name="Gefaltete Ecke 17"/>
          <p:cNvSpPr/>
          <p:nvPr/>
        </p:nvSpPr>
        <p:spPr>
          <a:xfrm rot="21219345">
            <a:off x="8292229" y="2933292"/>
            <a:ext cx="1853766" cy="1842360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Zuver-dienerehe</a:t>
            </a:r>
            <a:endParaRPr lang="de-DE" sz="24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3593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17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/>
          <p:cNvSpPr/>
          <p:nvPr/>
        </p:nvSpPr>
        <p:spPr>
          <a:xfrm>
            <a:off x="2988912" y="143601"/>
            <a:ext cx="6472988" cy="56323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Familiensachen – 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radley Hand ITC" panose="03070402050302030203" pitchFamily="66" charset="0"/>
              </a:rPr>
              <a:t>Quiz 3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grpSp>
        <p:nvGrpSpPr>
          <p:cNvPr id="6" name="Gruppieren 5"/>
          <p:cNvGrpSpPr/>
          <p:nvPr/>
        </p:nvGrpSpPr>
        <p:grpSpPr>
          <a:xfrm>
            <a:off x="871537" y="544561"/>
            <a:ext cx="10487025" cy="1298527"/>
            <a:chOff x="871538" y="1405759"/>
            <a:chExt cx="8853668" cy="1298527"/>
          </a:xfrm>
        </p:grpSpPr>
        <p:sp>
          <p:nvSpPr>
            <p:cNvPr id="4" name="Abgerundetes Rechteck 3"/>
            <p:cNvSpPr/>
            <p:nvPr/>
          </p:nvSpPr>
          <p:spPr>
            <a:xfrm>
              <a:off x="1721644" y="1604535"/>
              <a:ext cx="8003562" cy="1099751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de-DE" sz="2400" b="1" dirty="0" smtClean="0"/>
                <a:t>Wozu gehört der gesetzliche Güterstand und wozu der vertraglicher Güterstand? Nennen Sie die gesetzlichen Bestimmungen.</a:t>
              </a:r>
              <a:endParaRPr lang="de-DE" sz="2400" b="1" dirty="0"/>
            </a:p>
          </p:txBody>
        </p:sp>
        <p:sp>
          <p:nvSpPr>
            <p:cNvPr id="3" name="Ellipse 2"/>
            <p:cNvSpPr/>
            <p:nvPr/>
          </p:nvSpPr>
          <p:spPr>
            <a:xfrm>
              <a:off x="871538" y="1405759"/>
              <a:ext cx="914400" cy="9144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sz="3600" smtClean="0"/>
                <a:t>7.</a:t>
              </a:r>
              <a:endParaRPr lang="de-DE" sz="3600" dirty="0"/>
            </a:p>
          </p:txBody>
        </p:sp>
      </p:grpSp>
      <p:sp>
        <p:nvSpPr>
          <p:cNvPr id="25" name="Gefaltete Ecke 24"/>
          <p:cNvSpPr/>
          <p:nvPr/>
        </p:nvSpPr>
        <p:spPr>
          <a:xfrm rot="21275132">
            <a:off x="648788" y="3497865"/>
            <a:ext cx="1528592" cy="1458319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Zugewinn-gemein-</a:t>
            </a:r>
            <a:r>
              <a:rPr lang="de-DE" sz="20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schaft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9" name="Gefaltete Ecke 18"/>
          <p:cNvSpPr/>
          <p:nvPr/>
        </p:nvSpPr>
        <p:spPr>
          <a:xfrm>
            <a:off x="6109743" y="3007041"/>
            <a:ext cx="1528592" cy="1458319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Güter-trennung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3" name="Gefaltete Ecke 22"/>
          <p:cNvSpPr/>
          <p:nvPr/>
        </p:nvSpPr>
        <p:spPr>
          <a:xfrm rot="21344137">
            <a:off x="8254531" y="3008157"/>
            <a:ext cx="1533493" cy="1456086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Güter-gemein-</a:t>
            </a:r>
            <a:r>
              <a:rPr lang="de-DE" sz="2000" b="1" dirty="0" err="1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schaft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7" name="Abgerundetes Rechteck 16"/>
          <p:cNvSpPr/>
          <p:nvPr/>
        </p:nvSpPr>
        <p:spPr>
          <a:xfrm>
            <a:off x="871535" y="2214862"/>
            <a:ext cx="2537648" cy="51646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g</a:t>
            </a:r>
            <a:r>
              <a:rPr lang="de-DE" dirty="0" smtClean="0"/>
              <a:t>esetzlicher Güterstand</a:t>
            </a:r>
          </a:p>
        </p:txBody>
      </p:sp>
      <p:sp>
        <p:nvSpPr>
          <p:cNvPr id="18" name="Abgerundetes Rechteck 17"/>
          <p:cNvSpPr/>
          <p:nvPr/>
        </p:nvSpPr>
        <p:spPr>
          <a:xfrm>
            <a:off x="6550860" y="2214862"/>
            <a:ext cx="2668292" cy="51646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vertraglicher Güterstand</a:t>
            </a:r>
          </a:p>
        </p:txBody>
      </p:sp>
      <p:sp>
        <p:nvSpPr>
          <p:cNvPr id="21" name="Gefaltete Ecke 20"/>
          <p:cNvSpPr/>
          <p:nvPr/>
        </p:nvSpPr>
        <p:spPr>
          <a:xfrm>
            <a:off x="2080411" y="4331301"/>
            <a:ext cx="1277087" cy="1130897"/>
          </a:xfrm>
          <a:prstGeom prst="foldedCorner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1363-1390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2" name="Gefaltete Ecke 21"/>
          <p:cNvSpPr/>
          <p:nvPr/>
        </p:nvSpPr>
        <p:spPr>
          <a:xfrm rot="441010">
            <a:off x="6225406" y="4384318"/>
            <a:ext cx="1277087" cy="1130897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 1414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24" name="Gefaltete Ecke 23"/>
          <p:cNvSpPr/>
          <p:nvPr/>
        </p:nvSpPr>
        <p:spPr>
          <a:xfrm rot="294675">
            <a:off x="8238744" y="4560498"/>
            <a:ext cx="1277087" cy="1130897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§§ 1415-1518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BGB</a:t>
            </a:r>
            <a:endParaRPr lang="de-DE" sz="2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7444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19" grpId="0" animBg="1"/>
      <p:bldP spid="23" grpId="0" animBg="1"/>
      <p:bldP spid="21" grpId="0" animBg="1"/>
      <p:bldP spid="22" grpId="0" animBg="1"/>
      <p:bldP spid="24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231</Words>
  <Application>Microsoft Office PowerPoint</Application>
  <PresentationFormat>Breitbild</PresentationFormat>
  <Paragraphs>74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3" baseType="lpstr">
      <vt:lpstr>Arial</vt:lpstr>
      <vt:lpstr>Bradley Hand ITC</vt:lpstr>
      <vt:lpstr>Calibri</vt:lpstr>
      <vt:lpstr>Calibri Light</vt:lpstr>
      <vt:lpstr>MV Boli</vt:lpstr>
      <vt:lpstr>Office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31</cp:revision>
  <dcterms:created xsi:type="dcterms:W3CDTF">2023-07-04T15:45:21Z</dcterms:created>
  <dcterms:modified xsi:type="dcterms:W3CDTF">2023-08-27T12:56:15Z</dcterms:modified>
</cp:coreProperties>
</file>