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089F-C433-44A5-B846-661A9AF7A0F4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C5502-2443-49D4-A9CA-BBF3002B2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70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29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32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3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1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66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90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9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21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42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BF34-2E81-483F-BC97-0896B9DDFF15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DE7D-47A4-4EAA-9571-DEE6E5EA2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5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3.png"/><Relationship Id="rId4" Type="http://schemas.openxmlformats.org/officeDocument/2006/relationships/image" Target="../media/image3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svg"/><Relationship Id="rId7" Type="http://schemas.openxmlformats.org/officeDocument/2006/relationships/image" Target="../media/image5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svg"/><Relationship Id="rId3" Type="http://schemas.openxmlformats.org/officeDocument/2006/relationships/image" Target="../media/image18.sv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svg"/><Relationship Id="rId5" Type="http://schemas.openxmlformats.org/officeDocument/2006/relationships/image" Target="../media/image12.png"/><Relationship Id="rId10" Type="http://schemas.openxmlformats.org/officeDocument/2006/relationships/image" Target="../media/image50.sv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63680" y="518809"/>
            <a:ext cx="2428321" cy="169982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532607" y="2532048"/>
            <a:ext cx="1180599" cy="3491018"/>
          </a:xfrm>
          <a:custGeom>
            <a:avLst/>
            <a:gdLst/>
            <a:ahLst/>
            <a:cxnLst/>
            <a:rect l="l" t="t" r="r" b="b"/>
            <a:pathLst>
              <a:path w="1770898" h="5236527">
                <a:moveTo>
                  <a:pt x="0" y="0"/>
                </a:moveTo>
                <a:lnTo>
                  <a:pt x="1770898" y="0"/>
                </a:lnTo>
                <a:lnTo>
                  <a:pt x="1770898" y="5236528"/>
                </a:lnTo>
                <a:lnTo>
                  <a:pt x="0" y="5236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657600" y="224544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6654" y="2013952"/>
            <a:ext cx="900310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Sofortige öffentliche Bekanntmachung §§ 9,30 InsO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6654" y="2909192"/>
            <a:ext cx="900310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Zustellung an Schuldner und Gläubiger §§ 8,30 InsO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5268" y="3883025"/>
            <a:ext cx="900310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  Übersendung Beschlussausfertigung an Handelsregister § 31 InsO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4856858"/>
            <a:ext cx="900310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Ersuchen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an das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Grundbuchamt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§ 32 Abs. 2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InsO</a:t>
            </a: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7328" y="115899"/>
            <a:ext cx="1049734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  <a:defRPr/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Bekanntgabe der Eröffnung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366333" y="28876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6333" y="3782106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6333" y="4722613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6333" y="1990696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89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752" y="1732896"/>
            <a:ext cx="1435943" cy="1455963"/>
          </a:xfrm>
          <a:custGeom>
            <a:avLst/>
            <a:gdLst/>
            <a:ahLst/>
            <a:cxnLst/>
            <a:rect l="l" t="t" r="r" b="b"/>
            <a:pathLst>
              <a:path w="2153915" h="2183945">
                <a:moveTo>
                  <a:pt x="0" y="0"/>
                </a:moveTo>
                <a:lnTo>
                  <a:pt x="2153915" y="0"/>
                </a:lnTo>
                <a:lnTo>
                  <a:pt x="2153915" y="2183944"/>
                </a:lnTo>
                <a:lnTo>
                  <a:pt x="0" y="2183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70721" y="5117800"/>
            <a:ext cx="1723071" cy="1229843"/>
          </a:xfrm>
          <a:custGeom>
            <a:avLst/>
            <a:gdLst/>
            <a:ahLst/>
            <a:cxnLst/>
            <a:rect l="l" t="t" r="r" b="b"/>
            <a:pathLst>
              <a:path w="2584607" h="1844764">
                <a:moveTo>
                  <a:pt x="0" y="0"/>
                </a:moveTo>
                <a:lnTo>
                  <a:pt x="2584608" y="0"/>
                </a:lnTo>
                <a:lnTo>
                  <a:pt x="2584608" y="1844764"/>
                </a:lnTo>
                <a:lnTo>
                  <a:pt x="0" y="1844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70721" y="4607443"/>
            <a:ext cx="1935479" cy="2250557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2838625" y="2057400"/>
            <a:ext cx="685800" cy="2743200"/>
          </a:xfrm>
          <a:custGeom>
            <a:avLst/>
            <a:gdLst/>
            <a:ahLst/>
            <a:cxnLst/>
            <a:rect l="l" t="t" r="r" b="b"/>
            <a:pathLst>
              <a:path w="1028700" h="4114800">
                <a:moveTo>
                  <a:pt x="0" y="0"/>
                </a:moveTo>
                <a:lnTo>
                  <a:pt x="1028700" y="0"/>
                </a:lnTo>
                <a:lnTo>
                  <a:pt x="10287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584427" y="22076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86125" y="603250"/>
            <a:ext cx="721975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Durchsetzung</a:t>
            </a:r>
            <a:r>
              <a:rPr lang="en-US" sz="4000" dirty="0">
                <a:solidFill>
                  <a:srgbClr val="000000"/>
                </a:solidFill>
                <a:latin typeface="Canva Sans Bold"/>
              </a:rPr>
              <a:t> der </a:t>
            </a: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Pflichten</a:t>
            </a:r>
            <a:endParaRPr lang="en-US" sz="4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75628" y="3217968"/>
            <a:ext cx="555367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eidestattliche Versicherung der Angaben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75628" y="4204758"/>
            <a:ext cx="148262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Postsperre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25423" y="2229736"/>
            <a:ext cx="651807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zwangsweise Vorführung oder Erzwingungshaft</a:t>
            </a:r>
          </a:p>
        </p:txBody>
      </p:sp>
    </p:spTree>
    <p:extLst>
      <p:ext uri="{BB962C8B-B14F-4D97-AF65-F5344CB8AC3E}">
        <p14:creationId xmlns:p14="http://schemas.microsoft.com/office/powerpoint/2010/main" val="4328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6580" y="2114376"/>
            <a:ext cx="6860174" cy="2070525"/>
          </a:xfrm>
          <a:custGeom>
            <a:avLst/>
            <a:gdLst/>
            <a:ahLst/>
            <a:cxnLst/>
            <a:rect l="l" t="t" r="r" b="b"/>
            <a:pathLst>
              <a:path w="10290261" h="3105788">
                <a:moveTo>
                  <a:pt x="0" y="0"/>
                </a:moveTo>
                <a:lnTo>
                  <a:pt x="10290261" y="0"/>
                </a:lnTo>
                <a:lnTo>
                  <a:pt x="10290261" y="3105788"/>
                </a:lnTo>
                <a:lnTo>
                  <a:pt x="0" y="310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7133" y="1822527"/>
            <a:ext cx="11299067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  <a:defRPr/>
            </a:pPr>
            <a:r>
              <a:rPr lang="en-US" sz="6134">
                <a:solidFill>
                  <a:srgbClr val="000000">
                    <a:alpha val="95686"/>
                  </a:srgbClr>
                </a:solidFill>
                <a:latin typeface="Canva Sans Bold"/>
              </a:rPr>
              <a:t>Die Wirkungen des eröffneten Verfahrens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46242" y="526874"/>
            <a:ext cx="2428321" cy="169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059" y="3154080"/>
            <a:ext cx="1825589" cy="2897759"/>
          </a:xfrm>
          <a:custGeom>
            <a:avLst/>
            <a:gdLst/>
            <a:ahLst/>
            <a:cxnLst/>
            <a:rect l="l" t="t" r="r" b="b"/>
            <a:pathLst>
              <a:path w="2738383" h="4346639">
                <a:moveTo>
                  <a:pt x="0" y="0"/>
                </a:moveTo>
                <a:lnTo>
                  <a:pt x="2738382" y="0"/>
                </a:lnTo>
                <a:lnTo>
                  <a:pt x="2738382" y="4346640"/>
                </a:lnTo>
                <a:lnTo>
                  <a:pt x="0" y="434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13096" y="2868466"/>
            <a:ext cx="984325" cy="3468987"/>
          </a:xfrm>
          <a:custGeom>
            <a:avLst/>
            <a:gdLst/>
            <a:ahLst/>
            <a:cxnLst/>
            <a:rect l="l" t="t" r="r" b="b"/>
            <a:pathLst>
              <a:path w="1476487" h="5203480">
                <a:moveTo>
                  <a:pt x="0" y="0"/>
                </a:moveTo>
                <a:lnTo>
                  <a:pt x="1476487" y="0"/>
                </a:lnTo>
                <a:lnTo>
                  <a:pt x="1476487" y="5203480"/>
                </a:lnTo>
                <a:lnTo>
                  <a:pt x="0" y="520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93806" y="3231359"/>
            <a:ext cx="4041547" cy="2743200"/>
          </a:xfrm>
          <a:custGeom>
            <a:avLst/>
            <a:gdLst/>
            <a:ahLst/>
            <a:cxnLst/>
            <a:rect l="l" t="t" r="r" b="b"/>
            <a:pathLst>
              <a:path w="6062320" h="4114800">
                <a:moveTo>
                  <a:pt x="0" y="0"/>
                </a:moveTo>
                <a:lnTo>
                  <a:pt x="6062320" y="0"/>
                </a:lnTo>
                <a:lnTo>
                  <a:pt x="6062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57600" y="433293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41710" y="622300"/>
            <a:ext cx="10708581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  <a:defRPr/>
            </a:pPr>
            <a:r>
              <a:rPr lang="en-US" sz="3466">
                <a:solidFill>
                  <a:srgbClr val="000000"/>
                </a:solidFill>
                <a:latin typeface="Canva Sans Bold"/>
              </a:rPr>
              <a:t>Übergang des Verwaltungs- und Verfügungsrechts</a:t>
            </a:r>
          </a:p>
          <a:p>
            <a:pPr algn="ctr" defTabSz="609630">
              <a:lnSpc>
                <a:spcPts val="3360"/>
              </a:lnSpc>
              <a:defRPr/>
            </a:pPr>
            <a:r>
              <a:rPr lang="en-US" sz="2400">
                <a:solidFill>
                  <a:srgbClr val="000000"/>
                </a:solidFill>
                <a:latin typeface="Canva Sans Bold"/>
              </a:rPr>
              <a:t>—&gt; Verfügungen des Schuldners werden unwirksam  §§ 80,81 InsO</a:t>
            </a:r>
          </a:p>
        </p:txBody>
      </p:sp>
    </p:spTree>
    <p:extLst>
      <p:ext uri="{BB962C8B-B14F-4D97-AF65-F5344CB8AC3E}">
        <p14:creationId xmlns:p14="http://schemas.microsoft.com/office/powerpoint/2010/main" val="8028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3429000"/>
            <a:ext cx="2842694" cy="2743200"/>
          </a:xfrm>
          <a:custGeom>
            <a:avLst/>
            <a:gdLst/>
            <a:ahLst/>
            <a:cxnLst/>
            <a:rect l="l" t="t" r="r" b="b"/>
            <a:pathLst>
              <a:path w="4264041" h="4114800">
                <a:moveTo>
                  <a:pt x="0" y="0"/>
                </a:moveTo>
                <a:lnTo>
                  <a:pt x="4264041" y="0"/>
                </a:lnTo>
                <a:lnTo>
                  <a:pt x="4264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93081" y="481020"/>
            <a:ext cx="3213119" cy="2743200"/>
          </a:xfrm>
          <a:custGeom>
            <a:avLst/>
            <a:gdLst/>
            <a:ahLst/>
            <a:cxnLst/>
            <a:rect l="l" t="t" r="r" b="b"/>
            <a:pathLst>
              <a:path w="4819678" h="4114800">
                <a:moveTo>
                  <a:pt x="0" y="0"/>
                </a:moveTo>
                <a:lnTo>
                  <a:pt x="4819678" y="0"/>
                </a:lnTo>
                <a:lnTo>
                  <a:pt x="4819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6493" y="265510"/>
            <a:ext cx="7198606" cy="2172670"/>
          </a:xfrm>
          <a:custGeom>
            <a:avLst/>
            <a:gdLst/>
            <a:ahLst/>
            <a:cxnLst/>
            <a:rect l="l" t="t" r="r" b="b"/>
            <a:pathLst>
              <a:path w="10797909" h="3259005">
                <a:moveTo>
                  <a:pt x="0" y="0"/>
                </a:moveTo>
                <a:lnTo>
                  <a:pt x="10797909" y="0"/>
                </a:lnTo>
                <a:lnTo>
                  <a:pt x="10797909" y="3259006"/>
                </a:lnTo>
                <a:lnTo>
                  <a:pt x="0" y="32590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37133" y="3777628"/>
            <a:ext cx="3053649" cy="2045945"/>
          </a:xfrm>
          <a:custGeom>
            <a:avLst/>
            <a:gdLst/>
            <a:ahLst/>
            <a:cxnLst/>
            <a:rect l="l" t="t" r="r" b="b"/>
            <a:pathLst>
              <a:path w="4580473" h="3068917">
                <a:moveTo>
                  <a:pt x="0" y="0"/>
                </a:moveTo>
                <a:lnTo>
                  <a:pt x="4580473" y="0"/>
                </a:lnTo>
                <a:lnTo>
                  <a:pt x="4580473" y="3068916"/>
                </a:lnTo>
                <a:lnTo>
                  <a:pt x="0" y="30689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946" y="404820"/>
            <a:ext cx="9296483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27"/>
              </a:lnSpc>
              <a:defRPr/>
            </a:pPr>
            <a:r>
              <a:rPr lang="en-US" sz="3734">
                <a:solidFill>
                  <a:srgbClr val="000000"/>
                </a:solidFill>
                <a:latin typeface="Canva Sans Bold"/>
              </a:rPr>
              <a:t>Beschlagnahme und Pfändungspfandrecht an Insolvenzmasse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1794" y="5181968"/>
            <a:ext cx="237569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27"/>
              </a:lnSpc>
              <a:defRPr/>
            </a:pPr>
            <a:r>
              <a:rPr lang="en-US" sz="3734" dirty="0">
                <a:solidFill>
                  <a:srgbClr val="000000"/>
                </a:solidFill>
                <a:latin typeface="Calibri"/>
                <a:ea typeface="Canva Sans Bold"/>
              </a:rPr>
              <a:t>§ </a:t>
            </a:r>
            <a:r>
              <a:rPr lang="en-US" sz="3734" b="1" dirty="0">
                <a:solidFill>
                  <a:srgbClr val="000000"/>
                </a:solidFill>
                <a:latin typeface="Calibri"/>
                <a:ea typeface="Canva Sans Bold"/>
              </a:rPr>
              <a:t>148 </a:t>
            </a:r>
            <a:r>
              <a:rPr lang="en-US" sz="3734" b="1" dirty="0" err="1">
                <a:solidFill>
                  <a:srgbClr val="000000"/>
                </a:solidFill>
                <a:latin typeface="Calibri"/>
                <a:ea typeface="Canva Sans Bold"/>
              </a:rPr>
              <a:t>InsO</a:t>
            </a:r>
            <a:endParaRPr lang="en-US" sz="3734" b="1" dirty="0">
              <a:solidFill>
                <a:srgbClr val="000000"/>
              </a:solidFill>
              <a:latin typeface="Calibri"/>
              <a:ea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8750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3005907"/>
            <a:ext cx="3029639" cy="2743200"/>
          </a:xfrm>
          <a:custGeom>
            <a:avLst/>
            <a:gdLst/>
            <a:ahLst/>
            <a:cxnLst/>
            <a:rect l="l" t="t" r="r" b="b"/>
            <a:pathLst>
              <a:path w="4544458" h="4114800">
                <a:moveTo>
                  <a:pt x="0" y="0"/>
                </a:moveTo>
                <a:lnTo>
                  <a:pt x="4544458" y="0"/>
                </a:lnTo>
                <a:lnTo>
                  <a:pt x="4544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61031" y="685800"/>
            <a:ext cx="3189883" cy="5063307"/>
          </a:xfrm>
          <a:custGeom>
            <a:avLst/>
            <a:gdLst/>
            <a:ahLst/>
            <a:cxnLst/>
            <a:rect l="l" t="t" r="r" b="b"/>
            <a:pathLst>
              <a:path w="4784825" h="7594960">
                <a:moveTo>
                  <a:pt x="0" y="0"/>
                </a:moveTo>
                <a:lnTo>
                  <a:pt x="4784825" y="0"/>
                </a:lnTo>
                <a:lnTo>
                  <a:pt x="4784825" y="7594960"/>
                </a:lnTo>
                <a:lnTo>
                  <a:pt x="0" y="759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16579" y="3749604"/>
            <a:ext cx="2904054" cy="1495588"/>
          </a:xfrm>
          <a:custGeom>
            <a:avLst/>
            <a:gdLst/>
            <a:ahLst/>
            <a:cxnLst/>
            <a:rect l="l" t="t" r="r" b="b"/>
            <a:pathLst>
              <a:path w="4356081" h="2243382">
                <a:moveTo>
                  <a:pt x="0" y="0"/>
                </a:moveTo>
                <a:lnTo>
                  <a:pt x="4356081" y="0"/>
                </a:lnTo>
                <a:lnTo>
                  <a:pt x="4356081" y="2243381"/>
                </a:lnTo>
                <a:lnTo>
                  <a:pt x="0" y="2243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77447" y="3572002"/>
            <a:ext cx="2883583" cy="2177105"/>
          </a:xfrm>
          <a:custGeom>
            <a:avLst/>
            <a:gdLst/>
            <a:ahLst/>
            <a:cxnLst/>
            <a:rect l="l" t="t" r="r" b="b"/>
            <a:pathLst>
              <a:path w="4325374" h="3265657">
                <a:moveTo>
                  <a:pt x="0" y="0"/>
                </a:moveTo>
                <a:lnTo>
                  <a:pt x="4325374" y="0"/>
                </a:lnTo>
                <a:lnTo>
                  <a:pt x="4325374" y="3265658"/>
                </a:lnTo>
                <a:lnTo>
                  <a:pt x="0" y="32656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9200" y="239902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2447" y="285844"/>
            <a:ext cx="6745983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29"/>
              </a:lnSpc>
              <a:defRPr/>
            </a:pPr>
            <a:r>
              <a:rPr lang="en-US" sz="3735" dirty="0" err="1">
                <a:solidFill>
                  <a:srgbClr val="000000"/>
                </a:solidFill>
                <a:latin typeface="Canva Sans Bold"/>
              </a:rPr>
              <a:t>Leistungen</a:t>
            </a:r>
            <a:r>
              <a:rPr lang="en-US" sz="3735" dirty="0">
                <a:solidFill>
                  <a:srgbClr val="000000"/>
                </a:solidFill>
                <a:latin typeface="Canva Sans Bold"/>
              </a:rPr>
              <a:t> an den </a:t>
            </a:r>
            <a:r>
              <a:rPr lang="en-US" sz="3735" dirty="0" err="1">
                <a:solidFill>
                  <a:srgbClr val="000000"/>
                </a:solidFill>
                <a:latin typeface="Canva Sans Bold"/>
              </a:rPr>
              <a:t>Schuldner</a:t>
            </a:r>
            <a:endParaRPr lang="en-US" sz="3735" dirty="0">
              <a:solidFill>
                <a:srgbClr val="000000"/>
              </a:solidFill>
              <a:latin typeface="Canva Sans Bold"/>
            </a:endParaRPr>
          </a:p>
          <a:p>
            <a:pPr algn="ctr" defTabSz="609630">
              <a:lnSpc>
                <a:spcPts val="5229"/>
              </a:lnSpc>
              <a:defRPr/>
            </a:pPr>
            <a:r>
              <a:rPr lang="en-US" sz="3735" dirty="0">
                <a:solidFill>
                  <a:srgbClr val="000000"/>
                </a:solidFill>
                <a:latin typeface="Calibri"/>
                <a:ea typeface="Canva Sans Bold"/>
              </a:rPr>
              <a:t>§ </a:t>
            </a:r>
            <a:r>
              <a:rPr lang="en-US" sz="3735" b="1" dirty="0">
                <a:solidFill>
                  <a:srgbClr val="000000"/>
                </a:solidFill>
                <a:latin typeface="Calibri"/>
                <a:ea typeface="Canva Sans Bold"/>
              </a:rPr>
              <a:t>82 </a:t>
            </a:r>
            <a:r>
              <a:rPr lang="en-US" sz="3735" b="1" dirty="0" err="1">
                <a:solidFill>
                  <a:srgbClr val="000000"/>
                </a:solidFill>
                <a:latin typeface="Calibri"/>
                <a:ea typeface="Canva Sans Bold"/>
              </a:rPr>
              <a:t>InsO</a:t>
            </a:r>
            <a:endParaRPr lang="en-US" sz="3735" b="1" dirty="0">
              <a:solidFill>
                <a:srgbClr val="000000"/>
              </a:solidFill>
              <a:latin typeface="Calibri"/>
              <a:ea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502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05592" y="2875522"/>
            <a:ext cx="3780817" cy="3780817"/>
          </a:xfrm>
          <a:custGeom>
            <a:avLst/>
            <a:gdLst/>
            <a:ahLst/>
            <a:cxnLst/>
            <a:rect l="l" t="t" r="r" b="b"/>
            <a:pathLst>
              <a:path w="5671226" h="5671226">
                <a:moveTo>
                  <a:pt x="0" y="0"/>
                </a:moveTo>
                <a:lnTo>
                  <a:pt x="5671226" y="0"/>
                </a:lnTo>
                <a:lnTo>
                  <a:pt x="5671226" y="5671225"/>
                </a:lnTo>
                <a:lnTo>
                  <a:pt x="0" y="5671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06419" y="193878"/>
            <a:ext cx="7379163" cy="2227165"/>
          </a:xfrm>
          <a:custGeom>
            <a:avLst/>
            <a:gdLst/>
            <a:ahLst/>
            <a:cxnLst/>
            <a:rect l="l" t="t" r="r" b="b"/>
            <a:pathLst>
              <a:path w="11068744" h="3340748">
                <a:moveTo>
                  <a:pt x="0" y="0"/>
                </a:moveTo>
                <a:lnTo>
                  <a:pt x="11068744" y="0"/>
                </a:lnTo>
                <a:lnTo>
                  <a:pt x="11068744" y="3340748"/>
                </a:lnTo>
                <a:lnTo>
                  <a:pt x="0" y="3340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2300" y="290831"/>
            <a:ext cx="840740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  <a:defRPr/>
            </a:pPr>
            <a:r>
              <a:rPr lang="en-US" sz="6134" dirty="0" err="1">
                <a:solidFill>
                  <a:srgbClr val="000000"/>
                </a:solidFill>
                <a:latin typeface="Canva Sans Bold"/>
              </a:rPr>
              <a:t>Vollstreckungsverbot</a:t>
            </a:r>
            <a:r>
              <a:rPr lang="en-US" sz="6134" dirty="0">
                <a:solidFill>
                  <a:srgbClr val="000000"/>
                </a:solidFill>
                <a:latin typeface="Canva Sans Bold"/>
              </a:rPr>
              <a:t> </a:t>
            </a:r>
          </a:p>
          <a:p>
            <a:pPr algn="ctr" defTabSz="609630">
              <a:lnSpc>
                <a:spcPts val="8587"/>
              </a:lnSpc>
              <a:defRPr/>
            </a:pPr>
            <a:r>
              <a:rPr lang="en-US" sz="6134" dirty="0">
                <a:solidFill>
                  <a:srgbClr val="000000"/>
                </a:solidFill>
                <a:latin typeface="Calibri"/>
                <a:ea typeface="Canva Sans Bold"/>
              </a:rPr>
              <a:t>§ </a:t>
            </a:r>
            <a:r>
              <a:rPr lang="en-US" sz="6134" b="1" dirty="0">
                <a:solidFill>
                  <a:srgbClr val="000000"/>
                </a:solidFill>
                <a:latin typeface="Calibri"/>
                <a:ea typeface="Canva Sans Bold"/>
              </a:rPr>
              <a:t>89 </a:t>
            </a:r>
            <a:r>
              <a:rPr lang="en-US" sz="6134" b="1" dirty="0" err="1">
                <a:solidFill>
                  <a:srgbClr val="000000"/>
                </a:solidFill>
                <a:latin typeface="Calibri"/>
                <a:ea typeface="Canva Sans Bold"/>
              </a:rPr>
              <a:t>InsO</a:t>
            </a:r>
            <a:r>
              <a:rPr lang="en-US" sz="6134" b="1" dirty="0">
                <a:solidFill>
                  <a:srgbClr val="000000"/>
                </a:solidFill>
                <a:latin typeface="Calibri"/>
                <a:ea typeface="Canva Sans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4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2828" y="325391"/>
            <a:ext cx="6454442" cy="1948068"/>
          </a:xfrm>
          <a:custGeom>
            <a:avLst/>
            <a:gdLst/>
            <a:ahLst/>
            <a:cxnLst/>
            <a:rect l="l" t="t" r="r" b="b"/>
            <a:pathLst>
              <a:path w="9681663" h="2922102">
                <a:moveTo>
                  <a:pt x="0" y="0"/>
                </a:moveTo>
                <a:lnTo>
                  <a:pt x="9681663" y="0"/>
                </a:lnTo>
                <a:lnTo>
                  <a:pt x="9681663" y="2922102"/>
                </a:lnTo>
                <a:lnTo>
                  <a:pt x="0" y="292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83648" y="2273459"/>
            <a:ext cx="4530946" cy="4170687"/>
          </a:xfrm>
          <a:custGeom>
            <a:avLst/>
            <a:gdLst/>
            <a:ahLst/>
            <a:cxnLst/>
            <a:rect l="l" t="t" r="r" b="b"/>
            <a:pathLst>
              <a:path w="6796419" h="6256031">
                <a:moveTo>
                  <a:pt x="0" y="0"/>
                </a:moveTo>
                <a:lnTo>
                  <a:pt x="6796419" y="0"/>
                </a:lnTo>
                <a:lnTo>
                  <a:pt x="6796419" y="6256031"/>
                </a:lnTo>
                <a:lnTo>
                  <a:pt x="0" y="6256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60128" y="657652"/>
            <a:ext cx="967174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27"/>
              </a:lnSpc>
              <a:defRPr/>
            </a:pPr>
            <a:r>
              <a:rPr lang="en-US" sz="3734">
                <a:solidFill>
                  <a:srgbClr val="000000"/>
                </a:solidFill>
                <a:latin typeface="Canva Sans Bold"/>
              </a:rPr>
              <a:t>Aufnahme von Aktiv und Passivprozessen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0128" y="1254975"/>
            <a:ext cx="967174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defRPr/>
            </a:pPr>
            <a:r>
              <a:rPr lang="en-US" sz="2266">
                <a:solidFill>
                  <a:srgbClr val="000000"/>
                </a:solidFill>
                <a:latin typeface="Calibri"/>
                <a:ea typeface="Canva Sans"/>
              </a:rPr>
              <a:t>§§ 85,86 InsO</a:t>
            </a:r>
          </a:p>
        </p:txBody>
      </p:sp>
    </p:spTree>
    <p:extLst>
      <p:ext uri="{BB962C8B-B14F-4D97-AF65-F5344CB8AC3E}">
        <p14:creationId xmlns:p14="http://schemas.microsoft.com/office/powerpoint/2010/main" val="4714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356" y="452826"/>
            <a:ext cx="11343725" cy="5916469"/>
          </a:xfrm>
          <a:custGeom>
            <a:avLst/>
            <a:gdLst/>
            <a:ahLst/>
            <a:cxnLst/>
            <a:rect l="l" t="t" r="r" b="b"/>
            <a:pathLst>
              <a:path w="17015588" h="8874704">
                <a:moveTo>
                  <a:pt x="0" y="0"/>
                </a:moveTo>
                <a:lnTo>
                  <a:pt x="17015588" y="0"/>
                </a:lnTo>
                <a:lnTo>
                  <a:pt x="17015588" y="8874704"/>
                </a:lnTo>
                <a:lnTo>
                  <a:pt x="0" y="8874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848"/>
            </a:stretch>
          </a:blipFill>
        </p:spPr>
      </p:sp>
    </p:spTree>
    <p:extLst>
      <p:ext uri="{BB962C8B-B14F-4D97-AF65-F5344CB8AC3E}">
        <p14:creationId xmlns:p14="http://schemas.microsoft.com/office/powerpoint/2010/main" val="25586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38104" y="685800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87440" y="2795705"/>
            <a:ext cx="2936882" cy="3078367"/>
          </a:xfrm>
          <a:custGeom>
            <a:avLst/>
            <a:gdLst/>
            <a:ahLst/>
            <a:cxnLst/>
            <a:rect l="l" t="t" r="r" b="b"/>
            <a:pathLst>
              <a:path w="4405323" h="4617550">
                <a:moveTo>
                  <a:pt x="0" y="0"/>
                </a:moveTo>
                <a:lnTo>
                  <a:pt x="4405323" y="0"/>
                </a:lnTo>
                <a:lnTo>
                  <a:pt x="4405323" y="4617550"/>
                </a:lnTo>
                <a:lnTo>
                  <a:pt x="0" y="4617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85306" y="409141"/>
            <a:ext cx="7582396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Die </a:t>
            </a: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Pflichten</a:t>
            </a:r>
            <a:r>
              <a:rPr lang="en-US" sz="4000" dirty="0">
                <a:solidFill>
                  <a:srgbClr val="000000"/>
                </a:solidFill>
                <a:latin typeface="Canva Sans Bold"/>
              </a:rPr>
              <a:t> des </a:t>
            </a: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Schuldners</a:t>
            </a:r>
            <a:endParaRPr lang="en-US" sz="4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683172" y="2825889"/>
            <a:ext cx="2984297" cy="3128066"/>
          </a:xfrm>
          <a:custGeom>
            <a:avLst/>
            <a:gdLst/>
            <a:ahLst/>
            <a:cxnLst/>
            <a:rect l="l" t="t" r="r" b="b"/>
            <a:pathLst>
              <a:path w="4476445" h="4692099">
                <a:moveTo>
                  <a:pt x="0" y="0"/>
                </a:moveTo>
                <a:lnTo>
                  <a:pt x="4476445" y="0"/>
                </a:lnTo>
                <a:lnTo>
                  <a:pt x="4476445" y="4692099"/>
                </a:lnTo>
                <a:lnTo>
                  <a:pt x="0" y="469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5800" y="2657855"/>
            <a:ext cx="3144609" cy="3296101"/>
          </a:xfrm>
          <a:custGeom>
            <a:avLst/>
            <a:gdLst/>
            <a:ahLst/>
            <a:cxnLst/>
            <a:rect l="l" t="t" r="r" b="b"/>
            <a:pathLst>
              <a:path w="4716913" h="4944151">
                <a:moveTo>
                  <a:pt x="0" y="0"/>
                </a:moveTo>
                <a:lnTo>
                  <a:pt x="4716913" y="0"/>
                </a:lnTo>
                <a:lnTo>
                  <a:pt x="4716913" y="4944150"/>
                </a:lnTo>
                <a:lnTo>
                  <a:pt x="0" y="494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47711" y="3802391"/>
            <a:ext cx="261712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Auskunfts- und Mitwirkungspflicht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endParaRPr lang="en-US" sz="2133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07202" y="3969974"/>
            <a:ext cx="261712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Unterstützung des Insolvenzverwalters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00672" y="4025008"/>
            <a:ext cx="261712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Jederzeit zur Verfügung halten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85306" y="1094518"/>
            <a:ext cx="758239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defRPr/>
            </a:pPr>
            <a:r>
              <a:rPr lang="en-US" sz="2266" dirty="0">
                <a:solidFill>
                  <a:srgbClr val="000000"/>
                </a:solidFill>
                <a:latin typeface="Calibri"/>
                <a:ea typeface="Canva Sans Bold"/>
              </a:rPr>
              <a:t>§ 97 </a:t>
            </a:r>
            <a:r>
              <a:rPr lang="en-US" sz="2266" dirty="0" err="1">
                <a:solidFill>
                  <a:srgbClr val="000000"/>
                </a:solidFill>
                <a:latin typeface="Calibri"/>
                <a:ea typeface="Canva Sans Bold"/>
              </a:rPr>
              <a:t>Inso</a:t>
            </a:r>
            <a:endParaRPr lang="en-US" sz="2266" dirty="0">
              <a:solidFill>
                <a:srgbClr val="000000"/>
              </a:solidFill>
              <a:latin typeface="Calibri"/>
              <a:ea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462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25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Canva Sans</vt:lpstr>
      <vt:lpstr>Canva Sans Bold</vt:lpstr>
      <vt:lpstr>Lato 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Rachner, Kathrin</dc:creator>
  <cp:lastModifiedBy>Rachner, Kathrin</cp:lastModifiedBy>
  <cp:revision>1</cp:revision>
  <dcterms:created xsi:type="dcterms:W3CDTF">2023-12-01T13:07:25Z</dcterms:created>
  <dcterms:modified xsi:type="dcterms:W3CDTF">2023-12-01T13:07:42Z</dcterms:modified>
</cp:coreProperties>
</file>