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35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6B6404-7853-4EA8-8167-95D87E814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820B8C-B725-4CD1-AAD3-F2BE23D3E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9C2785-749A-4176-956A-FC3A8E95A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A578-5440-4246-9115-EC767FE3F6F7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F973CF-E82B-4499-A7FA-930022A02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C1B8EB-5D87-4300-B58C-8E71799E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A67C-0B24-4D4B-A6CA-058A1B2CE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09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2C979B-7E7A-4C83-B63B-EDC5CB5FE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1404B26-8723-4FB9-A90E-C3E27149A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D6B17-2EE4-43D5-84AF-0BACB56C0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A578-5440-4246-9115-EC767FE3F6F7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629204-25B4-4C63-B433-F6552517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E9862E-6DC8-4FFC-AA7D-E0726DDC6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A67C-0B24-4D4B-A6CA-058A1B2CE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20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12B5690-B891-4290-891A-5616902FCB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8D8D745-CDB0-4E26-8A21-DF0C87496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EECB05-1E87-4F87-B391-07097DFEC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A578-5440-4246-9115-EC767FE3F6F7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66060D-F4F4-4160-8CC1-8362A85C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DFAC7F-EF9F-48DA-8CDC-DD452F6B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A67C-0B24-4D4B-A6CA-058A1B2CE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21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821E0-2216-470A-966F-CEB191B39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4C9A0E-A8CD-41DF-B69A-4D0C6A8AA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370A76-5034-41BB-9F9B-A514B9111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A578-5440-4246-9115-EC767FE3F6F7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37EB78-796D-4836-9478-0E5F975D9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05B51A-26B7-405D-8604-11E9C2FFF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A67C-0B24-4D4B-A6CA-058A1B2CE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353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FB9AE7-F0A2-497B-973A-A1BAF39B7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DB94CB8-C867-4005-971F-49CCFB22E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CD1678-0F07-4AA6-B1A6-C73337C12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A578-5440-4246-9115-EC767FE3F6F7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5E9AE1-451B-40BB-9D4E-F04089C01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BD3BD8-5714-45CD-B87E-0D115E872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A67C-0B24-4D4B-A6CA-058A1B2CE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457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9D7F1A-AC00-46F8-A276-A424DB818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73DE94-8D26-4B71-8852-9E8827F88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A9BE2B7-96B8-4506-9FB0-F2F84064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7D950E9-F5D6-446A-97CF-CA626B616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A578-5440-4246-9115-EC767FE3F6F7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7A6632-E2CE-4CF9-A670-49C83B01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827EAFB-3E8B-4309-BDCD-2F8E2D053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A67C-0B24-4D4B-A6CA-058A1B2CE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22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1A2B8-2EA2-4826-9BC2-002C8DDE9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DA577-A95C-4A39-908D-BE95C593D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3993932-2670-41A1-B065-C388B8DD6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3745B0A-6DFC-4F60-95C1-639C65887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7DB3556-7779-46DE-AA52-814F53F3E3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806292-22B5-4330-A7C7-18C9D6AC8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A578-5440-4246-9115-EC767FE3F6F7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46267CD-074A-4559-91CC-6AA7F7EA5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2C4D01F-0E22-44E7-A749-C30BE55AC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A67C-0B24-4D4B-A6CA-058A1B2CE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32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298D4-4CC4-4B88-A271-E5B49E560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7D3B50E-73B6-4C26-85C0-451154D3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A578-5440-4246-9115-EC767FE3F6F7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3B8CFE2-91A0-4271-8E9C-5DF061C7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4E1F5F-BF27-4580-903D-E95D0AC12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A67C-0B24-4D4B-A6CA-058A1B2CE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87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FC419B5-5DC9-404C-ADC9-78E77B113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A578-5440-4246-9115-EC767FE3F6F7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ED1E6E6-61C8-43AD-A4CB-66A4C0013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B7ED16F-C44D-4D62-861C-08A53C70F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A67C-0B24-4D4B-A6CA-058A1B2CE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51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8CD298-5618-4392-A3F2-2BA82A7AB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87F258-7ED2-433B-B3B7-19993ADE0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7026F6-9A5C-4E50-9F1B-3C3CAFDA0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CA2CB8-2EC3-4CF4-89A6-7E8CAA15F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A578-5440-4246-9115-EC767FE3F6F7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40FA86-CBE5-4E08-A6BA-4D9F3E2A7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BB05FA-11AE-41B1-8D06-C039310D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A67C-0B24-4D4B-A6CA-058A1B2CE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16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4E53CB-9532-4C79-872B-FD6268835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788BD96-CA03-4634-9EF4-E84F12E177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5C064F-65EE-476A-95F6-FBC3CDD93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647825-75A2-447A-90D4-E95B7AC53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FA578-5440-4246-9115-EC767FE3F6F7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2DE58A0-BF62-45AF-980A-6FBB0EE21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33D3D3-74A3-4854-9C11-790CC951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A67C-0B24-4D4B-A6CA-058A1B2CE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28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22DEA9E-7A59-4149-8536-EAC787247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2418A8-9B84-49E0-9433-DB052826B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1EEDE9-553E-4188-9770-D43BBFBEB0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FA578-5440-4246-9115-EC767FE3F6F7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621D04-584F-45E1-B4E0-5AC72E1D56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E7C16B-3227-4FB9-A488-7BB3D00894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1A67C-0B24-4D4B-A6CA-058A1B2CE4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51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D620CB-5044-4651-B9A7-9BA935B2E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>
                <a:solidFill>
                  <a:schemeClr val="accent1"/>
                </a:solidFill>
                <a:latin typeface="+mn-lt"/>
              </a:rPr>
              <a:t>Ablauf einer mündlichen Verhandlung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8D17BF-A1CF-47CB-AFDB-E2D893C8C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4865"/>
            <a:ext cx="10515600" cy="4572098"/>
          </a:xfrm>
        </p:spPr>
        <p:txBody>
          <a:bodyPr/>
          <a:lstStyle/>
          <a:p>
            <a:pPr marL="240665">
              <a:lnSpc>
                <a:spcPct val="100000"/>
              </a:lnSpc>
              <a:spcBef>
                <a:spcPts val="675"/>
              </a:spcBef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Vorsitzende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eröffnet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leitet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Verhandlung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136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</a:t>
            </a:r>
            <a:r>
              <a:rPr lang="de-DE" spc="-15" dirty="0">
                <a:cs typeface="Arial"/>
              </a:rPr>
              <a:t> </a:t>
            </a:r>
            <a:r>
              <a:rPr lang="de-DE" spc="-20" dirty="0">
                <a:cs typeface="Arial"/>
              </a:rPr>
              <a:t>ZPO)</a:t>
            </a:r>
          </a:p>
          <a:p>
            <a:pPr marL="12065" indent="0">
              <a:lnSpc>
                <a:spcPct val="100000"/>
              </a:lnSpc>
              <a:spcBef>
                <a:spcPts val="675"/>
              </a:spcBef>
              <a:buNone/>
              <a:tabLst>
                <a:tab pos="240665" algn="l"/>
                <a:tab pos="241300" algn="l"/>
              </a:tabLst>
            </a:pPr>
            <a:endParaRPr lang="de-DE" dirty="0">
              <a:cs typeface="Arial"/>
            </a:endParaRPr>
          </a:p>
          <a:p>
            <a:pPr marL="240665" marR="5080">
              <a:lnSpc>
                <a:spcPct val="100000"/>
              </a:lnSpc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Termin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beginnt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stets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mit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dem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Aufruf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Sache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220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I ZPO)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–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Vorsitzende</a:t>
            </a:r>
            <a:r>
              <a:rPr lang="de-DE" spc="-1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benennt </a:t>
            </a:r>
            <a:r>
              <a:rPr lang="de-DE" dirty="0">
                <a:cs typeface="Arial"/>
              </a:rPr>
              <a:t>das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AZ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10" dirty="0">
                <a:cs typeface="Arial"/>
              </a:rPr>
              <a:t> Parteien</a:t>
            </a:r>
          </a:p>
          <a:p>
            <a:pPr marL="12065" marR="5080" indent="0">
              <a:lnSpc>
                <a:spcPct val="100000"/>
              </a:lnSpc>
              <a:buNone/>
              <a:tabLst>
                <a:tab pos="240665" algn="l"/>
                <a:tab pos="241300" algn="l"/>
              </a:tabLst>
            </a:pPr>
            <a:endParaRPr lang="de-DE" dirty="0">
              <a:cs typeface="Arial"/>
            </a:endParaRPr>
          </a:p>
          <a:p>
            <a:pPr marL="240665">
              <a:lnSpc>
                <a:spcPct val="100000"/>
              </a:lnSpc>
              <a:spcBef>
                <a:spcPts val="575"/>
              </a:spcBef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Feststellung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Anwesenheit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160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I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Nr.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4</a:t>
            </a:r>
            <a:r>
              <a:rPr lang="de-DE" spc="-20" dirty="0">
                <a:cs typeface="Arial"/>
              </a:rPr>
              <a:t> ZPO)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644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C48384-EA70-456A-83C7-5DAD3A78C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919"/>
            <a:ext cx="10515600" cy="6102220"/>
          </a:xfrm>
        </p:spPr>
        <p:txBody>
          <a:bodyPr>
            <a:normAutofit fontScale="92500" lnSpcReduction="10000"/>
          </a:bodyPr>
          <a:lstStyle/>
          <a:p>
            <a:pPr marL="12065" indent="0">
              <a:lnSpc>
                <a:spcPct val="100000"/>
              </a:lnSpc>
              <a:spcBef>
                <a:spcPts val="590"/>
              </a:spcBef>
              <a:buNone/>
              <a:tabLst>
                <a:tab pos="240665" algn="l"/>
                <a:tab pos="241300" algn="l"/>
              </a:tabLst>
            </a:pPr>
            <a:r>
              <a:rPr lang="de-DE" dirty="0">
                <a:solidFill>
                  <a:prstClr val="black"/>
                </a:solidFill>
                <a:cs typeface="Arial"/>
              </a:rPr>
              <a:t>§ 278 II besagt, dass vor dem frühen ersten Termin bzw. vor dem Haupttermin „zum Zweck der gütlichen Beilegung des Rechtsstreits“ eine </a:t>
            </a:r>
            <a:r>
              <a:rPr lang="de-DE" i="1" dirty="0">
                <a:solidFill>
                  <a:prstClr val="black"/>
                </a:solidFill>
                <a:cs typeface="Arial"/>
              </a:rPr>
              <a:t>(sogenannte obligatorische Güteverhandlung) </a:t>
            </a:r>
            <a:r>
              <a:rPr lang="de-DE" dirty="0">
                <a:solidFill>
                  <a:prstClr val="black"/>
                </a:solidFill>
                <a:cs typeface="Arial"/>
              </a:rPr>
              <a:t>Güteverhandlung stattfinden </a:t>
            </a:r>
            <a:r>
              <a:rPr lang="de-DE" b="1" dirty="0">
                <a:solidFill>
                  <a:prstClr val="black"/>
                </a:solidFill>
                <a:cs typeface="Arial"/>
              </a:rPr>
              <a:t>soll – </a:t>
            </a:r>
            <a:r>
              <a:rPr lang="de-DE" dirty="0">
                <a:solidFill>
                  <a:prstClr val="black"/>
                </a:solidFill>
                <a:cs typeface="Arial"/>
              </a:rPr>
              <a:t>also jedenfalls vor der </a:t>
            </a:r>
            <a:r>
              <a:rPr lang="de-DE" b="1" dirty="0">
                <a:solidFill>
                  <a:prstClr val="black"/>
                </a:solidFill>
                <a:cs typeface="Arial"/>
              </a:rPr>
              <a:t>(ersten</a:t>
            </a:r>
            <a:r>
              <a:rPr lang="de-DE" dirty="0">
                <a:solidFill>
                  <a:prstClr val="black"/>
                </a:solidFill>
                <a:cs typeface="Arial"/>
              </a:rPr>
              <a:t>) mündlichen Verhandlung.</a:t>
            </a:r>
            <a:br>
              <a:rPr lang="de-DE" dirty="0">
                <a:solidFill>
                  <a:prstClr val="black"/>
                </a:solidFill>
                <a:cs typeface="Arial"/>
              </a:rPr>
            </a:br>
            <a:br>
              <a:rPr lang="de-DE" spc="-20" dirty="0">
                <a:solidFill>
                  <a:prstClr val="black"/>
                </a:solidFill>
                <a:cs typeface="Arial"/>
              </a:rPr>
            </a:br>
            <a:br>
              <a:rPr lang="de-DE" spc="-20" dirty="0">
                <a:solidFill>
                  <a:prstClr val="black"/>
                </a:solidFill>
                <a:cs typeface="Arial"/>
              </a:rPr>
            </a:br>
            <a:endParaRPr lang="de-DE" dirty="0"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590"/>
              </a:spcBef>
              <a:buFont typeface="Wingdings" panose="05000000000000000000" pitchFamily="2" charset="2"/>
              <a:buChar char="v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Gericht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führt</a:t>
            </a:r>
            <a:r>
              <a:rPr lang="de-DE" spc="-20" dirty="0">
                <a:cs typeface="Arial"/>
              </a:rPr>
              <a:t> </a:t>
            </a:r>
            <a:r>
              <a:rPr lang="de-DE" b="1" dirty="0">
                <a:cs typeface="Arial"/>
              </a:rPr>
              <a:t>vor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1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streitigen </a:t>
            </a:r>
            <a:r>
              <a:rPr lang="de-DE" dirty="0">
                <a:cs typeface="Arial"/>
              </a:rPr>
              <a:t>Verhandlung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in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den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Sach-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Streitstand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ein (§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139</a:t>
            </a:r>
            <a:r>
              <a:rPr lang="de-DE" spc="-15" dirty="0">
                <a:cs typeface="Arial"/>
              </a:rPr>
              <a:t> </a:t>
            </a:r>
            <a:r>
              <a:rPr lang="de-DE" spc="-20" dirty="0">
                <a:cs typeface="Arial"/>
              </a:rPr>
              <a:t>ZPO)</a:t>
            </a:r>
          </a:p>
          <a:p>
            <a:pPr marL="12065" indent="0">
              <a:lnSpc>
                <a:spcPct val="100000"/>
              </a:lnSpc>
              <a:spcBef>
                <a:spcPts val="590"/>
              </a:spcBef>
              <a:buNone/>
              <a:tabLst>
                <a:tab pos="240665" algn="l"/>
                <a:tab pos="241300" algn="l"/>
              </a:tabLst>
            </a:pPr>
            <a:br>
              <a:rPr lang="de-DE" spc="-20" dirty="0">
                <a:cs typeface="Arial"/>
              </a:rPr>
            </a:br>
            <a:br>
              <a:rPr lang="de-DE" spc="-20" dirty="0">
                <a:cs typeface="Arial"/>
              </a:rPr>
            </a:br>
            <a:r>
              <a:rPr lang="de-DE" spc="-20" dirty="0">
                <a:cs typeface="Arial"/>
              </a:rPr>
              <a:t>Dieser Versuch zur gütlichen Einigung gehört zwar nicht zur mündlichen Verhandlung, findet aber zweckmäßig unmittelbar vor dieser (§278 II) statt, </a:t>
            </a:r>
            <a:br>
              <a:rPr lang="de-DE" spc="-20" dirty="0">
                <a:cs typeface="Arial"/>
              </a:rPr>
            </a:br>
            <a:r>
              <a:rPr lang="de-DE" b="1" spc="-20" dirty="0">
                <a:cs typeface="Arial"/>
              </a:rPr>
              <a:t>da bei Scheitern des Versuchs sogleich in die – mündliche – streitige Verhandlung übergegangen werden kann.</a:t>
            </a:r>
            <a:br>
              <a:rPr lang="de-DE" spc="-20" dirty="0">
                <a:cs typeface="Arial"/>
              </a:rPr>
            </a:br>
            <a:endParaRPr lang="de-DE" dirty="0">
              <a:solidFill>
                <a:prstClr val="black"/>
              </a:solidFill>
              <a:cs typeface="Arial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404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CC2817-ABC4-49C0-86E4-367411829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547"/>
            <a:ext cx="10515600" cy="57664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Nach § 278 II ZPO soll von der Güteverhandlung nur abgesehen werden, wenn die entsprechende Erfolgsaussicht fehlt.</a:t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r>
              <a:rPr lang="de-DE" dirty="0"/>
              <a:t>Von der Güteverhandlung kann abgesehen werden, wenn ein vorausgegangener außergerichtlicher Schlichtungsversuch gescheitert ist.</a:t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br>
              <a:rPr lang="de-DE" dirty="0"/>
            </a:br>
            <a:r>
              <a:rPr lang="de-DE" dirty="0"/>
              <a:t>Über die Güteverhandlung wird ein Protokoll geführt, § 156 ZPO, in dem insbesondere das eventuelle Zustandekommen eines Vergleichs (§160 II Nr. 1 ZPO) und das sonstige Ergebnis (§160 II Nr.10 ZPO) zu protokollieren ist.</a:t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br>
              <a:rPr lang="de-DE" dirty="0"/>
            </a:br>
            <a:r>
              <a:rPr lang="de-DE" dirty="0"/>
              <a:t>Ist es im GT nicht zum Abschluss eines Vergleichs, einer Klagerücknahme oder </a:t>
            </a:r>
            <a:r>
              <a:rPr lang="de-DE" b="1" dirty="0"/>
              <a:t>Erledigungserklärung</a:t>
            </a:r>
            <a:r>
              <a:rPr lang="de-DE" dirty="0"/>
              <a:t> gekommen, ist dies im Protokoll festzustellen und sofort, ggf. nach Bestimmung eines zeitnahen Termins, in eine mündliche Verhandlung (</a:t>
            </a:r>
            <a:r>
              <a:rPr lang="de-DE" dirty="0" err="1"/>
              <a:t>fr.e.T</a:t>
            </a:r>
            <a:r>
              <a:rPr lang="de-DE" dirty="0"/>
              <a:t>. oder HT) einzutreten.</a:t>
            </a:r>
          </a:p>
        </p:txBody>
      </p:sp>
    </p:spTree>
    <p:extLst>
      <p:ext uri="{BB962C8B-B14F-4D97-AF65-F5344CB8AC3E}">
        <p14:creationId xmlns:p14="http://schemas.microsoft.com/office/powerpoint/2010/main" val="226580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118DD7-CFDD-4E0D-B377-14525A2F0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878"/>
            <a:ext cx="10515600" cy="5757085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de-DE" dirty="0"/>
            </a:br>
            <a:r>
              <a:rPr lang="de-DE" dirty="0"/>
              <a:t>Gleiches gilt auch, wenn eine Partei in der Güteverhandlung nicht erscheint, § 279 I ZPO. Auch dann schließt sich eine mündliche Verhandlung unmittelbar an.</a:t>
            </a:r>
            <a:br>
              <a:rPr lang="de-DE" dirty="0"/>
            </a:br>
            <a:endParaRPr lang="de-DE" dirty="0"/>
          </a:p>
          <a:p>
            <a:pPr marL="469265" marR="52705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die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mündliche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Verhandlung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wird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dadurch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eingeleitet,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dass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Parteien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ihre</a:t>
            </a:r>
            <a:r>
              <a:rPr lang="de-DE" spc="-4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Anträge </a:t>
            </a:r>
            <a:r>
              <a:rPr lang="de-DE" dirty="0">
                <a:cs typeface="Arial"/>
              </a:rPr>
              <a:t>stellen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137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I</a:t>
            </a:r>
            <a:r>
              <a:rPr lang="de-DE" spc="5" dirty="0">
                <a:cs typeface="Arial"/>
              </a:rPr>
              <a:t> </a:t>
            </a:r>
            <a:r>
              <a:rPr lang="de-DE" spc="-20" dirty="0">
                <a:cs typeface="Arial"/>
              </a:rPr>
              <a:t>ZPO)</a:t>
            </a:r>
            <a:endParaRPr lang="de-DE" dirty="0">
              <a:cs typeface="Arial"/>
            </a:endParaRPr>
          </a:p>
          <a:p>
            <a:pPr>
              <a:lnSpc>
                <a:spcPct val="110000"/>
              </a:lnSpc>
              <a:spcBef>
                <a:spcPts val="45"/>
              </a:spcBef>
              <a:buFont typeface="Wingdings" panose="05000000000000000000" pitchFamily="2" charset="2"/>
              <a:buChar char="Ø"/>
            </a:pPr>
            <a:endParaRPr lang="de-DE" sz="4000" dirty="0">
              <a:cs typeface="Arial"/>
            </a:endParaRPr>
          </a:p>
          <a:p>
            <a:pPr marL="469265" marR="4826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Vorträge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Parteien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in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freier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Rede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halten;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sie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haben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das</a:t>
            </a:r>
            <a:r>
              <a:rPr lang="de-DE" spc="-2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Streitverhältnis</a:t>
            </a:r>
            <a:r>
              <a:rPr lang="de-DE" spc="-5" dirty="0">
                <a:cs typeface="Arial"/>
              </a:rPr>
              <a:t> </a:t>
            </a:r>
            <a:r>
              <a:rPr lang="de-DE" spc="-25" dirty="0">
                <a:cs typeface="Arial"/>
              </a:rPr>
              <a:t>in </a:t>
            </a:r>
            <a:r>
              <a:rPr lang="de-DE" dirty="0">
                <a:cs typeface="Arial"/>
              </a:rPr>
              <a:t>tatsächlicher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rechtlicher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Beziehung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umfassen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137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II</a:t>
            </a:r>
            <a:r>
              <a:rPr lang="de-DE" spc="-25" dirty="0">
                <a:cs typeface="Arial"/>
              </a:rPr>
              <a:t> </a:t>
            </a:r>
            <a:r>
              <a:rPr lang="de-DE" spc="-20" dirty="0">
                <a:cs typeface="Arial"/>
              </a:rPr>
              <a:t>ZPO)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212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3FBF73-83F6-4FA1-A1BC-92B700194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2554"/>
            <a:ext cx="10515600" cy="6083559"/>
          </a:xfrm>
        </p:spPr>
        <p:txBody>
          <a:bodyPr>
            <a:normAutofit lnSpcReduction="10000"/>
          </a:bodyPr>
          <a:lstStyle/>
          <a:p>
            <a:pPr marL="469265" marR="44450" indent="-457200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Bezugnahme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auf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Dokumente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ist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zulässig,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wenn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keine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Parteien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widerspricht</a:t>
            </a:r>
            <a:r>
              <a:rPr lang="de-DE" spc="-20" dirty="0">
                <a:cs typeface="Arial"/>
              </a:rPr>
              <a:t> </a:t>
            </a:r>
            <a:r>
              <a:rPr lang="de-DE" spc="-25" dirty="0">
                <a:cs typeface="Arial"/>
              </a:rPr>
              <a:t>und </a:t>
            </a:r>
            <a:r>
              <a:rPr lang="de-DE" dirty="0">
                <a:cs typeface="Arial"/>
              </a:rPr>
              <a:t>das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Gericht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sie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für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angemessen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hält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137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III</a:t>
            </a:r>
            <a:r>
              <a:rPr lang="de-DE" spc="-15" dirty="0">
                <a:cs typeface="Arial"/>
              </a:rPr>
              <a:t> </a:t>
            </a:r>
            <a:r>
              <a:rPr lang="de-DE" spc="-20" dirty="0">
                <a:cs typeface="Arial"/>
              </a:rPr>
              <a:t>ZPO)</a:t>
            </a:r>
            <a:endParaRPr lang="de-DE" dirty="0"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Wingdings" panose="05000000000000000000" pitchFamily="2" charset="2"/>
              <a:buChar char="Ø"/>
            </a:pPr>
            <a:endParaRPr lang="de-DE" sz="4000" dirty="0">
              <a:cs typeface="Arial"/>
            </a:endParaRPr>
          </a:p>
          <a:p>
            <a:pPr marL="469265" marR="225425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in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Anwaltsprozessen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ist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neben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dem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Anwalt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auch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Partei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selbst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auf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Antrag</a:t>
            </a:r>
            <a:r>
              <a:rPr lang="de-DE" spc="-20" dirty="0">
                <a:cs typeface="Arial"/>
              </a:rPr>
              <a:t> </a:t>
            </a:r>
            <a:r>
              <a:rPr lang="de-DE" spc="-25" dirty="0">
                <a:cs typeface="Arial"/>
              </a:rPr>
              <a:t>das </a:t>
            </a:r>
            <a:r>
              <a:rPr lang="de-DE" dirty="0">
                <a:cs typeface="Arial"/>
              </a:rPr>
              <a:t>Wort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gestatten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137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IV</a:t>
            </a:r>
            <a:r>
              <a:rPr lang="de-DE" spc="-5" dirty="0">
                <a:cs typeface="Arial"/>
              </a:rPr>
              <a:t> </a:t>
            </a:r>
            <a:r>
              <a:rPr lang="de-DE" spc="-20" dirty="0">
                <a:cs typeface="Arial"/>
              </a:rPr>
              <a:t>ZPO)</a:t>
            </a:r>
            <a:br>
              <a:rPr lang="de-DE" spc="-20" dirty="0">
                <a:cs typeface="Arial"/>
              </a:rPr>
            </a:br>
            <a:endParaRPr lang="de-DE" dirty="0">
              <a:cs typeface="Arial"/>
            </a:endParaRPr>
          </a:p>
          <a:p>
            <a:pPr marL="469265" marR="76200" indent="-457200">
              <a:lnSpc>
                <a:spcPct val="110000"/>
              </a:lnSpc>
              <a:spcBef>
                <a:spcPts val="105"/>
              </a:spcBef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der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Vorsitzende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erteilt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das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Wort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kann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es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demjenigen,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seinen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Anordnungen </a:t>
            </a:r>
            <a:r>
              <a:rPr lang="de-DE" dirty="0">
                <a:cs typeface="Arial"/>
              </a:rPr>
              <a:t>nicht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Folge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leistet,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entziehen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136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II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1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ZPO)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-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er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hat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jedem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Mitglied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des</a:t>
            </a:r>
            <a:r>
              <a:rPr lang="de-DE" spc="-10" dirty="0">
                <a:cs typeface="Arial"/>
              </a:rPr>
              <a:t> Gerichts </a:t>
            </a:r>
            <a:r>
              <a:rPr lang="de-DE" dirty="0">
                <a:cs typeface="Arial"/>
              </a:rPr>
              <a:t>auf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Verlangen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gestatten,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Fragen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stellen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136 II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2</a:t>
            </a:r>
            <a:r>
              <a:rPr lang="de-DE" spc="-25" dirty="0">
                <a:cs typeface="Arial"/>
              </a:rPr>
              <a:t> </a:t>
            </a:r>
            <a:r>
              <a:rPr lang="de-DE" spc="-20" dirty="0">
                <a:cs typeface="Arial"/>
              </a:rPr>
              <a:t>ZPO)</a:t>
            </a:r>
            <a:br>
              <a:rPr lang="de-DE" spc="-20" dirty="0">
                <a:cs typeface="Arial"/>
              </a:rPr>
            </a:br>
            <a:endParaRPr lang="de-DE" spc="-20" dirty="0">
              <a:cs typeface="Arial"/>
            </a:endParaRPr>
          </a:p>
          <a:p>
            <a:pPr marL="469265" marR="76200" indent="-457200">
              <a:lnSpc>
                <a:spcPct val="110000"/>
              </a:lnSpc>
              <a:spcBef>
                <a:spcPts val="105"/>
              </a:spcBef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die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Parteien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haben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ihre</a:t>
            </a:r>
            <a:r>
              <a:rPr lang="de-DE" spc="-50" dirty="0">
                <a:cs typeface="Arial"/>
              </a:rPr>
              <a:t> </a:t>
            </a:r>
            <a:r>
              <a:rPr lang="de-DE" dirty="0">
                <a:cs typeface="Arial"/>
              </a:rPr>
              <a:t>Erklärungen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über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tatsächliche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Umstände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vollständig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35" dirty="0">
                <a:cs typeface="Arial"/>
              </a:rPr>
              <a:t> w</a:t>
            </a:r>
            <a:r>
              <a:rPr lang="de-DE" dirty="0">
                <a:cs typeface="Arial"/>
              </a:rPr>
              <a:t>ahrheit</a:t>
            </a:r>
            <a:r>
              <a:rPr lang="de-DE" spc="-30" dirty="0">
                <a:cs typeface="Arial"/>
              </a:rPr>
              <a:t>s</a:t>
            </a:r>
            <a:r>
              <a:rPr lang="de-DE" dirty="0">
                <a:cs typeface="Arial"/>
              </a:rPr>
              <a:t>gemäß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abzugeben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138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I</a:t>
            </a:r>
            <a:r>
              <a:rPr lang="de-DE" spc="-5" dirty="0">
                <a:cs typeface="Arial"/>
              </a:rPr>
              <a:t> </a:t>
            </a:r>
            <a:r>
              <a:rPr lang="de-DE" spc="-20" dirty="0">
                <a:cs typeface="Arial"/>
              </a:rPr>
              <a:t>ZPO)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111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3A0D27-6468-4CCD-A5AC-F54123BDB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4522"/>
            <a:ext cx="10515600" cy="6027576"/>
          </a:xfrm>
        </p:spPr>
        <p:txBody>
          <a:bodyPr>
            <a:normAutofit lnSpcReduction="10000"/>
          </a:bodyPr>
          <a:lstStyle/>
          <a:p>
            <a:pPr marL="469265" marR="25527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jede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Partei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hat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sich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über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von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dem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Gegner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behaupteten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Tatsachen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1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erklären </a:t>
            </a:r>
            <a:r>
              <a:rPr lang="de-DE" dirty="0">
                <a:cs typeface="Arial"/>
              </a:rPr>
              <a:t>(§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138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II</a:t>
            </a:r>
            <a:r>
              <a:rPr lang="de-DE" spc="10" dirty="0">
                <a:cs typeface="Arial"/>
              </a:rPr>
              <a:t> </a:t>
            </a:r>
            <a:r>
              <a:rPr lang="de-DE" spc="-20" dirty="0">
                <a:cs typeface="Arial"/>
              </a:rPr>
              <a:t>ZPO)</a:t>
            </a:r>
            <a:br>
              <a:rPr lang="de-DE" spc="-20" dirty="0">
                <a:cs typeface="Arial"/>
              </a:rPr>
            </a:br>
            <a:endParaRPr lang="de-DE" sz="4400" dirty="0">
              <a:cs typeface="Arial"/>
            </a:endParaRPr>
          </a:p>
          <a:p>
            <a:pPr marL="469265" marR="17145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Tatsachen,</a:t>
            </a:r>
            <a:r>
              <a:rPr lang="de-DE" spc="-50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nicht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ausdrücklich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bestritten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werden,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sind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als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zugestanden</a:t>
            </a:r>
            <a:r>
              <a:rPr lang="de-DE" spc="-4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anzusehen </a:t>
            </a:r>
            <a:r>
              <a:rPr lang="de-DE" dirty="0">
                <a:cs typeface="Arial"/>
              </a:rPr>
              <a:t>(§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138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III</a:t>
            </a:r>
            <a:r>
              <a:rPr lang="de-DE" spc="-5" dirty="0">
                <a:cs typeface="Arial"/>
              </a:rPr>
              <a:t> </a:t>
            </a:r>
            <a:r>
              <a:rPr lang="de-DE" spc="-20" dirty="0">
                <a:cs typeface="Arial"/>
              </a:rPr>
              <a:t>ZPO)</a:t>
            </a:r>
            <a:br>
              <a:rPr lang="de-DE" spc="-20" dirty="0">
                <a:cs typeface="Arial"/>
              </a:rPr>
            </a:br>
            <a:endParaRPr lang="de-DE" sz="4400" dirty="0">
              <a:cs typeface="Arial"/>
            </a:endParaRPr>
          </a:p>
          <a:p>
            <a:pPr marL="469265" marR="23241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der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Vorsitzende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hat</a:t>
            </a:r>
            <a:r>
              <a:rPr lang="de-DE" spc="-30" dirty="0">
                <a:cs typeface="Arial"/>
              </a:rPr>
              <a:t> </a:t>
            </a:r>
            <a:r>
              <a:rPr lang="de-DE" b="1" spc="-30" dirty="0">
                <a:cs typeface="Arial"/>
              </a:rPr>
              <a:t>dafür </a:t>
            </a:r>
            <a:r>
              <a:rPr lang="de-DE" dirty="0">
                <a:cs typeface="Arial"/>
              </a:rPr>
              <a:t>Sorge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tragen,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dass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Sache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erschöpfend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erörtert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25" dirty="0">
                <a:cs typeface="Arial"/>
              </a:rPr>
              <a:t> die </a:t>
            </a:r>
            <a:r>
              <a:rPr lang="de-DE" dirty="0">
                <a:cs typeface="Arial"/>
              </a:rPr>
              <a:t>Verhandlung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ohne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Unterbrechung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zu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Ende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geführt</a:t>
            </a:r>
            <a:r>
              <a:rPr lang="de-DE" spc="-35" dirty="0">
                <a:cs typeface="Arial"/>
              </a:rPr>
              <a:t> </a:t>
            </a:r>
            <a:r>
              <a:rPr lang="de-DE" spc="-20" dirty="0">
                <a:cs typeface="Arial"/>
              </a:rPr>
              <a:t>wird</a:t>
            </a:r>
            <a:br>
              <a:rPr lang="de-DE" spc="-20" dirty="0">
                <a:cs typeface="Arial"/>
              </a:rPr>
            </a:br>
            <a:endParaRPr lang="de-DE" dirty="0">
              <a:cs typeface="Arial"/>
            </a:endParaRPr>
          </a:p>
          <a:p>
            <a:pPr marL="469265" marR="17272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er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schließt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Verhandlung,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wenn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nach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Ansicht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des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Gerichts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Sache</a:t>
            </a:r>
            <a:r>
              <a:rPr lang="de-DE" spc="-3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vollständig </a:t>
            </a:r>
            <a:r>
              <a:rPr lang="de-DE" dirty="0">
                <a:cs typeface="Arial"/>
              </a:rPr>
              <a:t>erörtert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ist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verkündet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das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Urteil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Beschlüsse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des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Gerichts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136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IV</a:t>
            </a:r>
            <a:r>
              <a:rPr lang="de-DE" spc="-20" dirty="0">
                <a:cs typeface="Arial"/>
              </a:rPr>
              <a:t> ZPO)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663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688264-C236-4293-BD4D-ABB4BCED6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588"/>
            <a:ext cx="10515600" cy="6279502"/>
          </a:xfrm>
        </p:spPr>
        <p:txBody>
          <a:bodyPr/>
          <a:lstStyle/>
          <a:p>
            <a:pPr marL="469265" marR="508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sind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erhebliche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Tatsachen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zwischen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Parteien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streitig,</a:t>
            </a:r>
            <a:r>
              <a:rPr lang="de-DE" spc="-30" dirty="0">
                <a:cs typeface="Arial"/>
              </a:rPr>
              <a:t> </a:t>
            </a:r>
            <a:br>
              <a:rPr lang="de-DE" spc="-30" dirty="0">
                <a:cs typeface="Arial"/>
              </a:rPr>
            </a:br>
            <a:r>
              <a:rPr lang="de-DE" dirty="0">
                <a:cs typeface="Arial"/>
              </a:rPr>
              <a:t>findet</a:t>
            </a:r>
            <a:r>
              <a:rPr lang="de-DE" b="1" dirty="0">
                <a:cs typeface="Arial"/>
              </a:rPr>
              <a:t> – </a:t>
            </a:r>
            <a:r>
              <a:rPr lang="de-DE" dirty="0">
                <a:cs typeface="Arial"/>
              </a:rPr>
              <a:t>soweit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3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Tatsachen </a:t>
            </a:r>
            <a:r>
              <a:rPr lang="de-DE" dirty="0">
                <a:cs typeface="Arial"/>
              </a:rPr>
              <a:t>beweisbedürftig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sind – eine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Beweisaufnahme</a:t>
            </a:r>
            <a:r>
              <a:rPr lang="de-DE" spc="-45" dirty="0">
                <a:cs typeface="Arial"/>
              </a:rPr>
              <a:t> </a:t>
            </a:r>
            <a:r>
              <a:rPr lang="de-DE" spc="-20" dirty="0">
                <a:cs typeface="Arial"/>
              </a:rPr>
              <a:t>statt</a:t>
            </a:r>
          </a:p>
          <a:p>
            <a:pPr marL="469265" marR="508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sz="2800" dirty="0">
                <a:cs typeface="Arial"/>
              </a:rPr>
              <a:t>die</a:t>
            </a:r>
            <a:r>
              <a:rPr lang="de-DE" sz="2800" spc="-5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Beweisaufnahme</a:t>
            </a:r>
            <a:r>
              <a:rPr lang="de-DE" sz="2800" spc="-4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soll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der</a:t>
            </a:r>
            <a:r>
              <a:rPr lang="de-DE" sz="2800" spc="-4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streitigen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Verhandlung</a:t>
            </a:r>
            <a:r>
              <a:rPr lang="de-DE" sz="2800" spc="-4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unmittelbar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nachfolgen </a:t>
            </a:r>
            <a:r>
              <a:rPr lang="de-DE" sz="2800" dirty="0">
                <a:cs typeface="Arial"/>
              </a:rPr>
              <a:t>(§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279</a:t>
            </a:r>
            <a:r>
              <a:rPr lang="de-DE" sz="2800" spc="-1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II</a:t>
            </a:r>
            <a:r>
              <a:rPr lang="de-DE" sz="2800" spc="10" dirty="0">
                <a:cs typeface="Arial"/>
              </a:rPr>
              <a:t> </a:t>
            </a:r>
            <a:r>
              <a:rPr lang="de-DE" sz="2800" spc="-20" dirty="0">
                <a:cs typeface="Arial"/>
              </a:rPr>
              <a:t>ZPO)</a:t>
            </a:r>
            <a:endParaRPr lang="de-DE" spc="-20" dirty="0">
              <a:cs typeface="Arial"/>
            </a:endParaRPr>
          </a:p>
          <a:p>
            <a:pPr marL="297815" marR="5080" indent="-28575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endParaRPr lang="de-DE" sz="1500" dirty="0">
              <a:cs typeface="Arial"/>
            </a:endParaRPr>
          </a:p>
          <a:p>
            <a:pPr marL="469265" marR="140335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1300" algn="l"/>
              </a:tabLst>
            </a:pPr>
            <a:r>
              <a:rPr lang="de-DE" dirty="0">
                <a:cs typeface="Arial"/>
              </a:rPr>
              <a:t>nach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Beweisaufnahme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wird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mündliche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Verhandlung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fortgesetzt </a:t>
            </a:r>
            <a:r>
              <a:rPr lang="de-DE" b="1" dirty="0">
                <a:cs typeface="Arial"/>
              </a:rPr>
              <a:t>und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Sach- </a:t>
            </a:r>
            <a:r>
              <a:rPr lang="de-DE" dirty="0">
                <a:cs typeface="Arial"/>
              </a:rPr>
              <a:t>und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Streitstand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sowie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das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Ergebnis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10" dirty="0">
                <a:cs typeface="Arial"/>
              </a:rPr>
              <a:t> Beweisaufnahme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werden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nochmals</a:t>
            </a:r>
            <a:r>
              <a:rPr lang="de-DE" spc="-10" dirty="0">
                <a:cs typeface="Arial"/>
              </a:rPr>
              <a:t> erörtert </a:t>
            </a:r>
            <a:r>
              <a:rPr lang="de-DE" dirty="0">
                <a:cs typeface="Arial"/>
              </a:rPr>
              <a:t>(§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279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III</a:t>
            </a:r>
            <a:r>
              <a:rPr lang="de-DE" spc="-5" dirty="0">
                <a:cs typeface="Arial"/>
              </a:rPr>
              <a:t> </a:t>
            </a:r>
            <a:r>
              <a:rPr lang="de-DE" spc="-20" dirty="0">
                <a:cs typeface="Arial"/>
              </a:rPr>
              <a:t>ZPO)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876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93426B-8D78-498B-A5C1-917DB6FB7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9208"/>
            <a:ext cx="10515600" cy="6036906"/>
          </a:xfrm>
        </p:spPr>
        <p:txBody>
          <a:bodyPr>
            <a:normAutofit/>
          </a:bodyPr>
          <a:lstStyle/>
          <a:p>
            <a:pPr marL="469265" marR="70866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das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Gericht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muss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insbesondere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darlegen,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ob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es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unter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Beweis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gestellte </a:t>
            </a:r>
            <a:r>
              <a:rPr lang="de-DE" dirty="0">
                <a:cs typeface="Arial"/>
              </a:rPr>
              <a:t>Behauptung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für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bewiesen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hält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oder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nicht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–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wesentlichen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Aspekte</a:t>
            </a:r>
            <a:r>
              <a:rPr lang="de-DE" spc="-35" dirty="0">
                <a:cs typeface="Arial"/>
              </a:rPr>
              <a:t> </a:t>
            </a:r>
            <a:r>
              <a:rPr lang="de-DE" spc="-25" dirty="0">
                <a:cs typeface="Arial"/>
              </a:rPr>
              <a:t>der </a:t>
            </a:r>
            <a:r>
              <a:rPr lang="de-DE" spc="-10" dirty="0">
                <a:cs typeface="Arial"/>
              </a:rPr>
              <a:t>Beweiswürdigung </a:t>
            </a:r>
            <a:r>
              <a:rPr lang="de-DE" dirty="0">
                <a:cs typeface="Arial"/>
              </a:rPr>
              <a:t>muss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es zur</a:t>
            </a:r>
            <a:r>
              <a:rPr lang="de-DE" spc="5" dirty="0">
                <a:cs typeface="Arial"/>
              </a:rPr>
              <a:t> </a:t>
            </a:r>
            <a:r>
              <a:rPr lang="de-DE" dirty="0">
                <a:cs typeface="Arial"/>
              </a:rPr>
              <a:t>Diskussion</a:t>
            </a:r>
            <a:r>
              <a:rPr lang="de-DE" spc="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stellen</a:t>
            </a:r>
            <a:endParaRPr lang="de-DE" dirty="0"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de-DE" sz="4400" dirty="0">
              <a:cs typeface="Arial"/>
            </a:endParaRPr>
          </a:p>
          <a:p>
            <a:pPr marL="469265" marR="54610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sobald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Streit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zur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Entscheidung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reif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ist,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schließt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das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Gericht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3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mündliche Verhandlung</a:t>
            </a:r>
            <a:br>
              <a:rPr lang="de-DE" spc="-10" dirty="0">
                <a:cs typeface="Arial"/>
              </a:rPr>
            </a:br>
            <a:endParaRPr lang="de-DE" sz="4400" dirty="0">
              <a:cs typeface="Arial"/>
            </a:endParaRPr>
          </a:p>
          <a:p>
            <a:pPr marL="469265" marR="76835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40665" algn="l"/>
                <a:tab pos="241300" algn="l"/>
              </a:tabLst>
            </a:pPr>
            <a:r>
              <a:rPr lang="de-DE" b="1" dirty="0">
                <a:cs typeface="Arial"/>
              </a:rPr>
              <a:t>die</a:t>
            </a:r>
            <a:r>
              <a:rPr lang="de-DE" b="1" spc="-15" dirty="0">
                <a:cs typeface="Arial"/>
              </a:rPr>
              <a:t> </a:t>
            </a:r>
            <a:r>
              <a:rPr lang="de-DE" b="1" spc="-10" dirty="0">
                <a:cs typeface="Arial"/>
              </a:rPr>
              <a:t>Urteilsverkündung</a:t>
            </a:r>
            <a:r>
              <a:rPr lang="de-DE" b="1" spc="-20" dirty="0">
                <a:cs typeface="Arial"/>
              </a:rPr>
              <a:t> </a:t>
            </a:r>
            <a:r>
              <a:rPr lang="de-DE" b="1" dirty="0">
                <a:cs typeface="Arial"/>
              </a:rPr>
              <a:t>kann</a:t>
            </a:r>
            <a:r>
              <a:rPr lang="de-DE" b="1" spc="-10" dirty="0">
                <a:cs typeface="Arial"/>
              </a:rPr>
              <a:t> </a:t>
            </a:r>
            <a:r>
              <a:rPr lang="de-DE" b="1" dirty="0">
                <a:cs typeface="Arial"/>
              </a:rPr>
              <a:t>entweder</a:t>
            </a:r>
            <a:r>
              <a:rPr lang="de-DE" b="1" spc="-5" dirty="0">
                <a:cs typeface="Arial"/>
              </a:rPr>
              <a:t> </a:t>
            </a:r>
            <a:r>
              <a:rPr lang="de-DE" b="1" dirty="0">
                <a:cs typeface="Arial"/>
              </a:rPr>
              <a:t>sofort</a:t>
            </a:r>
            <a:r>
              <a:rPr lang="de-DE" b="1" spc="-25" dirty="0">
                <a:cs typeface="Arial"/>
              </a:rPr>
              <a:t> </a:t>
            </a:r>
            <a:r>
              <a:rPr lang="de-DE" b="1" dirty="0">
                <a:cs typeface="Arial"/>
              </a:rPr>
              <a:t>oder</a:t>
            </a:r>
            <a:r>
              <a:rPr lang="de-DE" b="1" spc="-5" dirty="0">
                <a:cs typeface="Arial"/>
              </a:rPr>
              <a:t> </a:t>
            </a:r>
            <a:r>
              <a:rPr lang="de-DE" b="1" dirty="0">
                <a:cs typeface="Arial"/>
              </a:rPr>
              <a:t>in</a:t>
            </a:r>
            <a:r>
              <a:rPr lang="de-DE" b="1" spc="-10" dirty="0">
                <a:cs typeface="Arial"/>
              </a:rPr>
              <a:t> </a:t>
            </a:r>
            <a:r>
              <a:rPr lang="de-DE" b="1" dirty="0">
                <a:cs typeface="Arial"/>
              </a:rPr>
              <a:t>einem</a:t>
            </a:r>
            <a:r>
              <a:rPr lang="de-DE" b="1" spc="-15" dirty="0">
                <a:cs typeface="Arial"/>
              </a:rPr>
              <a:t> </a:t>
            </a:r>
            <a:r>
              <a:rPr lang="de-DE" b="1" spc="-10" dirty="0">
                <a:cs typeface="Arial"/>
              </a:rPr>
              <a:t>gesonderten </a:t>
            </a:r>
            <a:r>
              <a:rPr lang="de-DE" b="1" dirty="0">
                <a:cs typeface="Arial"/>
              </a:rPr>
              <a:t>Verkündungstermin erfolgen,</a:t>
            </a:r>
            <a:r>
              <a:rPr lang="de-DE" b="1" spc="-20" dirty="0">
                <a:cs typeface="Arial"/>
              </a:rPr>
              <a:t> </a:t>
            </a:r>
            <a:r>
              <a:rPr lang="de-DE" b="1" dirty="0">
                <a:cs typeface="Arial"/>
              </a:rPr>
              <a:t>dieser</a:t>
            </a:r>
            <a:r>
              <a:rPr lang="de-DE" b="1" spc="-30" dirty="0">
                <a:cs typeface="Arial"/>
              </a:rPr>
              <a:t> wird </a:t>
            </a:r>
            <a:r>
              <a:rPr lang="de-DE" b="1" dirty="0">
                <a:cs typeface="Arial"/>
              </a:rPr>
              <a:t>am Schluss der Sitzung</a:t>
            </a:r>
            <a:r>
              <a:rPr lang="de-DE" b="1" spc="-20" dirty="0">
                <a:cs typeface="Arial"/>
              </a:rPr>
              <a:t> </a:t>
            </a:r>
            <a:r>
              <a:rPr lang="de-DE" b="1" dirty="0">
                <a:cs typeface="Arial"/>
              </a:rPr>
              <a:t>anberaumt</a:t>
            </a:r>
            <a:r>
              <a:rPr lang="de-DE" b="1" spc="-30" dirty="0">
                <a:cs typeface="Arial"/>
              </a:rPr>
              <a:t> </a:t>
            </a:r>
            <a:r>
              <a:rPr lang="de-DE" b="1" dirty="0">
                <a:cs typeface="Arial"/>
              </a:rPr>
              <a:t>(§</a:t>
            </a:r>
            <a:r>
              <a:rPr lang="de-DE" b="1" spc="-35" dirty="0">
                <a:cs typeface="Arial"/>
              </a:rPr>
              <a:t> </a:t>
            </a:r>
            <a:r>
              <a:rPr lang="de-DE" b="1" dirty="0">
                <a:cs typeface="Arial"/>
              </a:rPr>
              <a:t>310</a:t>
            </a:r>
            <a:r>
              <a:rPr lang="de-DE" b="1" spc="-5" dirty="0">
                <a:cs typeface="Arial"/>
              </a:rPr>
              <a:t> </a:t>
            </a:r>
            <a:r>
              <a:rPr lang="de-DE" b="1" dirty="0">
                <a:cs typeface="Arial"/>
              </a:rPr>
              <a:t>I</a:t>
            </a:r>
            <a:r>
              <a:rPr lang="de-DE" b="1" spc="-30" dirty="0">
                <a:cs typeface="Arial"/>
              </a:rPr>
              <a:t> </a:t>
            </a:r>
            <a:r>
              <a:rPr lang="de-DE" b="1" spc="-20" dirty="0">
                <a:cs typeface="Arial"/>
              </a:rPr>
              <a:t>ZPO) und muss innerhalb der folgenden 3 Wochen stattfinden</a:t>
            </a:r>
          </a:p>
        </p:txBody>
      </p:sp>
    </p:spTree>
    <p:extLst>
      <p:ext uri="{BB962C8B-B14F-4D97-AF65-F5344CB8AC3E}">
        <p14:creationId xmlns:p14="http://schemas.microsoft.com/office/powerpoint/2010/main" val="157495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FDD7D8-6042-4C99-BDB9-56BDF874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311" y="261257"/>
            <a:ext cx="10812624" cy="6596743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de-DE" sz="3300" dirty="0"/>
              <a:t>Aufruf der Sache</a:t>
            </a:r>
            <a:br>
              <a:rPr lang="de-DE" sz="3300" dirty="0"/>
            </a:br>
            <a:endParaRPr lang="de-DE" sz="3300" dirty="0"/>
          </a:p>
          <a:p>
            <a:pPr marL="514350" indent="-514350">
              <a:buAutoNum type="arabicPeriod"/>
            </a:pPr>
            <a:r>
              <a:rPr lang="de-DE" sz="3300" dirty="0"/>
              <a:t>Feststellung der Erschienenen</a:t>
            </a:r>
            <a:br>
              <a:rPr lang="de-DE" sz="3300" dirty="0"/>
            </a:br>
            <a:endParaRPr lang="de-DE" sz="3300" dirty="0"/>
          </a:p>
          <a:p>
            <a:pPr marL="514350" indent="-514350">
              <a:buAutoNum type="arabicPeriod"/>
            </a:pPr>
            <a:r>
              <a:rPr lang="de-DE" sz="3300" dirty="0"/>
              <a:t>Einführung in den Sach- und Streitstand durch das Gericht</a:t>
            </a:r>
            <a:br>
              <a:rPr lang="de-DE" sz="3300" dirty="0"/>
            </a:br>
            <a:endParaRPr lang="de-DE" sz="3300" dirty="0"/>
          </a:p>
          <a:p>
            <a:pPr marL="514350" indent="-514350">
              <a:buAutoNum type="arabicPeriod"/>
            </a:pPr>
            <a:r>
              <a:rPr lang="de-DE" sz="3300" dirty="0"/>
              <a:t>Versuch der gütlichen Beilegung des Rechtsstreits – wenn erfolglos, dann: </a:t>
            </a:r>
            <a:br>
              <a:rPr lang="de-DE" sz="3300" dirty="0"/>
            </a:br>
            <a:endParaRPr lang="de-DE" sz="3300" dirty="0"/>
          </a:p>
          <a:p>
            <a:pPr marL="514350" indent="-514350">
              <a:buAutoNum type="arabicPeriod"/>
            </a:pPr>
            <a:r>
              <a:rPr lang="de-DE" sz="3300" dirty="0"/>
              <a:t>Stellen der Sachanträge (§137 ZPO)</a:t>
            </a:r>
            <a:br>
              <a:rPr lang="de-DE" sz="3300" dirty="0"/>
            </a:br>
            <a:endParaRPr lang="de-DE" sz="3300" dirty="0"/>
          </a:p>
          <a:p>
            <a:pPr marL="514350" indent="-514350">
              <a:buAutoNum type="arabicPeriod"/>
            </a:pPr>
            <a:r>
              <a:rPr lang="de-DE" sz="3300" dirty="0"/>
              <a:t>Anhörung der verschiedenen Parteien</a:t>
            </a:r>
            <a:br>
              <a:rPr lang="de-DE" sz="3300" dirty="0"/>
            </a:br>
            <a:endParaRPr lang="de-DE" sz="3300" dirty="0"/>
          </a:p>
          <a:p>
            <a:pPr marL="514350" indent="-514350">
              <a:buAutoNum type="arabicPeriod"/>
            </a:pPr>
            <a:r>
              <a:rPr lang="de-DE" sz="3300" dirty="0"/>
              <a:t>Beweiserhebung</a:t>
            </a:r>
            <a:br>
              <a:rPr lang="de-DE" sz="3300" dirty="0"/>
            </a:br>
            <a:endParaRPr lang="de-DE" sz="3300" dirty="0"/>
          </a:p>
          <a:p>
            <a:pPr marL="514350" indent="-514350">
              <a:buAutoNum type="arabicPeriod"/>
            </a:pPr>
            <a:r>
              <a:rPr lang="de-DE" sz="3300" dirty="0"/>
              <a:t>Erörterung des Sach- und Streitgegenstandes – nochmaliger Versuch einer gütlichen Beilegung des Rechtsstreits</a:t>
            </a:r>
            <a:br>
              <a:rPr lang="de-DE" sz="3300" dirty="0"/>
            </a:br>
            <a:endParaRPr lang="de-DE" sz="3300" dirty="0"/>
          </a:p>
          <a:p>
            <a:pPr marL="514350" indent="-514350">
              <a:buAutoNum type="arabicPeriod"/>
            </a:pPr>
            <a:r>
              <a:rPr lang="de-DE" sz="3300" dirty="0"/>
              <a:t>Verhandeln der Parteien über das Ergebnis der Beweisaufnahme, Darlegung des Streitverhältnisses</a:t>
            </a:r>
            <a:br>
              <a:rPr lang="de-DE" sz="3300" dirty="0"/>
            </a:br>
            <a:endParaRPr lang="de-DE" sz="3300" dirty="0"/>
          </a:p>
          <a:p>
            <a:pPr marL="514350" indent="-514350">
              <a:buAutoNum type="arabicPeriod"/>
            </a:pPr>
            <a:r>
              <a:rPr lang="de-DE" sz="3300" dirty="0"/>
              <a:t>Erneut Antragstellung (z.B.: „Die Parteien verhandeln mit den eingangs gestellten Anträgen.“)</a:t>
            </a:r>
            <a:br>
              <a:rPr lang="de-DE" sz="3300" dirty="0"/>
            </a:br>
            <a:endParaRPr lang="de-DE" sz="3300" dirty="0"/>
          </a:p>
          <a:p>
            <a:pPr marL="514350" indent="-514350">
              <a:buAutoNum type="arabicPeriod"/>
            </a:pPr>
            <a:r>
              <a:rPr lang="de-DE" sz="3300" dirty="0"/>
              <a:t>Schließung der Verhandlung durch den Vorsitzenden</a:t>
            </a:r>
            <a:br>
              <a:rPr lang="de-DE" sz="3300" dirty="0"/>
            </a:br>
            <a:endParaRPr lang="de-DE" sz="3300" dirty="0"/>
          </a:p>
          <a:p>
            <a:pPr marL="514350" indent="-514350">
              <a:buAutoNum type="arabicPeriod"/>
            </a:pPr>
            <a:r>
              <a:rPr lang="de-DE" sz="3300" dirty="0"/>
              <a:t>Verkündung der Entscheidung oder Bekanntgabe des Verkündungstermins</a:t>
            </a:r>
            <a:br>
              <a:rPr lang="de-DE" sz="3300" dirty="0"/>
            </a:br>
            <a:endParaRPr lang="de-DE" sz="3300" dirty="0"/>
          </a:p>
          <a:p>
            <a:pPr marL="514350" indent="-514350">
              <a:buAutoNum type="arabicPeriod"/>
            </a:pPr>
            <a:r>
              <a:rPr lang="de-DE" sz="3300" dirty="0"/>
              <a:t>u. Umständen Verkündungstermin</a:t>
            </a:r>
          </a:p>
          <a:p>
            <a:pPr marL="0" indent="0">
              <a:buNone/>
            </a:pPr>
            <a:br>
              <a:rPr lang="de-DE" sz="1800" dirty="0"/>
            </a:br>
            <a:endParaRPr lang="de-DE" sz="1800" dirty="0"/>
          </a:p>
          <a:p>
            <a:pPr marL="514350" indent="-514350">
              <a:buAutoNum type="arabicPeriod"/>
            </a:pPr>
            <a:endParaRPr lang="de-DE" sz="18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Pfeil: Chevron 4">
            <a:extLst>
              <a:ext uri="{FF2B5EF4-FFF2-40B4-BE49-F238E27FC236}">
                <a16:creationId xmlns:a16="http://schemas.microsoft.com/office/drawing/2014/main" id="{E355CDCA-1A71-4A0B-9023-38ED3267F851}"/>
              </a:ext>
            </a:extLst>
          </p:cNvPr>
          <p:cNvSpPr/>
          <p:nvPr/>
        </p:nvSpPr>
        <p:spPr>
          <a:xfrm rot="5400000">
            <a:off x="363894" y="293634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6" name="Pfeil: Chevron 5">
            <a:extLst>
              <a:ext uri="{FF2B5EF4-FFF2-40B4-BE49-F238E27FC236}">
                <a16:creationId xmlns:a16="http://schemas.microsoft.com/office/drawing/2014/main" id="{6EC722C9-DC00-49A1-93FB-1276CE513C1E}"/>
              </a:ext>
            </a:extLst>
          </p:cNvPr>
          <p:cNvSpPr/>
          <p:nvPr/>
        </p:nvSpPr>
        <p:spPr>
          <a:xfrm rot="5400000">
            <a:off x="363894" y="989045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" name="Pfeil: Chevron 6">
            <a:extLst>
              <a:ext uri="{FF2B5EF4-FFF2-40B4-BE49-F238E27FC236}">
                <a16:creationId xmlns:a16="http://schemas.microsoft.com/office/drawing/2014/main" id="{CBB531B6-0F48-469B-BC4A-859192AFBA22}"/>
              </a:ext>
            </a:extLst>
          </p:cNvPr>
          <p:cNvSpPr/>
          <p:nvPr/>
        </p:nvSpPr>
        <p:spPr>
          <a:xfrm rot="5400000">
            <a:off x="363894" y="1684456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0142C62-C338-476A-98CA-6819EFC6F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707" y="2403193"/>
            <a:ext cx="493819" cy="51820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FFEBFB0-5006-4C9D-A02D-16515D894C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94" y="3132737"/>
            <a:ext cx="499915" cy="264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14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803</Words>
  <Application>Microsoft Office PowerPoint</Application>
  <PresentationFormat>Breitbild</PresentationFormat>
  <Paragraphs>48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</vt:lpstr>
      <vt:lpstr>Ablauf einer mündlichen Verhandlung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Ablauf einer mündlichen Verhandlung</dc:title>
  <dc:creator>Simmerl-Hübner, Susanne</dc:creator>
  <cp:lastModifiedBy>Simmerl-Hübner, Susanne</cp:lastModifiedBy>
  <cp:revision>15</cp:revision>
  <dcterms:created xsi:type="dcterms:W3CDTF">2024-11-21T15:17:57Z</dcterms:created>
  <dcterms:modified xsi:type="dcterms:W3CDTF">2024-12-02T12:55:43Z</dcterms:modified>
</cp:coreProperties>
</file>