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114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420283"/>
            <a:ext cx="518160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590800"/>
            <a:ext cx="4267200" cy="1168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048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096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14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192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24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337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385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36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187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19600" y="183092"/>
            <a:ext cx="1371600" cy="39010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83092"/>
            <a:ext cx="4013200" cy="39010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93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98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542" y="2937934"/>
            <a:ext cx="5181600" cy="908050"/>
          </a:xfrm>
        </p:spPr>
        <p:txBody>
          <a:bodyPr anchor="t"/>
          <a:lstStyle>
            <a:lvl1pPr algn="l">
              <a:defRPr sz="2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1542" y="1937809"/>
            <a:ext cx="5181600" cy="1000125"/>
          </a:xfrm>
        </p:spPr>
        <p:txBody>
          <a:bodyPr anchor="b"/>
          <a:lstStyle>
            <a:lvl1pPr marL="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1pPr>
            <a:lvl2pPr marL="3048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09630" indent="0">
              <a:buNone/>
              <a:defRPr sz="1067">
                <a:solidFill>
                  <a:schemeClr val="tx1">
                    <a:tint val="75000"/>
                  </a:schemeClr>
                </a:solidFill>
              </a:defRPr>
            </a:lvl3pPr>
            <a:lvl4pPr marL="91444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4pPr>
            <a:lvl5pPr marL="121926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5pPr>
            <a:lvl6pPr marL="1524076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6pPr>
            <a:lvl7pPr marL="1828891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7pPr>
            <a:lvl8pPr marL="2133707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8pPr>
            <a:lvl9pPr marL="2438522" indent="0">
              <a:buNone/>
              <a:defRPr sz="9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98800" y="1066800"/>
            <a:ext cx="2692400" cy="3017309"/>
          </a:xfrm>
        </p:spPr>
        <p:txBody>
          <a:bodyPr/>
          <a:lstStyle>
            <a:lvl1pPr>
              <a:defRPr sz="1867"/>
            </a:lvl1pPr>
            <a:lvl2pPr>
              <a:defRPr sz="1600"/>
            </a:lvl2pPr>
            <a:lvl3pPr>
              <a:defRPr sz="1333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826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23409"/>
            <a:ext cx="2693459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449917"/>
            <a:ext cx="2693459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96684" y="1023409"/>
            <a:ext cx="2694517" cy="426508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304815" indent="0">
              <a:buNone/>
              <a:defRPr sz="1333" b="1"/>
            </a:lvl2pPr>
            <a:lvl3pPr marL="609630" indent="0">
              <a:buNone/>
              <a:defRPr sz="1200" b="1"/>
            </a:lvl3pPr>
            <a:lvl4pPr marL="914446" indent="0">
              <a:buNone/>
              <a:defRPr sz="1067" b="1"/>
            </a:lvl4pPr>
            <a:lvl5pPr marL="1219261" indent="0">
              <a:buNone/>
              <a:defRPr sz="1067" b="1"/>
            </a:lvl5pPr>
            <a:lvl6pPr marL="1524076" indent="0">
              <a:buNone/>
              <a:defRPr sz="1067" b="1"/>
            </a:lvl6pPr>
            <a:lvl7pPr marL="1828891" indent="0">
              <a:buNone/>
              <a:defRPr sz="1067" b="1"/>
            </a:lvl7pPr>
            <a:lvl8pPr marL="2133707" indent="0">
              <a:buNone/>
              <a:defRPr sz="1067" b="1"/>
            </a:lvl8pPr>
            <a:lvl9pPr marL="2438522" indent="0">
              <a:buNone/>
              <a:defRPr sz="10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96684" y="1449917"/>
            <a:ext cx="2694517" cy="2634192"/>
          </a:xfrm>
        </p:spPr>
        <p:txBody>
          <a:bodyPr/>
          <a:lstStyle>
            <a:lvl1pPr>
              <a:defRPr sz="1600"/>
            </a:lvl1pPr>
            <a:lvl2pPr>
              <a:defRPr sz="1333"/>
            </a:lvl2pPr>
            <a:lvl3pPr>
              <a:defRPr sz="1200"/>
            </a:lvl3pPr>
            <a:lvl4pPr>
              <a:defRPr sz="1067"/>
            </a:lvl4pPr>
            <a:lvl5pPr>
              <a:defRPr sz="1067"/>
            </a:lvl5pPr>
            <a:lvl6pPr>
              <a:defRPr sz="1067"/>
            </a:lvl6pPr>
            <a:lvl7pPr>
              <a:defRPr sz="1067"/>
            </a:lvl7pPr>
            <a:lvl8pPr>
              <a:defRPr sz="1067"/>
            </a:lvl8pPr>
            <a:lvl9pPr>
              <a:defRPr sz="10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41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20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60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82033"/>
            <a:ext cx="2005542" cy="774700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3367" y="182034"/>
            <a:ext cx="3407833" cy="3902075"/>
          </a:xfrm>
        </p:spPr>
        <p:txBody>
          <a:bodyPr/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956734"/>
            <a:ext cx="2005542" cy="31273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7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4859" y="3200400"/>
            <a:ext cx="3657600" cy="377825"/>
          </a:xfrm>
        </p:spPr>
        <p:txBody>
          <a:bodyPr anchor="b"/>
          <a:lstStyle>
            <a:lvl1pPr algn="l">
              <a:defRPr sz="1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94859" y="408517"/>
            <a:ext cx="3657600" cy="2743200"/>
          </a:xfrm>
        </p:spPr>
        <p:txBody>
          <a:bodyPr/>
          <a:lstStyle>
            <a:lvl1pPr marL="0" indent="0">
              <a:buNone/>
              <a:defRPr sz="2133"/>
            </a:lvl1pPr>
            <a:lvl2pPr marL="304815" indent="0">
              <a:buNone/>
              <a:defRPr sz="1867"/>
            </a:lvl2pPr>
            <a:lvl3pPr marL="609630" indent="0">
              <a:buNone/>
              <a:defRPr sz="1600"/>
            </a:lvl3pPr>
            <a:lvl4pPr marL="914446" indent="0">
              <a:buNone/>
              <a:defRPr sz="1333"/>
            </a:lvl4pPr>
            <a:lvl5pPr marL="1219261" indent="0">
              <a:buNone/>
              <a:defRPr sz="1333"/>
            </a:lvl5pPr>
            <a:lvl6pPr marL="1524076" indent="0">
              <a:buNone/>
              <a:defRPr sz="1333"/>
            </a:lvl6pPr>
            <a:lvl7pPr marL="1828891" indent="0">
              <a:buNone/>
              <a:defRPr sz="1333"/>
            </a:lvl7pPr>
            <a:lvl8pPr marL="2133707" indent="0">
              <a:buNone/>
              <a:defRPr sz="1333"/>
            </a:lvl8pPr>
            <a:lvl9pPr marL="2438522" indent="0">
              <a:buNone/>
              <a:defRPr sz="1333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4859" y="3578225"/>
            <a:ext cx="3657600" cy="536575"/>
          </a:xfrm>
        </p:spPr>
        <p:txBody>
          <a:bodyPr/>
          <a:lstStyle>
            <a:lvl1pPr marL="0" indent="0">
              <a:buNone/>
              <a:defRPr sz="933"/>
            </a:lvl1pPr>
            <a:lvl2pPr marL="304815" indent="0">
              <a:buNone/>
              <a:defRPr sz="800"/>
            </a:lvl2pPr>
            <a:lvl3pPr marL="609630" indent="0">
              <a:buNone/>
              <a:defRPr sz="667"/>
            </a:lvl3pPr>
            <a:lvl4pPr marL="914446" indent="0">
              <a:buNone/>
              <a:defRPr sz="600"/>
            </a:lvl4pPr>
            <a:lvl5pPr marL="1219261" indent="0">
              <a:buNone/>
              <a:defRPr sz="600"/>
            </a:lvl5pPr>
            <a:lvl6pPr marL="1524076" indent="0">
              <a:buNone/>
              <a:defRPr sz="600"/>
            </a:lvl6pPr>
            <a:lvl7pPr marL="1828891" indent="0">
              <a:buNone/>
              <a:defRPr sz="600"/>
            </a:lvl7pPr>
            <a:lvl8pPr marL="2133707" indent="0">
              <a:buNone/>
              <a:defRPr sz="600"/>
            </a:lvl8pPr>
            <a:lvl9pPr marL="2438522" indent="0">
              <a:buNone/>
              <a:defRPr sz="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81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183092"/>
            <a:ext cx="5486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066800"/>
            <a:ext cx="5486400" cy="30173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4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82800" y="4237567"/>
            <a:ext cx="1930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68800" y="4237567"/>
            <a:ext cx="14224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609630" rtl="0" eaLnBrk="1" latinLnBrk="0" hangingPunct="1">
        <a:spcBef>
          <a:spcPct val="0"/>
        </a:spcBef>
        <a:buNone/>
        <a:defRPr sz="29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609630" rtl="0" eaLnBrk="1" latinLnBrk="0" hangingPunct="1">
        <a:spcBef>
          <a:spcPct val="20000"/>
        </a:spcBef>
        <a:buFont typeface="Arial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495325" indent="-190510" algn="l" defTabSz="609630" rtl="0" eaLnBrk="1" latinLnBrk="0" hangingPunct="1">
        <a:spcBef>
          <a:spcPct val="20000"/>
        </a:spcBef>
        <a:buFont typeface="Arial" pitchFamily="34" charset="0"/>
        <a:buChar char="–"/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762038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66853" indent="-152408" algn="l" defTabSz="609630" rtl="0" eaLnBrk="1" latinLnBrk="0" hangingPunct="1">
        <a:spcBef>
          <a:spcPct val="20000"/>
        </a:spcBef>
        <a:buFont typeface="Arial" pitchFamily="34" charset="0"/>
        <a:buChar char="–"/>
        <a:defRPr sz="1333" kern="1200">
          <a:solidFill>
            <a:schemeClr val="tx1"/>
          </a:solidFill>
          <a:latin typeface="+mn-lt"/>
          <a:ea typeface="+mn-ea"/>
          <a:cs typeface="+mn-cs"/>
        </a:defRPr>
      </a:lvl4pPr>
      <a:lvl5pPr marL="1371669" indent="-152408" algn="l" defTabSz="609630" rtl="0" eaLnBrk="1" latinLnBrk="0" hangingPunct="1">
        <a:spcBef>
          <a:spcPct val="20000"/>
        </a:spcBef>
        <a:buFont typeface="Arial" pitchFamily="34" charset="0"/>
        <a:buChar char="»"/>
        <a:defRPr sz="1333" kern="1200">
          <a:solidFill>
            <a:schemeClr val="tx1"/>
          </a:solidFill>
          <a:latin typeface="+mn-lt"/>
          <a:ea typeface="+mn-ea"/>
          <a:cs typeface="+mn-cs"/>
        </a:defRPr>
      </a:lvl5pPr>
      <a:lvl6pPr marL="167648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6pPr>
      <a:lvl7pPr marL="1981299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7pPr>
      <a:lvl8pPr marL="2286114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8pPr>
      <a:lvl9pPr marL="2590930" indent="-152408" algn="l" defTabSz="609630" rtl="0" eaLnBrk="1" latinLnBrk="0" hangingPunct="1">
        <a:spcBef>
          <a:spcPct val="20000"/>
        </a:spcBef>
        <a:buFont typeface="Arial" pitchFamily="34" charset="0"/>
        <a:buChar char="•"/>
        <a:defRPr sz="133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04815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609630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4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1926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24076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91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33707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38522" algn="l" defTabSz="609630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68468" y="362161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1"/>
                </a:lnTo>
                <a:lnTo>
                  <a:pt x="0" y="2207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2151863" y="2018219"/>
            <a:ext cx="7523990" cy="4417209"/>
          </a:xfrm>
          <a:custGeom>
            <a:avLst/>
            <a:gdLst/>
            <a:ahLst/>
            <a:cxnLst/>
            <a:rect l="l" t="t" r="r" b="b"/>
            <a:pathLst>
              <a:path w="11285985" h="6625813">
                <a:moveTo>
                  <a:pt x="0" y="0"/>
                </a:moveTo>
                <a:lnTo>
                  <a:pt x="11285984" y="0"/>
                </a:lnTo>
                <a:lnTo>
                  <a:pt x="11285984" y="6625813"/>
                </a:lnTo>
                <a:lnTo>
                  <a:pt x="0" y="662581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3650358" y="279612"/>
            <a:ext cx="4891286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973"/>
              </a:lnSpc>
              <a:defRPr/>
            </a:pPr>
            <a:r>
              <a:rPr lang="en-US" sz="4266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Canva Sans Bold"/>
              </a:rPr>
              <a:t>Der </a:t>
            </a:r>
            <a:r>
              <a:rPr lang="en-US" sz="4000" dirty="0" err="1">
                <a:solidFill>
                  <a:srgbClr val="000000"/>
                </a:solidFill>
                <a:latin typeface="Canva Sans Bold"/>
              </a:rPr>
              <a:t>Insolvenzplan</a:t>
            </a:r>
            <a:endParaRPr lang="en-US" sz="40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650358" y="1138700"/>
            <a:ext cx="4891286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defRPr/>
            </a:pPr>
            <a:r>
              <a:rPr lang="en-US" sz="3200" dirty="0" err="1">
                <a:solidFill>
                  <a:srgbClr val="000000"/>
                </a:solidFill>
                <a:latin typeface="Canva Sans Bold"/>
              </a:rPr>
              <a:t>Ablauf</a:t>
            </a:r>
            <a:endParaRPr lang="en-US" sz="32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278015" y="2639153"/>
            <a:ext cx="3635970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Insolvenzantragsverfahren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103807" y="3859526"/>
            <a:ext cx="3984387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Insolvenzverfahren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4278015" y="5204608"/>
            <a:ext cx="3635970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Planverfahren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2724952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3B9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3868468" y="362161"/>
            <a:ext cx="4876800" cy="1471907"/>
          </a:xfrm>
          <a:custGeom>
            <a:avLst/>
            <a:gdLst/>
            <a:ahLst/>
            <a:cxnLst/>
            <a:rect l="l" t="t" r="r" b="b"/>
            <a:pathLst>
              <a:path w="7315200" h="2207860">
                <a:moveTo>
                  <a:pt x="0" y="0"/>
                </a:moveTo>
                <a:lnTo>
                  <a:pt x="7315200" y="0"/>
                </a:lnTo>
                <a:lnTo>
                  <a:pt x="7315200" y="2207861"/>
                </a:lnTo>
                <a:lnTo>
                  <a:pt x="0" y="220786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2719289" y="2204564"/>
            <a:ext cx="6753423" cy="3967636"/>
          </a:xfrm>
          <a:custGeom>
            <a:avLst/>
            <a:gdLst/>
            <a:ahLst/>
            <a:cxnLst/>
            <a:rect l="l" t="t" r="r" b="b"/>
            <a:pathLst>
              <a:path w="10130135" h="5951454">
                <a:moveTo>
                  <a:pt x="0" y="0"/>
                </a:moveTo>
                <a:lnTo>
                  <a:pt x="10130134" y="0"/>
                </a:lnTo>
                <a:lnTo>
                  <a:pt x="10130134" y="5951454"/>
                </a:lnTo>
                <a:lnTo>
                  <a:pt x="0" y="5951454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3650358" y="279612"/>
            <a:ext cx="4891286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5973"/>
              </a:lnSpc>
              <a:defRPr/>
            </a:pPr>
            <a:r>
              <a:rPr lang="en-US" sz="4266" dirty="0">
                <a:solidFill>
                  <a:srgbClr val="000000"/>
                </a:solidFill>
                <a:latin typeface="Canva Sans Bold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Canva Sans Bold"/>
              </a:rPr>
              <a:t>Der </a:t>
            </a:r>
            <a:r>
              <a:rPr lang="en-US" sz="4000" dirty="0" err="1">
                <a:solidFill>
                  <a:srgbClr val="000000"/>
                </a:solidFill>
                <a:latin typeface="Canva Sans Bold"/>
              </a:rPr>
              <a:t>Insolvenzplan</a:t>
            </a:r>
            <a:endParaRPr lang="en-US" sz="4000" dirty="0">
              <a:solidFill>
                <a:srgbClr val="000000"/>
              </a:solidFill>
              <a:latin typeface="Canva Sans Bold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650358" y="1138700"/>
            <a:ext cx="4891286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4480"/>
              </a:lnSpc>
              <a:defRPr/>
            </a:pPr>
            <a:r>
              <a:rPr lang="en-US" sz="3200">
                <a:solidFill>
                  <a:srgbClr val="000000"/>
                </a:solidFill>
                <a:latin typeface="Canva Sans Bold"/>
              </a:rPr>
              <a:t>Ablauf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583052" y="2588260"/>
            <a:ext cx="3447633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Abstimmungstermin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4583051" y="4940446"/>
            <a:ext cx="3524312" cy="76944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2987"/>
              </a:lnSpc>
              <a:spcBef>
                <a:spcPct val="0"/>
              </a:spcBef>
              <a:defRPr/>
            </a:pPr>
            <a:r>
              <a:rPr lang="en-US" sz="2133" dirty="0" err="1">
                <a:solidFill>
                  <a:srgbClr val="000000"/>
                </a:solidFill>
                <a:latin typeface="Lato Bold"/>
              </a:rPr>
              <a:t>Aufhebung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  <a:r>
              <a:rPr lang="en-US" sz="2133" dirty="0" err="1">
                <a:solidFill>
                  <a:srgbClr val="000000"/>
                </a:solidFill>
                <a:latin typeface="Lato Bold"/>
              </a:rPr>
              <a:t>Insolvenzverfahren</a:t>
            </a:r>
            <a:r>
              <a:rPr lang="en-US" sz="2133" dirty="0">
                <a:solidFill>
                  <a:srgbClr val="000000"/>
                </a:solidFill>
                <a:latin typeface="Lato Bold"/>
              </a:rPr>
              <a:t> 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544874" y="3974024"/>
            <a:ext cx="7523990" cy="43601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 defTabSz="609630">
              <a:lnSpc>
                <a:spcPts val="3360"/>
              </a:lnSpc>
              <a:spcBef>
                <a:spcPct val="0"/>
              </a:spcBef>
              <a:defRPr/>
            </a:pPr>
            <a:r>
              <a:rPr lang="en-US" sz="2400" dirty="0" err="1">
                <a:solidFill>
                  <a:srgbClr val="000000"/>
                </a:solidFill>
                <a:latin typeface="Lato Bold"/>
              </a:rPr>
              <a:t>Verteilung</a:t>
            </a:r>
            <a:endParaRPr lang="en-US" sz="2400" dirty="0">
              <a:solidFill>
                <a:srgbClr val="000000"/>
              </a:solidFill>
              <a:latin typeface="Lato Bold"/>
            </a:endParaRPr>
          </a:p>
        </p:txBody>
      </p:sp>
    </p:spTree>
    <p:extLst>
      <p:ext uri="{BB962C8B-B14F-4D97-AF65-F5344CB8AC3E}">
        <p14:creationId xmlns:p14="http://schemas.microsoft.com/office/powerpoint/2010/main" val="421787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Breitbild</PresentationFormat>
  <Paragraphs>10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Canva Sans Bold</vt:lpstr>
      <vt:lpstr>Lato Bold</vt:lpstr>
      <vt:lpstr>Office Theme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Rachner, Kathrin</dc:creator>
  <cp:lastModifiedBy>Rachner, Kathrin</cp:lastModifiedBy>
  <cp:revision>1</cp:revision>
  <dcterms:created xsi:type="dcterms:W3CDTF">2023-12-05T13:32:06Z</dcterms:created>
  <dcterms:modified xsi:type="dcterms:W3CDTF">2023-12-05T13:32:38Z</dcterms:modified>
</cp:coreProperties>
</file>