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6" r:id="rId3"/>
    <p:sldId id="267" r:id="rId4"/>
    <p:sldId id="268" r:id="rId5"/>
    <p:sldId id="278" r:id="rId6"/>
    <p:sldId id="279" r:id="rId7"/>
    <p:sldId id="280" r:id="rId8"/>
    <p:sldId id="281" r:id="rId9"/>
    <p:sldId id="282" r:id="rId10"/>
    <p:sldId id="286" r:id="rId11"/>
    <p:sldId id="284" r:id="rId12"/>
    <p:sldId id="285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389"/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07.06.2024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365547" y="1524736"/>
            <a:ext cx="2251824" cy="4114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Nebenrechnungen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19.200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1-fache Gebühr</a:t>
            </a:r>
            <a:endParaRPr lang="de-DE" dirty="0"/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-fache Gebühr</a:t>
            </a:r>
            <a:endParaRPr lang="de-DE" dirty="0"/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WKL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382</a:t>
            </a:r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6691746" y="2149041"/>
            <a:ext cx="92430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1146</a:t>
            </a:r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5.000</a:t>
            </a:r>
          </a:p>
        </p:txBody>
      </p:sp>
      <p:sp>
        <p:nvSpPr>
          <p:cNvPr id="54" name="Rechteck 53"/>
          <p:cNvSpPr/>
          <p:nvPr/>
        </p:nvSpPr>
        <p:spPr>
          <a:xfrm>
            <a:off x="4617616" y="301139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161 </a:t>
            </a:r>
          </a:p>
        </p:txBody>
      </p:sp>
      <p:sp>
        <p:nvSpPr>
          <p:cNvPr id="55" name="Rechteck 54"/>
          <p:cNvSpPr/>
          <p:nvPr/>
        </p:nvSpPr>
        <p:spPr>
          <a:xfrm>
            <a:off x="6809992" y="3046830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483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6" y="389866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4100646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24.200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159187" y="4107185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Gesamt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4617616" y="4107185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411 </a:t>
            </a:r>
          </a:p>
        </p:txBody>
      </p:sp>
      <p:sp>
        <p:nvSpPr>
          <p:cNvPr id="59" name="Rechteck 58"/>
          <p:cNvSpPr/>
          <p:nvPr/>
        </p:nvSpPr>
        <p:spPr>
          <a:xfrm>
            <a:off x="6691746" y="4107185"/>
            <a:ext cx="924310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1233 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Vergl.Geb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3.000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9" y="5108830"/>
            <a:ext cx="1490066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 0,25 von 119</a:t>
            </a:r>
          </a:p>
        </p:txBody>
      </p:sp>
      <p:sp>
        <p:nvSpPr>
          <p:cNvPr id="64" name="Rechteck 63"/>
          <p:cNvSpPr/>
          <p:nvPr/>
        </p:nvSpPr>
        <p:spPr>
          <a:xfrm>
            <a:off x="4633825" y="5118341"/>
            <a:ext cx="1007479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29,75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619385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=440,75 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Gesamt+Vergl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27.200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449 </a:t>
            </a: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9653691" y="1671656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ereits gezahlt:</a:t>
            </a:r>
            <a:endParaRPr lang="de-DE" dirty="0"/>
          </a:p>
        </p:txBody>
      </p:sp>
      <p:sp>
        <p:nvSpPr>
          <p:cNvPr id="16" name="Stern mit 5 Zacken 15"/>
          <p:cNvSpPr/>
          <p:nvPr/>
        </p:nvSpPr>
        <p:spPr>
          <a:xfrm>
            <a:off x="7813258" y="2215086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7" y="2402020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1146</a:t>
              </a:r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gelmäßiges Fünfeck 17"/>
          <p:cNvSpPr/>
          <p:nvPr/>
        </p:nvSpPr>
        <p:spPr>
          <a:xfrm>
            <a:off x="7827639" y="4210852"/>
            <a:ext cx="189605" cy="19165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/>
          <p:cNvGrpSpPr/>
          <p:nvPr/>
        </p:nvGrpSpPr>
        <p:grpSpPr>
          <a:xfrm>
            <a:off x="9792610" y="3723433"/>
            <a:ext cx="1491341" cy="1358141"/>
            <a:chOff x="9792610" y="3723433"/>
            <a:chExt cx="1491341" cy="1358141"/>
          </a:xfrm>
        </p:grpSpPr>
        <p:sp>
          <p:nvSpPr>
            <p:cNvPr id="41" name="Gefaltete Ecke 40"/>
            <p:cNvSpPr/>
            <p:nvPr/>
          </p:nvSpPr>
          <p:spPr>
            <a:xfrm>
              <a:off x="9792610" y="3723433"/>
              <a:ext cx="1491341" cy="1358141"/>
            </a:xfrm>
            <a:prstGeom prst="foldedCorner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Bekl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1233 </a:t>
              </a:r>
              <a:endPara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-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1146</a:t>
              </a:r>
              <a:endPara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= 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87</a:t>
              </a:r>
              <a:endPara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74" name="Regelmäßiges Fünfeck 73"/>
            <p:cNvSpPr/>
            <p:nvPr/>
          </p:nvSpPr>
          <p:spPr>
            <a:xfrm>
              <a:off x="10934729" y="4137212"/>
              <a:ext cx="189605" cy="191652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Stern mit 5 Zacken 74"/>
            <p:cNvSpPr/>
            <p:nvPr/>
          </p:nvSpPr>
          <p:spPr>
            <a:xfrm>
              <a:off x="10889247" y="4379513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Der kleinere Wert zählt!</a:t>
              </a:r>
              <a:endParaRPr lang="de-DE" dirty="0"/>
            </a:p>
          </p:txBody>
        </p:sp>
      </p:grpSp>
      <p:sp>
        <p:nvSpPr>
          <p:cNvPr id="46" name="Rechteck 45"/>
          <p:cNvSpPr/>
          <p:nvPr/>
        </p:nvSpPr>
        <p:spPr>
          <a:xfrm>
            <a:off x="5708115" y="5085663"/>
            <a:ext cx="940681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+411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77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16" grpId="0" animBg="1"/>
      <p:bldP spid="18" grpId="0" animBg="1"/>
      <p:bldP spid="4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676056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29.800,00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449,00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449,00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309185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589,00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589,00€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0973713">
            <a:off x="156788" y="510097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36 III GKG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565200" y="394689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2468976" y="393780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4777496" y="389403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6982869" y="398302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94343" y="389403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385659" y="3897124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Gefaltete Ecke 38"/>
          <p:cNvSpPr/>
          <p:nvPr/>
        </p:nvSpPr>
        <p:spPr>
          <a:xfrm>
            <a:off x="10217109" y="512911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280,00€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607664" y="4749081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464240" y="4613749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Zeugenauslagen nach JVEG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7019594" y="469266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10308189" y="47527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8868715" y="4705646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9364805" y="3547610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infache Gebühr nach den Einzelstreit-werten</a:t>
            </a:r>
            <a:endParaRPr lang="de-DE" b="1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75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7" grpId="0" animBg="1"/>
      <p:bldP spid="28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4" grpId="0" animBg="1"/>
      <p:bldP spid="35" grpId="0" animBg="1"/>
      <p:bldP spid="39" grpId="0" animBg="1"/>
      <p:bldP spid="31" grpId="0" animBg="1"/>
      <p:bldP spid="32" grpId="0" animBg="1"/>
      <p:bldP spid="38" grpId="0" animBg="1"/>
      <p:bldP spid="41" grpId="0" animBg="1"/>
      <p:bldP spid="4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723873" y="3412282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81227" y="2508800"/>
            <a:ext cx="5072175" cy="421840"/>
            <a:chOff x="581227" y="2508800"/>
            <a:chExt cx="5072175" cy="421840"/>
          </a:xfrm>
        </p:grpSpPr>
        <p:sp>
          <p:nvSpPr>
            <p:cNvPr id="2" name="Rechteck 1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von Klägerin: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1347,00 EUR</a:t>
              </a:r>
              <a:endParaRPr lang="de-DE" dirty="0"/>
            </a:p>
          </p:txBody>
        </p:sp>
      </p:grp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1/2	                                     =  294,50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149981" cy="421672"/>
            <a:chOff x="1190005" y="6361812"/>
            <a:chExt cx="5149981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3" y="6387982"/>
              <a:ext cx="187386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838,00EUR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214,50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   1/2                        	= 294,50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 214,50 EUR</a:t>
            </a:r>
            <a:endParaRPr lang="de-DE" dirty="0"/>
          </a:p>
        </p:txBody>
      </p:sp>
      <p:sp>
        <p:nvSpPr>
          <p:cNvPr id="41" name="Gefaltete Ecke 40"/>
          <p:cNvSpPr/>
          <p:nvPr/>
        </p:nvSpPr>
        <p:spPr>
          <a:xfrm>
            <a:off x="5425794" y="498141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294,50€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6134279" y="2518205"/>
            <a:ext cx="5072175" cy="421840"/>
            <a:chOff x="581227" y="2508800"/>
            <a:chExt cx="5072175" cy="421840"/>
          </a:xfrm>
        </p:grpSpPr>
        <p:sp>
          <p:nvSpPr>
            <p:cNvPr id="29" name="Rechteck 28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vom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80,00 EUR</a:t>
              </a:r>
              <a:endParaRPr lang="de-DE" dirty="0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1076178" y="5021640"/>
            <a:ext cx="3961829" cy="1317916"/>
            <a:chOff x="7682832" y="4918924"/>
            <a:chExt cx="3961829" cy="1317916"/>
          </a:xfrm>
        </p:grpSpPr>
        <p:sp>
          <p:nvSpPr>
            <p:cNvPr id="40" name="Gleichschenkliges Dreieck 39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3" name="Gefaltete Ecke 42"/>
          <p:cNvSpPr/>
          <p:nvPr/>
        </p:nvSpPr>
        <p:spPr>
          <a:xfrm>
            <a:off x="8394171" y="4792449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gezahlt: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80€ Zeugen-vorschuss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065919" y="476287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Für die Wiederklage=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0,00€</a:t>
            </a:r>
          </a:p>
        </p:txBody>
      </p:sp>
      <p:sp>
        <p:nvSpPr>
          <p:cNvPr id="46" name="Gefaltete Ecke 45"/>
          <p:cNvSpPr/>
          <p:nvPr/>
        </p:nvSpPr>
        <p:spPr>
          <a:xfrm>
            <a:off x="2536473" y="60388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589€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52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41" grpId="0" animBg="1"/>
      <p:bldP spid="43" grpId="0" animBg="1"/>
      <p:bldP spid="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>
                <a:solidFill>
                  <a:srgbClr val="FF0000"/>
                </a:solidFill>
              </a:rPr>
              <a:t>Nr. </a:t>
            </a: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229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u="sng" dirty="0" smtClean="0"/>
              <a:t>der Kläger und Beklagter als Übernahmeschuldner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63298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pPr lvl="0"/>
            <a:r>
              <a:rPr lang="de-DE" dirty="0"/>
              <a:t>	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</a:t>
            </a:r>
            <a:r>
              <a:rPr lang="de-DE" dirty="0" smtClean="0"/>
              <a:t> </a:t>
            </a:r>
          </a:p>
          <a:p>
            <a:pPr lvl="0"/>
            <a:r>
              <a:rPr lang="de-DE" dirty="0"/>
              <a:t> </a:t>
            </a:r>
            <a:r>
              <a:rPr lang="de-DE" dirty="0" smtClean="0"/>
              <a:t>                 Prozessbevollmächtigten</a:t>
            </a:r>
            <a:r>
              <a:rPr lang="de-DE" dirty="0"/>
              <a:t>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Klägerin erstattet.  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38358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09728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1681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97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676056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24.200,00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411,00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382,00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309185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161,00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440,75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411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,75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0973713">
            <a:off x="383666" y="5101136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36 III GKG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565200" y="394689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2468976" y="393780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4777496" y="389403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6982869" y="398302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29,75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94343" y="389403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29,75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385659" y="3897124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29,75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9263348" y="3561113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infache Gebühr nach den Einzelstreit-werten</a:t>
            </a:r>
            <a:endParaRPr lang="de-DE" b="1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9" name="Gefaltete Ecke 38"/>
          <p:cNvSpPr/>
          <p:nvPr/>
        </p:nvSpPr>
        <p:spPr>
          <a:xfrm>
            <a:off x="10217109" y="512911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190,75€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7" grpId="0" animBg="1"/>
      <p:bldP spid="28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4" grpId="0" animBg="1"/>
      <p:bldP spid="35" grpId="0" animBg="1"/>
      <p:bldP spid="23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723873" y="3412282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81227" y="2508800"/>
            <a:ext cx="5072175" cy="421840"/>
            <a:chOff x="581227" y="2508800"/>
            <a:chExt cx="5072175" cy="421840"/>
          </a:xfrm>
        </p:grpSpPr>
        <p:sp>
          <p:nvSpPr>
            <p:cNvPr id="2" name="Rechteck 1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von Klägerin: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</a:t>
              </a:r>
              <a:r>
                <a:rPr lang="de-DE" dirty="0" smtClean="0"/>
                <a:t>1146,00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1/2	                                     =  220,37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149981" cy="421672"/>
            <a:chOff x="1190005" y="6361812"/>
            <a:chExt cx="5149981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3" y="6387982"/>
              <a:ext cx="187386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</a:t>
              </a:r>
              <a:r>
                <a:rPr lang="de-DE" dirty="0" smtClean="0"/>
                <a:t>792,26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</a:t>
            </a:r>
            <a:r>
              <a:rPr lang="de-DE" dirty="0" smtClean="0"/>
              <a:t>133,37 </a:t>
            </a:r>
            <a:r>
              <a:rPr lang="de-DE" dirty="0" smtClean="0"/>
              <a:t>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   1/2                        	= 220,37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 </a:t>
            </a:r>
            <a:r>
              <a:rPr lang="de-DE" dirty="0" smtClean="0"/>
              <a:t>133</a:t>
            </a:r>
            <a:r>
              <a:rPr lang="de-DE" dirty="0" smtClean="0"/>
              <a:t>,37 </a:t>
            </a:r>
            <a:r>
              <a:rPr lang="de-DE" dirty="0" smtClean="0"/>
              <a:t>EUR</a:t>
            </a:r>
            <a:endParaRPr lang="de-DE" dirty="0"/>
          </a:p>
        </p:txBody>
      </p:sp>
      <p:sp>
        <p:nvSpPr>
          <p:cNvPr id="41" name="Gefaltete Ecke 40"/>
          <p:cNvSpPr/>
          <p:nvPr/>
        </p:nvSpPr>
        <p:spPr>
          <a:xfrm>
            <a:off x="5425794" y="498141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191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,38€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6134279" y="2518205"/>
            <a:ext cx="5072175" cy="421840"/>
            <a:chOff x="581227" y="2508800"/>
            <a:chExt cx="5072175" cy="421840"/>
          </a:xfrm>
        </p:grpSpPr>
        <p:sp>
          <p:nvSpPr>
            <p:cNvPr id="29" name="Rechteck 28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vom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</a:t>
              </a:r>
              <a:r>
                <a:rPr lang="de-DE" dirty="0" smtClean="0"/>
                <a:t>87</a:t>
              </a:r>
              <a:r>
                <a:rPr lang="de-DE" dirty="0" smtClean="0"/>
                <a:t>,00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1076178" y="5021640"/>
            <a:ext cx="3961829" cy="1317916"/>
            <a:chOff x="7682832" y="4918924"/>
            <a:chExt cx="3961829" cy="1317916"/>
          </a:xfrm>
        </p:grpSpPr>
        <p:sp>
          <p:nvSpPr>
            <p:cNvPr id="40" name="Gleichschenkliges Dreieck 39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3" name="Gefaltete Ecke 42"/>
          <p:cNvSpPr/>
          <p:nvPr/>
        </p:nvSpPr>
        <p:spPr>
          <a:xfrm>
            <a:off x="8394171" y="4792449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gezahlt: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065919" y="476287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1233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1146</a:t>
            </a:r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</a:t>
            </a:r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2536473" y="60388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411,75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41" grpId="0" animBg="1"/>
      <p:bldP spid="43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>
                <a:solidFill>
                  <a:srgbClr val="FF0000"/>
                </a:solidFill>
              </a:rPr>
              <a:t>Nr. </a:t>
            </a: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229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der Kläger und </a:t>
            </a:r>
            <a:r>
              <a:rPr lang="de-DE" u="sng" dirty="0" smtClean="0"/>
              <a:t>Beklagter als Übernahmeschuldner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63298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pPr lvl="0"/>
            <a:r>
              <a:rPr lang="de-DE" dirty="0"/>
              <a:t>	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</a:t>
            </a:r>
            <a:r>
              <a:rPr lang="de-DE" dirty="0" smtClean="0"/>
              <a:t> </a:t>
            </a:r>
          </a:p>
          <a:p>
            <a:pPr lvl="0"/>
            <a:r>
              <a:rPr lang="de-DE" dirty="0"/>
              <a:t> </a:t>
            </a:r>
            <a:r>
              <a:rPr lang="de-DE" dirty="0" smtClean="0"/>
              <a:t>                 Prozessbevollmächtigten</a:t>
            </a:r>
            <a:r>
              <a:rPr lang="de-DE" dirty="0"/>
              <a:t>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Klägerin erstattet.  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38358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09728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1681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64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365547" y="1524736"/>
            <a:ext cx="2251824" cy="4114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Nebenrechnungen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9.300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1-fache Gebühr</a:t>
            </a:r>
            <a:endParaRPr lang="de-DE" dirty="0"/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-fache Gebühr</a:t>
            </a:r>
            <a:endParaRPr lang="de-DE" dirty="0"/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WKL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266</a:t>
            </a:r>
          </a:p>
        </p:txBody>
      </p:sp>
      <p:sp>
        <p:nvSpPr>
          <p:cNvPr id="52" name="Rechteck 51"/>
          <p:cNvSpPr/>
          <p:nvPr/>
        </p:nvSpPr>
        <p:spPr>
          <a:xfrm>
            <a:off x="6766462" y="2147055"/>
            <a:ext cx="78644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798</a:t>
            </a: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>
                <a:solidFill>
                  <a:schemeClr val="tx1"/>
                </a:solidFill>
              </a:rPr>
              <a:t>2</a:t>
            </a:r>
            <a:r>
              <a:rPr lang="de-DE" sz="2800" dirty="0" smtClean="0">
                <a:solidFill>
                  <a:schemeClr val="tx1"/>
                </a:solidFill>
              </a:rPr>
              <a:t>.000</a:t>
            </a:r>
          </a:p>
        </p:txBody>
      </p:sp>
      <p:sp>
        <p:nvSpPr>
          <p:cNvPr id="54" name="Rechteck 53"/>
          <p:cNvSpPr/>
          <p:nvPr/>
        </p:nvSpPr>
        <p:spPr>
          <a:xfrm>
            <a:off x="4617616" y="301139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 98 </a:t>
            </a:r>
          </a:p>
        </p:txBody>
      </p:sp>
      <p:sp>
        <p:nvSpPr>
          <p:cNvPr id="55" name="Rechteck 54"/>
          <p:cNvSpPr/>
          <p:nvPr/>
        </p:nvSpPr>
        <p:spPr>
          <a:xfrm>
            <a:off x="6809992" y="3046830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294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6" y="389866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4100646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11.300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159187" y="4107185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Gesamt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4617616" y="4107185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295 </a:t>
            </a:r>
          </a:p>
        </p:txBody>
      </p:sp>
      <p:sp>
        <p:nvSpPr>
          <p:cNvPr id="59" name="Rechteck 58"/>
          <p:cNvSpPr/>
          <p:nvPr/>
        </p:nvSpPr>
        <p:spPr>
          <a:xfrm>
            <a:off x="6792633" y="4095842"/>
            <a:ext cx="802473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885 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Vergl.Geb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1.000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9" y="5108830"/>
            <a:ext cx="1490066" cy="421672"/>
          </a:xfrm>
          <a:prstGeom prst="rect">
            <a:avLst/>
          </a:prstGeom>
          <a:solidFill>
            <a:srgbClr val="F57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Mindestgeb</a:t>
            </a:r>
            <a:r>
              <a:rPr lang="de-DE" dirty="0" smtClean="0">
                <a:solidFill>
                  <a:schemeClr val="tx1"/>
                </a:solidFill>
              </a:rPr>
              <a:t>.!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4633826" y="5118341"/>
            <a:ext cx="726710" cy="421672"/>
          </a:xfrm>
          <a:prstGeom prst="rect">
            <a:avLst/>
          </a:prstGeom>
          <a:solidFill>
            <a:srgbClr val="F57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>
                <a:solidFill>
                  <a:schemeClr val="tx1"/>
                </a:solidFill>
              </a:rPr>
              <a:t>1</a:t>
            </a:r>
            <a:r>
              <a:rPr lang="de-DE" sz="2800" dirty="0" smtClean="0">
                <a:solidFill>
                  <a:schemeClr val="tx1"/>
                </a:solidFill>
              </a:rPr>
              <a:t>5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187107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=310 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Gesamt+Vergl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12.300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295 </a:t>
            </a: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9653691" y="1671656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ereits gezahlt:</a:t>
            </a:r>
            <a:endParaRPr lang="de-DE" dirty="0"/>
          </a:p>
        </p:txBody>
      </p:sp>
      <p:sp>
        <p:nvSpPr>
          <p:cNvPr id="16" name="Stern mit 5 Zacken 15"/>
          <p:cNvSpPr/>
          <p:nvPr/>
        </p:nvSpPr>
        <p:spPr>
          <a:xfrm>
            <a:off x="7813258" y="2215086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7" y="2402020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798</a:t>
              </a: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gelmäßiges Fünfeck 17"/>
          <p:cNvSpPr/>
          <p:nvPr/>
        </p:nvSpPr>
        <p:spPr>
          <a:xfrm>
            <a:off x="7827639" y="4210852"/>
            <a:ext cx="189605" cy="19165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/>
          <p:cNvGrpSpPr/>
          <p:nvPr/>
        </p:nvGrpSpPr>
        <p:grpSpPr>
          <a:xfrm>
            <a:off x="9792610" y="3723433"/>
            <a:ext cx="1491341" cy="1358141"/>
            <a:chOff x="9792610" y="3723433"/>
            <a:chExt cx="1491341" cy="1358141"/>
          </a:xfrm>
        </p:grpSpPr>
        <p:sp>
          <p:nvSpPr>
            <p:cNvPr id="41" name="Gefaltete Ecke 40"/>
            <p:cNvSpPr/>
            <p:nvPr/>
          </p:nvSpPr>
          <p:spPr>
            <a:xfrm>
              <a:off x="9792610" y="3723433"/>
              <a:ext cx="1491341" cy="1358141"/>
            </a:xfrm>
            <a:prstGeom prst="foldedCorner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Bekl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885 </a:t>
              </a:r>
              <a:endPara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- 798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=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87</a:t>
              </a:r>
              <a:endPara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74" name="Regelmäßiges Fünfeck 73"/>
            <p:cNvSpPr/>
            <p:nvPr/>
          </p:nvSpPr>
          <p:spPr>
            <a:xfrm>
              <a:off x="10934729" y="4137212"/>
              <a:ext cx="189605" cy="191652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Stern mit 5 Zacken 74"/>
            <p:cNvSpPr/>
            <p:nvPr/>
          </p:nvSpPr>
          <p:spPr>
            <a:xfrm>
              <a:off x="10889247" y="4379513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Der kleinere Wert zählt!</a:t>
              </a:r>
              <a:endParaRPr lang="de-DE" dirty="0"/>
            </a:p>
          </p:txBody>
        </p:sp>
      </p:grpSp>
      <p:sp>
        <p:nvSpPr>
          <p:cNvPr id="46" name="Rechteck 45"/>
          <p:cNvSpPr/>
          <p:nvPr/>
        </p:nvSpPr>
        <p:spPr>
          <a:xfrm>
            <a:off x="5708115" y="5085663"/>
            <a:ext cx="940681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+295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47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16" grpId="0" animBg="1"/>
      <p:bldP spid="18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676056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11.300,00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295,00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266,00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309185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98,00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295,00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266€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0973713">
            <a:off x="383666" y="5101136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36 III GKG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9305287" y="3520012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infache Gebühr nach den Einzelstreit-werten</a:t>
            </a:r>
            <a:endParaRPr lang="de-DE" b="1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9" name="Gefaltete Ecke 38"/>
          <p:cNvSpPr/>
          <p:nvPr/>
        </p:nvSpPr>
        <p:spPr>
          <a:xfrm>
            <a:off x="10217109" y="512911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98€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383665" y="3901956"/>
            <a:ext cx="1491341" cy="1362384"/>
          </a:xfrm>
          <a:prstGeom prst="foldedCorner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Keine Vergleichs-gebühr!!!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1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7" grpId="0" animBg="1"/>
      <p:bldP spid="28" grpId="0" animBg="1"/>
      <p:bldP spid="24" grpId="0" animBg="1"/>
      <p:bldP spid="23" grpId="0" animBg="1"/>
      <p:bldP spid="39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723873" y="3412282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81227" y="2508800"/>
            <a:ext cx="5072175" cy="421840"/>
            <a:chOff x="581227" y="2508800"/>
            <a:chExt cx="5072175" cy="421840"/>
          </a:xfrm>
        </p:grpSpPr>
        <p:sp>
          <p:nvSpPr>
            <p:cNvPr id="2" name="Rechteck 1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von Klägerin: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798,00 EUR</a:t>
              </a:r>
              <a:endParaRPr lang="de-DE" dirty="0"/>
            </a:p>
          </p:txBody>
        </p:sp>
      </p:grp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1/2	                                     =  147,50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149981" cy="421672"/>
            <a:chOff x="1190005" y="6361812"/>
            <a:chExt cx="5149981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3" y="6387982"/>
              <a:ext cx="1873863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590,00EUR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60,50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   1/2                        	= 147,50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 60,50 EUR</a:t>
            </a:r>
            <a:endParaRPr lang="de-DE" dirty="0"/>
          </a:p>
        </p:txBody>
      </p:sp>
      <p:sp>
        <p:nvSpPr>
          <p:cNvPr id="41" name="Gefaltete Ecke 40"/>
          <p:cNvSpPr/>
          <p:nvPr/>
        </p:nvSpPr>
        <p:spPr>
          <a:xfrm>
            <a:off x="5425794" y="498141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118,50€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6134279" y="2518205"/>
            <a:ext cx="5072175" cy="421840"/>
            <a:chOff x="581227" y="2508800"/>
            <a:chExt cx="5072175" cy="421840"/>
          </a:xfrm>
        </p:grpSpPr>
        <p:sp>
          <p:nvSpPr>
            <p:cNvPr id="29" name="Rechteck 28"/>
            <p:cNvSpPr/>
            <p:nvPr/>
          </p:nvSpPr>
          <p:spPr>
            <a:xfrm>
              <a:off x="581227" y="2508800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</a:t>
              </a:r>
              <a:r>
                <a:rPr lang="de-DE" u="sng" dirty="0" smtClean="0">
                  <a:solidFill>
                    <a:schemeClr val="tx1"/>
                  </a:solidFill>
                </a:rPr>
                <a:t>gezahlt vom Beklagten:</a:t>
              </a:r>
              <a:endParaRPr lang="de-DE" u="sng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3805072" y="2561308"/>
              <a:ext cx="18483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87,00 EUR</a:t>
              </a:r>
              <a:endParaRPr lang="de-DE" dirty="0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1076178" y="5021640"/>
            <a:ext cx="3961829" cy="1317916"/>
            <a:chOff x="7682832" y="4918924"/>
            <a:chExt cx="3961829" cy="1317916"/>
          </a:xfrm>
        </p:grpSpPr>
        <p:sp>
          <p:nvSpPr>
            <p:cNvPr id="40" name="Gleichschenkliges Dreieck 39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3" name="Gefaltete Ecke 42"/>
          <p:cNvSpPr/>
          <p:nvPr/>
        </p:nvSpPr>
        <p:spPr>
          <a:xfrm>
            <a:off x="8394171" y="4792449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gezahlt: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065919" y="476287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885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-798=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</a:t>
            </a:r>
          </a:p>
        </p:txBody>
      </p:sp>
      <p:sp>
        <p:nvSpPr>
          <p:cNvPr id="46" name="Gefaltete Ecke 45"/>
          <p:cNvSpPr/>
          <p:nvPr/>
        </p:nvSpPr>
        <p:spPr>
          <a:xfrm>
            <a:off x="2536473" y="60388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266€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65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41" grpId="0" animBg="1"/>
      <p:bldP spid="43" grpId="0" animBg="1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>
                <a:solidFill>
                  <a:srgbClr val="FF0000"/>
                </a:solidFill>
              </a:rPr>
              <a:t>Nr. </a:t>
            </a: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229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der Kläger und </a:t>
            </a:r>
            <a:r>
              <a:rPr lang="de-DE" u="sng" dirty="0" smtClean="0"/>
              <a:t>Beklagter als Übernahmeschuldner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63298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pPr lvl="0"/>
            <a:r>
              <a:rPr lang="de-DE" dirty="0"/>
              <a:t>	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</a:t>
            </a:r>
            <a:r>
              <a:rPr lang="de-DE" dirty="0" smtClean="0"/>
              <a:t> </a:t>
            </a:r>
          </a:p>
          <a:p>
            <a:pPr lvl="0"/>
            <a:r>
              <a:rPr lang="de-DE" dirty="0"/>
              <a:t> </a:t>
            </a:r>
            <a:r>
              <a:rPr lang="de-DE" dirty="0" smtClean="0"/>
              <a:t>                 Prozessbevollmächtigten</a:t>
            </a:r>
            <a:r>
              <a:rPr lang="de-DE" dirty="0"/>
              <a:t>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Klägerin erstattet.  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38358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09728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1681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1466394" y="5480758"/>
            <a:ext cx="10150979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800" dirty="0" smtClean="0"/>
              <a:t>Gemäß § 36 III GKG wird keine Vergleichsgebühr erhoben.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59861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365547" y="1524736"/>
            <a:ext cx="2251824" cy="4114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Nebenrechnungen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25.800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1-fache Gebühr</a:t>
            </a:r>
            <a:endParaRPr lang="de-DE" dirty="0"/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-fache Gebühr</a:t>
            </a:r>
            <a:endParaRPr lang="de-DE" dirty="0"/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WKL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449</a:t>
            </a:r>
          </a:p>
        </p:txBody>
      </p:sp>
      <p:sp>
        <p:nvSpPr>
          <p:cNvPr id="52" name="Rechteck 51"/>
          <p:cNvSpPr/>
          <p:nvPr/>
        </p:nvSpPr>
        <p:spPr>
          <a:xfrm>
            <a:off x="6766462" y="2147055"/>
            <a:ext cx="981000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1347</a:t>
            </a: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>
                <a:solidFill>
                  <a:schemeClr val="tx1"/>
                </a:solidFill>
              </a:rPr>
              <a:t>4</a:t>
            </a:r>
            <a:r>
              <a:rPr lang="de-DE" sz="2800" dirty="0" smtClean="0">
                <a:solidFill>
                  <a:schemeClr val="tx1"/>
                </a:solidFill>
              </a:rPr>
              <a:t>.000</a:t>
            </a:r>
          </a:p>
        </p:txBody>
      </p:sp>
      <p:sp>
        <p:nvSpPr>
          <p:cNvPr id="54" name="Rechteck 53"/>
          <p:cNvSpPr/>
          <p:nvPr/>
        </p:nvSpPr>
        <p:spPr>
          <a:xfrm>
            <a:off x="4617616" y="3011399"/>
            <a:ext cx="85215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140 </a:t>
            </a:r>
          </a:p>
        </p:txBody>
      </p:sp>
      <p:sp>
        <p:nvSpPr>
          <p:cNvPr id="55" name="Rechteck 54"/>
          <p:cNvSpPr/>
          <p:nvPr/>
        </p:nvSpPr>
        <p:spPr>
          <a:xfrm>
            <a:off x="6809992" y="3046830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420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6" y="389866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4100646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29.800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159187" y="4107185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Gesamt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4617616" y="4107185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449 </a:t>
            </a:r>
          </a:p>
        </p:txBody>
      </p:sp>
      <p:sp>
        <p:nvSpPr>
          <p:cNvPr id="59" name="Rechteck 58"/>
          <p:cNvSpPr/>
          <p:nvPr/>
        </p:nvSpPr>
        <p:spPr>
          <a:xfrm>
            <a:off x="6792633" y="4095842"/>
            <a:ext cx="92086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1347 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Vergl.Geb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4.000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9" y="5108830"/>
            <a:ext cx="1490066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0,25 v. 140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4633826" y="5118341"/>
            <a:ext cx="726710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>
                <a:solidFill>
                  <a:schemeClr val="tx1"/>
                </a:solidFill>
              </a:rPr>
              <a:t>3</a:t>
            </a:r>
            <a:r>
              <a:rPr lang="de-DE" sz="2800" dirty="0" smtClean="0">
                <a:solidFill>
                  <a:schemeClr val="tx1"/>
                </a:solidFill>
              </a:rPr>
              <a:t>5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187107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=484 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Gesamt+Vergl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33.800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487 </a:t>
            </a: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9653691" y="1671656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ereits gezahlt:</a:t>
            </a:r>
            <a:endParaRPr lang="de-DE" dirty="0"/>
          </a:p>
        </p:txBody>
      </p:sp>
      <p:sp>
        <p:nvSpPr>
          <p:cNvPr id="16" name="Stern mit 5 Zacken 15"/>
          <p:cNvSpPr/>
          <p:nvPr/>
        </p:nvSpPr>
        <p:spPr>
          <a:xfrm>
            <a:off x="7813258" y="2215086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7" y="2402020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1347</a:t>
              </a: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gelmäßiges Fünfeck 17"/>
          <p:cNvSpPr/>
          <p:nvPr/>
        </p:nvSpPr>
        <p:spPr>
          <a:xfrm>
            <a:off x="7827639" y="4210852"/>
            <a:ext cx="189605" cy="19165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/>
          <p:cNvGrpSpPr/>
          <p:nvPr/>
        </p:nvGrpSpPr>
        <p:grpSpPr>
          <a:xfrm>
            <a:off x="9792610" y="3723433"/>
            <a:ext cx="1491341" cy="1358141"/>
            <a:chOff x="9792610" y="3723433"/>
            <a:chExt cx="1491341" cy="1358141"/>
          </a:xfrm>
        </p:grpSpPr>
        <p:sp>
          <p:nvSpPr>
            <p:cNvPr id="41" name="Gefaltete Ecke 40"/>
            <p:cNvSpPr/>
            <p:nvPr/>
          </p:nvSpPr>
          <p:spPr>
            <a:xfrm>
              <a:off x="9792610" y="3723433"/>
              <a:ext cx="1491341" cy="1358141"/>
            </a:xfrm>
            <a:prstGeom prst="foldedCorner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Bekl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1347 </a:t>
              </a:r>
              <a:endPara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</a:t>
              </a:r>
              <a:r>
                <a:rPr lang="de-DE" b="1" u="sng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- 1347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= </a:t>
              </a:r>
              <a:r>
                <a:rPr lang="de-DE" b="1" u="sng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0</a:t>
              </a:r>
            </a:p>
          </p:txBody>
        </p:sp>
        <p:sp>
          <p:nvSpPr>
            <p:cNvPr id="74" name="Regelmäßiges Fünfeck 73"/>
            <p:cNvSpPr/>
            <p:nvPr/>
          </p:nvSpPr>
          <p:spPr>
            <a:xfrm>
              <a:off x="10934729" y="4137212"/>
              <a:ext cx="189605" cy="191652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Stern mit 5 Zacken 74"/>
            <p:cNvSpPr/>
            <p:nvPr/>
          </p:nvSpPr>
          <p:spPr>
            <a:xfrm>
              <a:off x="10889247" y="4379513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Der kleinere Wert zählt!</a:t>
              </a:r>
              <a:endParaRPr lang="de-DE" dirty="0"/>
            </a:p>
          </p:txBody>
        </p:sp>
      </p:grpSp>
      <p:sp>
        <p:nvSpPr>
          <p:cNvPr id="46" name="Rechteck 45"/>
          <p:cNvSpPr/>
          <p:nvPr/>
        </p:nvSpPr>
        <p:spPr>
          <a:xfrm>
            <a:off x="5708115" y="5085663"/>
            <a:ext cx="940681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+449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62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16" grpId="0" animBg="1"/>
      <p:bldP spid="18" grpId="0" animBg="1"/>
      <p:bldP spid="4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1172</Words>
  <Application>Microsoft Office PowerPoint</Application>
  <PresentationFormat>Breitbild</PresentationFormat>
  <Paragraphs>437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114</cp:revision>
  <dcterms:created xsi:type="dcterms:W3CDTF">2023-07-24T07:26:55Z</dcterms:created>
  <dcterms:modified xsi:type="dcterms:W3CDTF">2024-06-07T12:49:25Z</dcterms:modified>
</cp:coreProperties>
</file>