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20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43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97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24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0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179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80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59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20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909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56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EE64-A140-4CAC-8C08-656773EC9877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461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 1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In welche zwei Bereiche teilen sich die Gerichtskosten?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1.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 rot="21260758">
            <a:off x="2881363" y="3000497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Gebühren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370068">
            <a:off x="6914883" y="3000497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Auslagen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801" y="3340798"/>
            <a:ext cx="2743195" cy="3803369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3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Wozu dienen Gerichtskosten?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2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4" name="Gefaltete Ecke 23"/>
          <p:cNvSpPr/>
          <p:nvPr/>
        </p:nvSpPr>
        <p:spPr>
          <a:xfrm rot="21379226">
            <a:off x="4506438" y="2642478"/>
            <a:ext cx="3179124" cy="309986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Sie dienen als öffentliche Abgabe der Finanzierung des Allgemeinwesens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 1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4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Was sind Auslagen? Nennen Sie Beispiele.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3.</a:t>
              </a:r>
              <a:endParaRPr lang="de-DE" sz="3600" dirty="0"/>
            </a:p>
          </p:txBody>
        </p:sp>
      </p:grpSp>
      <p:sp>
        <p:nvSpPr>
          <p:cNvPr id="25" name="Gefaltete Ecke 24"/>
          <p:cNvSpPr/>
          <p:nvPr/>
        </p:nvSpPr>
        <p:spPr>
          <a:xfrm rot="339229">
            <a:off x="1695679" y="2491925"/>
            <a:ext cx="2824789" cy="278442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Sie werden für bestimmte gerichtliche Anwendungen erhoben und 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Wolkenförmige Legende 22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 1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267633">
            <a:off x="4980104" y="2801010"/>
            <a:ext cx="2824789" cy="278442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…sind 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teils „durchlaufende“ Gelder.</a:t>
            </a:r>
          </a:p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3138">
            <a:off x="8377883" y="1655876"/>
            <a:ext cx="2487384" cy="2523963"/>
          </a:xfrm>
          <a:prstGeom prst="rect">
            <a:avLst/>
          </a:prstGeom>
        </p:spPr>
      </p:pic>
      <p:sp>
        <p:nvSpPr>
          <p:cNvPr id="16" name="Gefaltete Ecke 15"/>
          <p:cNvSpPr/>
          <p:nvPr/>
        </p:nvSpPr>
        <p:spPr>
          <a:xfrm>
            <a:off x="9017764" y="3697189"/>
            <a:ext cx="1895088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Zustellkosten</a:t>
            </a:r>
            <a:r>
              <a:rPr lang="de-DE" sz="20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der 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Kopien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8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Was sind außergerichtliche Kosten? Nennen Sie Beispiele.</a:t>
              </a: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4.</a:t>
              </a:r>
              <a:endParaRPr lang="de-DE" sz="3600" dirty="0"/>
            </a:p>
          </p:txBody>
        </p:sp>
      </p:grpSp>
      <p:sp>
        <p:nvSpPr>
          <p:cNvPr id="25" name="Gefaltete Ecke 24"/>
          <p:cNvSpPr/>
          <p:nvPr/>
        </p:nvSpPr>
        <p:spPr>
          <a:xfrm rot="303244">
            <a:off x="394534" y="1674055"/>
            <a:ext cx="3517823" cy="298198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Alle </a:t>
            </a:r>
            <a:r>
              <a:rPr lang="de-DE" sz="28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der jeweiligen Partei entstandenen weiteren Kosten des 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Verfahrens/Rechts-streits</a:t>
            </a:r>
            <a:r>
              <a:rPr lang="de-DE" sz="28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, 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Wolkenförmige Legende 10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 1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21399046">
            <a:off x="2862253" y="4171507"/>
            <a:ext cx="2834108" cy="246512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 </a:t>
            </a:r>
            <a:r>
              <a:rPr lang="de-DE" sz="28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die keine unmittelbaren Gerichtskosten dieses Verfahrens sind.</a:t>
            </a:r>
          </a:p>
        </p:txBody>
      </p:sp>
      <p:sp>
        <p:nvSpPr>
          <p:cNvPr id="17" name="Gefaltete Ecke 16"/>
          <p:cNvSpPr/>
          <p:nvPr/>
        </p:nvSpPr>
        <p:spPr>
          <a:xfrm>
            <a:off x="5504640" y="2015856"/>
            <a:ext cx="1931207" cy="183752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Gebühren für den Rechtsanwalt	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48979">
            <a:off x="7812703" y="1962223"/>
            <a:ext cx="2042337" cy="1944793"/>
          </a:xfrm>
          <a:prstGeom prst="rect">
            <a:avLst/>
          </a:prstGeom>
        </p:spPr>
      </p:pic>
      <p:sp>
        <p:nvSpPr>
          <p:cNvPr id="18" name="Gefaltete Ecke 17"/>
          <p:cNvSpPr/>
          <p:nvPr/>
        </p:nvSpPr>
        <p:spPr>
          <a:xfrm rot="21404980">
            <a:off x="6572227" y="3586780"/>
            <a:ext cx="1916194" cy="176438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Verdienst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ausfall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>
            <a:off x="9668302" y="2934618"/>
            <a:ext cx="1916194" cy="176438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 für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außerger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Gutachen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>
            <a:off x="7620057" y="4823730"/>
            <a:ext cx="1916194" cy="176438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 für Register-auskünfte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HR-GB-EMA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 rot="587621">
            <a:off x="9918983" y="4468972"/>
            <a:ext cx="1916194" cy="176438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Mahnkosten</a:t>
            </a:r>
          </a:p>
          <a:p>
            <a:pPr algn="ctr"/>
            <a:r>
              <a:rPr lang="de-D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Inkassokosten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Kurierkosten Detektiv-kosten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48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In welchen gesetzlichen Bestimmungen finden Sie die Regelungen zu den Gerichtskosten für folgende Bereiche?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5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4" name="Wolkenförmige Legende 23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20" name="Gefaltete Ecke 19"/>
          <p:cNvSpPr/>
          <p:nvPr/>
        </p:nvSpPr>
        <p:spPr>
          <a:xfrm>
            <a:off x="1036105" y="3678383"/>
            <a:ext cx="1952807" cy="186970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GKG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 1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435769" y="2378149"/>
            <a:ext cx="3445351" cy="105085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Gebühren und Auslagen im Zivilprozess</a:t>
            </a:r>
            <a:endParaRPr lang="de-DE" sz="2400" dirty="0"/>
          </a:p>
        </p:txBody>
      </p:sp>
      <p:sp>
        <p:nvSpPr>
          <p:cNvPr id="14" name="Abgerundetes Rechteck 13"/>
          <p:cNvSpPr/>
          <p:nvPr/>
        </p:nvSpPr>
        <p:spPr>
          <a:xfrm>
            <a:off x="4257172" y="2157762"/>
            <a:ext cx="3677655" cy="13125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Auslagen für Zeugen, Sachverständige und Dolmetscher</a:t>
            </a:r>
            <a:endParaRPr lang="de-DE" sz="2400" dirty="0"/>
          </a:p>
        </p:txBody>
      </p:sp>
      <p:sp>
        <p:nvSpPr>
          <p:cNvPr id="15" name="Abgerundetes Rechteck 14"/>
          <p:cNvSpPr/>
          <p:nvPr/>
        </p:nvSpPr>
        <p:spPr>
          <a:xfrm>
            <a:off x="8310879" y="2147139"/>
            <a:ext cx="3545707" cy="130779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Regelungen für Ansatz und Einzug der Kosten</a:t>
            </a:r>
          </a:p>
          <a:p>
            <a:pPr algn="ctr"/>
            <a:r>
              <a:rPr lang="de-DE" sz="2400" dirty="0" smtClean="0"/>
              <a:t>(Verfahrensvorschriften)</a:t>
            </a:r>
            <a:endParaRPr lang="de-DE" sz="2400" dirty="0"/>
          </a:p>
        </p:txBody>
      </p:sp>
      <p:sp>
        <p:nvSpPr>
          <p:cNvPr id="16" name="Gefaltete Ecke 15"/>
          <p:cNvSpPr/>
          <p:nvPr/>
        </p:nvSpPr>
        <p:spPr>
          <a:xfrm rot="376100">
            <a:off x="5023599" y="3779404"/>
            <a:ext cx="1952807" cy="186970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JVEG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 rot="21391115">
            <a:off x="9391808" y="3630779"/>
            <a:ext cx="1952807" cy="186970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KostVfg</a:t>
            </a: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.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82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435769" y="725084"/>
            <a:ext cx="10487025" cy="1510117"/>
            <a:chOff x="871538" y="1405759"/>
            <a:chExt cx="8853668" cy="1510117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6"/>
              <a:ext cx="8003562" cy="13113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Was ist im GKG geregelt?</a:t>
              </a: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6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5" name="Gefaltete Ecke 24"/>
          <p:cNvSpPr/>
          <p:nvPr/>
        </p:nvSpPr>
        <p:spPr>
          <a:xfrm rot="21399046">
            <a:off x="3059295" y="3075178"/>
            <a:ext cx="2672061" cy="248758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Das </a:t>
            </a:r>
            <a:r>
              <a:rPr lang="de-DE" sz="24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 regelt die Entstehung der Kostenansprüche (Gebühren + Auslagen</a:t>
            </a:r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), … 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Wolkenförmige Legende 13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 1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8" name="Gefaltete Ecke 17"/>
          <p:cNvSpPr/>
          <p:nvPr/>
        </p:nvSpPr>
        <p:spPr>
          <a:xfrm rot="222535">
            <a:off x="6295942" y="3081345"/>
            <a:ext cx="2493383" cy="248758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…bestimmt </a:t>
            </a:r>
            <a:r>
              <a:rPr lang="de-DE" sz="24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deren </a:t>
            </a:r>
            <a:r>
              <a:rPr lang="de-DE" sz="2400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Höhe</a:t>
            </a:r>
            <a:r>
              <a:rPr lang="de-DE" sz="24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sowie </a:t>
            </a:r>
            <a:r>
              <a:rPr lang="de-DE" sz="2400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Fälligkeit </a:t>
            </a:r>
            <a:r>
              <a:rPr lang="de-DE" sz="24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und benennt die </a:t>
            </a:r>
            <a:r>
              <a:rPr lang="de-DE" sz="2400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Kostenschuldner</a:t>
            </a:r>
            <a:endParaRPr lang="de-DE" sz="2400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59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7" y="544561"/>
            <a:ext cx="10487025" cy="1298527"/>
            <a:chOff x="871538" y="1405759"/>
            <a:chExt cx="8853668" cy="1298527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9975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Wo finden Sie das Kostenverzeichnis?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smtClean="0"/>
                <a:t>7.</a:t>
              </a:r>
              <a:endParaRPr lang="de-DE" sz="3600" dirty="0"/>
            </a:p>
          </p:txBody>
        </p:sp>
      </p:grpSp>
      <p:sp>
        <p:nvSpPr>
          <p:cNvPr id="25" name="Gefaltete Ecke 24"/>
          <p:cNvSpPr/>
          <p:nvPr/>
        </p:nvSpPr>
        <p:spPr>
          <a:xfrm rot="21275132">
            <a:off x="3258950" y="2440347"/>
            <a:ext cx="1852654" cy="187434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Anlage 1 zum GKG</a:t>
            </a:r>
            <a:endParaRPr lang="de-DE" sz="28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686149">
            <a:off x="6467004" y="2420186"/>
            <a:ext cx="2111886" cy="2081660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Gerichtskosten entstehen </a:t>
            </a:r>
          </a:p>
          <a:p>
            <a:pPr algn="ctr"/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ausschließlich 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nach..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 1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8330854" y="3270323"/>
            <a:ext cx="1867375" cy="185417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…dem 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Kostenver-zeichnis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der Anlage 1 zum GKG.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080" y="2911892"/>
            <a:ext cx="2910882" cy="442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44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9" grpId="0" animBg="1"/>
      <p:bldP spid="1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Breitbild</PresentationFormat>
  <Paragraphs>84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31</cp:revision>
  <dcterms:created xsi:type="dcterms:W3CDTF">2023-07-04T15:45:21Z</dcterms:created>
  <dcterms:modified xsi:type="dcterms:W3CDTF">2024-10-21T10:40:16Z</dcterms:modified>
</cp:coreProperties>
</file>