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9C7"/>
    <a:srgbClr val="EE8AC3"/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933534" y="1452764"/>
            <a:ext cx="8583741" cy="778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Ermittlung des Streitwertes in Mietsachen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578643" y="2327764"/>
            <a:ext cx="6779420" cy="6432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Rechtsstreitigkeiten in Mietsachen hauptsächlich:</a:t>
            </a:r>
          </a:p>
          <a:p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2011212" y="3137413"/>
            <a:ext cx="8334613" cy="637951"/>
            <a:chOff x="2011212" y="3137413"/>
            <a:chExt cx="8334613" cy="637951"/>
          </a:xfrm>
        </p:grpSpPr>
        <p:sp>
          <p:nvSpPr>
            <p:cNvPr id="14" name="Abgerundetes Rechteck 13"/>
            <p:cNvSpPr/>
            <p:nvPr/>
          </p:nvSpPr>
          <p:spPr>
            <a:xfrm>
              <a:off x="2423927" y="3137413"/>
              <a:ext cx="7921898" cy="63795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Zahlung rückständiger Mieten 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2011212" y="3227178"/>
              <a:ext cx="513923" cy="4584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2014111" y="3878541"/>
            <a:ext cx="8331714" cy="637951"/>
            <a:chOff x="2014111" y="3878541"/>
            <a:chExt cx="8331714" cy="637951"/>
          </a:xfrm>
        </p:grpSpPr>
        <p:sp>
          <p:nvSpPr>
            <p:cNvPr id="12" name="Abgerundetes Rechteck 11"/>
            <p:cNvSpPr/>
            <p:nvPr/>
          </p:nvSpPr>
          <p:spPr>
            <a:xfrm>
              <a:off x="2423927" y="3878541"/>
              <a:ext cx="7921898" cy="63795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Dauer des Mietverhältnisses</a:t>
              </a:r>
            </a:p>
          </p:txBody>
        </p:sp>
        <p:sp>
          <p:nvSpPr>
            <p:cNvPr id="19" name="Ellipse 18"/>
            <p:cNvSpPr/>
            <p:nvPr/>
          </p:nvSpPr>
          <p:spPr>
            <a:xfrm>
              <a:off x="2014111" y="3939961"/>
              <a:ext cx="513923" cy="4584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2014112" y="4609483"/>
            <a:ext cx="8331713" cy="637951"/>
            <a:chOff x="2014112" y="4609483"/>
            <a:chExt cx="8331713" cy="637951"/>
          </a:xfrm>
        </p:grpSpPr>
        <p:sp>
          <p:nvSpPr>
            <p:cNvPr id="16" name="Abgerundetes Rechteck 15"/>
            <p:cNvSpPr/>
            <p:nvPr/>
          </p:nvSpPr>
          <p:spPr>
            <a:xfrm>
              <a:off x="2423927" y="4609483"/>
              <a:ext cx="7921898" cy="63795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Räumung des Mietobjektes</a:t>
              </a:r>
            </a:p>
          </p:txBody>
        </p:sp>
        <p:sp>
          <p:nvSpPr>
            <p:cNvPr id="20" name="Ellipse 19"/>
            <p:cNvSpPr/>
            <p:nvPr/>
          </p:nvSpPr>
          <p:spPr>
            <a:xfrm>
              <a:off x="2014112" y="4705826"/>
              <a:ext cx="513923" cy="4584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2029891" y="5338157"/>
            <a:ext cx="8282411" cy="637951"/>
            <a:chOff x="2063414" y="5352099"/>
            <a:chExt cx="8282411" cy="637951"/>
          </a:xfrm>
        </p:grpSpPr>
        <p:sp>
          <p:nvSpPr>
            <p:cNvPr id="17" name="Abgerundetes Rechteck 16"/>
            <p:cNvSpPr/>
            <p:nvPr/>
          </p:nvSpPr>
          <p:spPr>
            <a:xfrm>
              <a:off x="2423927" y="5352099"/>
              <a:ext cx="7921898" cy="63795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Zustimmung zur Erhöhung der Miete </a:t>
              </a:r>
            </a:p>
          </p:txBody>
        </p:sp>
        <p:sp>
          <p:nvSpPr>
            <p:cNvPr id="21" name="Ellipse 20"/>
            <p:cNvSpPr/>
            <p:nvPr/>
          </p:nvSpPr>
          <p:spPr>
            <a:xfrm>
              <a:off x="2063414" y="5441864"/>
              <a:ext cx="513923" cy="4584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2014113" y="6086867"/>
            <a:ext cx="8331712" cy="637951"/>
            <a:chOff x="2014113" y="6086867"/>
            <a:chExt cx="8331712" cy="637951"/>
          </a:xfrm>
        </p:grpSpPr>
        <p:sp>
          <p:nvSpPr>
            <p:cNvPr id="18" name="Abgerundetes Rechteck 17"/>
            <p:cNvSpPr/>
            <p:nvPr/>
          </p:nvSpPr>
          <p:spPr>
            <a:xfrm>
              <a:off x="2423927" y="6086867"/>
              <a:ext cx="7921898" cy="63795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17500"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Verlangen einer Mietminderung des Mieters </a:t>
              </a:r>
            </a:p>
          </p:txBody>
        </p:sp>
        <p:sp>
          <p:nvSpPr>
            <p:cNvPr id="22" name="Ellipse 21"/>
            <p:cNvSpPr/>
            <p:nvPr/>
          </p:nvSpPr>
          <p:spPr>
            <a:xfrm>
              <a:off x="2014113" y="6176632"/>
              <a:ext cx="513923" cy="4584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Gefaltete Ecke 14"/>
          <p:cNvSpPr/>
          <p:nvPr/>
        </p:nvSpPr>
        <p:spPr>
          <a:xfrm>
            <a:off x="9512013" y="4424942"/>
            <a:ext cx="1594527" cy="1477216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0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2126430" y="3123171"/>
            <a:ext cx="7921898" cy="263519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Während es für die Zahlungsklage wegen rückständiger Miete </a:t>
            </a:r>
            <a:r>
              <a:rPr lang="de-DE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keine</a:t>
            </a:r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besonderen Streitwertvorschriften gibt, sind in den </a:t>
            </a:r>
            <a:r>
              <a:rPr lang="de-DE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übrigen</a:t>
            </a:r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Fällen</a:t>
            </a:r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 Streitwerte nach </a:t>
            </a:r>
            <a:endParaRPr lang="de-DE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de-DE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GKG </a:t>
            </a:r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 ermitteln. 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933534" y="1452764"/>
            <a:ext cx="8583741" cy="778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Ermittlung des Streitwertes in Mietsachen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593633" y="2511988"/>
            <a:ext cx="6779420" cy="6432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Rechtsstreitigkeiten in Mietsachen hauptsächlich:</a:t>
            </a:r>
          </a:p>
          <a:p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Gefaltete Ecke 14"/>
          <p:cNvSpPr/>
          <p:nvPr/>
        </p:nvSpPr>
        <p:spPr>
          <a:xfrm rot="20728207">
            <a:off x="2423927" y="5019255"/>
            <a:ext cx="1594527" cy="1477216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715786">
            <a:off x="8293994" y="4898120"/>
            <a:ext cx="1594527" cy="1477216"/>
          </a:xfrm>
          <a:prstGeom prst="foldedCorner">
            <a:avLst/>
          </a:prstGeom>
          <a:solidFill>
            <a:srgbClr val="EE8AC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lesen mal den </a:t>
            </a:r>
          </a:p>
          <a:p>
            <a:pPr algn="ctr"/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</p:txBody>
      </p:sp>
    </p:spTree>
    <p:extLst>
      <p:ext uri="{BB962C8B-B14F-4D97-AF65-F5344CB8AC3E}">
        <p14:creationId xmlns:p14="http://schemas.microsoft.com/office/powerpoint/2010/main" val="173257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 animBg="1"/>
      <p:bldP spid="15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933535" y="1375592"/>
            <a:ext cx="8583741" cy="778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Ermittlung des Streitwertes in Mietsachen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239846"/>
            <a:ext cx="4525975" cy="6432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Zusammenfassung des § 41 GKG: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3273216" y="2995436"/>
            <a:ext cx="7921898" cy="7355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 bestimmt sich nach dem Betrag </a:t>
            </a:r>
            <a:endParaRPr lang="de-DE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Forderung in EUR 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273216" y="3953437"/>
            <a:ext cx="7921898" cy="8086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Mietzins der streitigen Zeit, max. jedoch die Höhe des jährlichen Mietzinses (Jahresnettokaltmiete)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3273216" y="4945693"/>
            <a:ext cx="7921898" cy="125741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§ 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Abs. 2 : Jahresbetrag der Kaltmiete, es sei denn nach Abs. 1 ergibt sich ein geringerer Betrag (Mietverhältnis war kürzer als 1 Jahr) </a:t>
            </a:r>
          </a:p>
        </p:txBody>
      </p:sp>
      <p:sp>
        <p:nvSpPr>
          <p:cNvPr id="15" name="Gefaltete Ecke 14"/>
          <p:cNvSpPr/>
          <p:nvPr/>
        </p:nvSpPr>
        <p:spPr>
          <a:xfrm rot="21117730">
            <a:off x="10669717" y="3739756"/>
            <a:ext cx="1360359" cy="124367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 I 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557269" y="3125463"/>
            <a:ext cx="3325181" cy="4648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Zahlung rückständiger Miete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557269" y="4132432"/>
            <a:ext cx="3280407" cy="4648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Dauer des Mietverhältnisses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557270" y="5020152"/>
            <a:ext cx="3280407" cy="4648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Räumung des Mietobjektes</a:t>
            </a:r>
          </a:p>
        </p:txBody>
      </p:sp>
      <p:sp>
        <p:nvSpPr>
          <p:cNvPr id="29" name="Gefaltete Ecke 28"/>
          <p:cNvSpPr/>
          <p:nvPr/>
        </p:nvSpPr>
        <p:spPr>
          <a:xfrm rot="329985">
            <a:off x="10732458" y="4923971"/>
            <a:ext cx="1360359" cy="124367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 II 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5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4" grpId="0" animBg="1"/>
      <p:bldP spid="12" grpId="0" animBg="1"/>
      <p:bldP spid="16" grpId="0" animBg="1"/>
      <p:bldP spid="15" grpId="0" animBg="1"/>
      <p:bldP spid="11" grpId="0" animBg="1"/>
      <p:bldP spid="25" grpId="0" animBg="1"/>
      <p:bldP spid="26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933535" y="1375592"/>
            <a:ext cx="8583741" cy="778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Ermittlung des Streitwertes in Mietsachen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239846"/>
            <a:ext cx="4525975" cy="6432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Zusammenfassung des § 41 GKG: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3448905" y="3518869"/>
            <a:ext cx="7746209" cy="182848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Jahresbetrag des zusätzlich geforderten Betrages, </a:t>
            </a:r>
            <a:endParaRPr lang="de-DE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bzw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des </a:t>
            </a:r>
            <a:r>
              <a:rPr lang="de-DE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begehrten Minderungsbetrages, es sei denn, die streitige Zeit ist geringer als 1 Jahr </a:t>
            </a:r>
          </a:p>
        </p:txBody>
      </p:sp>
      <p:sp>
        <p:nvSpPr>
          <p:cNvPr id="15" name="Gefaltete Ecke 14"/>
          <p:cNvSpPr/>
          <p:nvPr/>
        </p:nvSpPr>
        <p:spPr>
          <a:xfrm rot="21311808">
            <a:off x="9600587" y="4818212"/>
            <a:ext cx="1594527" cy="1477216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 V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435769" y="3051053"/>
            <a:ext cx="7579519" cy="70298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Zustimmung zur 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Mieterhöhung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bzw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Forderung </a:t>
            </a:r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 Mietminderung </a:t>
            </a:r>
          </a:p>
        </p:txBody>
      </p:sp>
    </p:spTree>
    <p:extLst>
      <p:ext uri="{BB962C8B-B14F-4D97-AF65-F5344CB8AC3E}">
        <p14:creationId xmlns:p14="http://schemas.microsoft.com/office/powerpoint/2010/main" val="117869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7" grpId="0" animBg="1"/>
      <p:bldP spid="15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933535" y="1375592"/>
            <a:ext cx="8583741" cy="7782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Ermittlung des Streitwertes in Mietsachen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239846"/>
            <a:ext cx="4525975" cy="64320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Zusammenfassung des § 41 GKG: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400" dirty="0"/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83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698756" y="3231470"/>
            <a:ext cx="7826726" cy="223552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Achtung </a:t>
            </a:r>
            <a:r>
              <a:rPr lang="de-DE" sz="24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Anspruchshäufung: 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Werden neben Räumung noch rückständige Mieten geltend gemacht, sind die Streitwerte für Räumung und Mietrückstand nach §§ 39 Abs. 1 GKG, 48 Abs. 1 S. 1 </a:t>
            </a:r>
            <a:r>
              <a:rPr lang="de-DE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i.V.m</a:t>
            </a: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5 ZPO zu addieren. 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15" name="Gefaltete Ecke 14"/>
          <p:cNvSpPr/>
          <p:nvPr/>
        </p:nvSpPr>
        <p:spPr>
          <a:xfrm rot="310113">
            <a:off x="10183801" y="3307414"/>
            <a:ext cx="1594527" cy="1477216"/>
          </a:xfrm>
          <a:prstGeom prst="foldedCorner">
            <a:avLst/>
          </a:prstGeom>
          <a:solidFill>
            <a:srgbClr val="F9A9C7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Addieren!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99065" y="2969043"/>
            <a:ext cx="2668939" cy="12757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Achtung!!</a:t>
            </a:r>
            <a:endParaRPr lang="de-DE" sz="3200" dirty="0"/>
          </a:p>
        </p:txBody>
      </p:sp>
      <p:sp>
        <p:nvSpPr>
          <p:cNvPr id="5" name="Abgerundetes Rechteck 4"/>
          <p:cNvSpPr/>
          <p:nvPr/>
        </p:nvSpPr>
        <p:spPr>
          <a:xfrm>
            <a:off x="2698756" y="5474117"/>
            <a:ext cx="8315325" cy="10847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Maßgeblich für Streitwertberechnung ist die Nettokaltmiete 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 </a:t>
            </a:r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41 </a:t>
            </a: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Abs. 1 S. 2 </a:t>
            </a:r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GKG 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ohne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Betriebskosten, es sei denn, diese ist als Pauschale in der Miete enthalten</a:t>
            </a:r>
          </a:p>
        </p:txBody>
      </p:sp>
    </p:spTree>
    <p:extLst>
      <p:ext uri="{BB962C8B-B14F-4D97-AF65-F5344CB8AC3E}">
        <p14:creationId xmlns:p14="http://schemas.microsoft.com/office/powerpoint/2010/main" val="262500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7" grpId="0" animBg="1"/>
      <p:bldP spid="15" grpId="0" animBg="1"/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Vorschuss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7425609" y="2826993"/>
            <a:ext cx="2182637" cy="213127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Ü004</a:t>
            </a:r>
            <a:endParaRPr lang="de-DE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1454867" y="2013443"/>
            <a:ext cx="4286780" cy="2136648"/>
          </a:xfrm>
          <a:prstGeom prst="wedgeEllipseCallout">
            <a:avLst>
              <a:gd name="adj1" fmla="val -38317"/>
              <a:gd name="adj2" fmla="val 5969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Wir machen eine Übung…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2" name="Grafik 11" descr="Ein Bild, das Entwurf, Menschliches Gesicht, Darstellung, Zeichnung enthält.&#10;&#10;Automatisch generierte Beschreibung">
            <a:extLst>
              <a:ext uri="{FF2B5EF4-FFF2-40B4-BE49-F238E27FC236}">
                <a16:creationId xmlns:a16="http://schemas.microsoft.com/office/drawing/2014/main" id="{708860EF-57F5-69B6-CE7C-1527FEE12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1486"/>
            <a:ext cx="2576650" cy="357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2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Breitbild</PresentationFormat>
  <Paragraphs>67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2023-05-04T13:22:15Z</dcterms:created>
  <dcterms:modified xsi:type="dcterms:W3CDTF">2023-10-20T09:09:14Z</dcterms:modified>
</cp:coreProperties>
</file>