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335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193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023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66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92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830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540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75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5679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64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411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BD3CE-FF41-4FF2-8D4B-208A5E8FD91D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325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239146" y="224725"/>
            <a:ext cx="5703376" cy="1154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Anklageverfahren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635071" y="2440983"/>
            <a:ext cx="8911526" cy="42465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das Ermittlungsverfahren hat seinen Zweck erfüll, wenn der Tatverdacht des Beschuldigten geklärt ist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 Entscheidung der </a:t>
            </a:r>
            <a:r>
              <a:rPr lang="de-D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kann auf Erhebung der Klage oder Einstellung des Verfahrens lauten (vgl. § 170 StPO)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erwägt die </a:t>
            </a:r>
            <a:r>
              <a:rPr lang="de-D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die öffentliche Klage zu erheben, so vermerkt sie den Abschluss der Ermittlung in den Akten (vgl. § 169a StPO)</a:t>
            </a:r>
          </a:p>
        </p:txBody>
      </p:sp>
      <p:sp>
        <p:nvSpPr>
          <p:cNvPr id="6" name="Rechteck 5"/>
          <p:cNvSpPr/>
          <p:nvPr/>
        </p:nvSpPr>
        <p:spPr>
          <a:xfrm>
            <a:off x="3967566" y="1937288"/>
            <a:ext cx="3952068" cy="6509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Abschluss des Verfahrens</a:t>
            </a:r>
          </a:p>
        </p:txBody>
      </p:sp>
    </p:spTree>
    <p:extLst>
      <p:ext uri="{BB962C8B-B14F-4D97-AF65-F5344CB8AC3E}">
        <p14:creationId xmlns:p14="http://schemas.microsoft.com/office/powerpoint/2010/main" val="177647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239146" y="224725"/>
            <a:ext cx="5703376" cy="1154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Anklageverfahren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542080" y="1883044"/>
            <a:ext cx="10469106" cy="48974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Tätigkeit der Geschäftsstellen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Eintragung der Anklagekennziffer in Mesta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Fertigung der Urschrift, der Ausfertigung und der Abschriften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Vorlage an den Dez. zur Unterschrift der Urschrift</a:t>
            </a:r>
          </a:p>
          <a:p>
            <a:pPr marL="1657350" lvl="3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wenn handschriftliche Anklage des Dez. </a:t>
            </a:r>
            <a:r>
              <a:rPr lang="de-D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Vfg</a:t>
            </a: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wurde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festen Aktendeckel anlegen – AU 48 –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fester Aktendeckel auch für die Handakte</a:t>
            </a:r>
          </a:p>
        </p:txBody>
      </p:sp>
      <p:sp>
        <p:nvSpPr>
          <p:cNvPr id="6" name="Rechteck 5"/>
          <p:cNvSpPr/>
          <p:nvPr/>
        </p:nvSpPr>
        <p:spPr>
          <a:xfrm>
            <a:off x="3944318" y="1379348"/>
            <a:ext cx="3952068" cy="6509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Bearbeitung der Anklageschrift</a:t>
            </a:r>
          </a:p>
        </p:txBody>
      </p:sp>
    </p:spTree>
    <p:extLst>
      <p:ext uri="{BB962C8B-B14F-4D97-AF65-F5344CB8AC3E}">
        <p14:creationId xmlns:p14="http://schemas.microsoft.com/office/powerpoint/2010/main" val="317704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239146" y="224725"/>
            <a:ext cx="5703376" cy="1154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Anklageverfahren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542080" y="1883044"/>
            <a:ext cx="10469106" cy="48974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Tätigkeit der Geschäftsstellen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Versendungsverfügung zur Hauptakte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Überstücke der Anklageschrift lose hinten in die Hauptakte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verfügte Ablichtungen der Hauptakte zur Handakte evtl. Bearbeitungsbände zur Handakte anlegen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Anschreiben auskniffen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Akte mit Anklage dem Gericht (zentrale Eingangsregistratur) übersenden</a:t>
            </a:r>
            <a:b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Aktenzeichen wird dort zentral vergeben und über die Schnittstelle in MESTA importiert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Versendung in der Aktenkontrolle in MESTA notieren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Frist setzten</a:t>
            </a:r>
          </a:p>
        </p:txBody>
      </p:sp>
      <p:sp>
        <p:nvSpPr>
          <p:cNvPr id="6" name="Rechteck 5"/>
          <p:cNvSpPr/>
          <p:nvPr/>
        </p:nvSpPr>
        <p:spPr>
          <a:xfrm>
            <a:off x="3944318" y="1379348"/>
            <a:ext cx="3952068" cy="6509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Bearbeitung der Anklageschrift</a:t>
            </a:r>
          </a:p>
        </p:txBody>
      </p:sp>
    </p:spTree>
    <p:extLst>
      <p:ext uri="{BB962C8B-B14F-4D97-AF65-F5344CB8AC3E}">
        <p14:creationId xmlns:p14="http://schemas.microsoft.com/office/powerpoint/2010/main" val="399198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239146" y="224725"/>
            <a:ext cx="5703376" cy="1154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Anklageverfahren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635071" y="2440983"/>
            <a:ext cx="8911526" cy="42465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der </a:t>
            </a:r>
            <a:r>
              <a:rPr lang="de-DE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Vermerk über den Abschluss der Ermittlungen (§ 169a StPO) </a:t>
            </a: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trennt den Ermittlungsteil von dem Entschließungsteil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wenn </a:t>
            </a:r>
            <a:r>
              <a:rPr lang="de-DE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nicht</a:t>
            </a: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das Verfahren zur Einstellung führt, ist der </a:t>
            </a:r>
            <a:r>
              <a:rPr lang="de-DE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Beschuldigte spätestens vor Abschluss der Ermittlungen zu vernehmen (§ 163a StPO)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wer den Beschuldigten vernimmt, ist Sache der Strafverfolgungsbehörden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der Verteidiger </a:t>
            </a: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hat nunmehr eine </a:t>
            </a:r>
            <a:r>
              <a:rPr lang="de-DE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uneingeschränktes Akteneinsichtsrecht</a:t>
            </a: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bis zu diesem Zeitpunkt konnte ihn die Einsicht versagt werden wenn der Untersuchungszweck gefährdet war (§ 147 II StPO)</a:t>
            </a:r>
          </a:p>
        </p:txBody>
      </p:sp>
      <p:sp>
        <p:nvSpPr>
          <p:cNvPr id="6" name="Rechteck 5"/>
          <p:cNvSpPr/>
          <p:nvPr/>
        </p:nvSpPr>
        <p:spPr>
          <a:xfrm>
            <a:off x="3967566" y="1937288"/>
            <a:ext cx="3952068" cy="6509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Abschluss des Verfahrens</a:t>
            </a:r>
          </a:p>
        </p:txBody>
      </p:sp>
    </p:spTree>
    <p:extLst>
      <p:ext uri="{BB962C8B-B14F-4D97-AF65-F5344CB8AC3E}">
        <p14:creationId xmlns:p14="http://schemas.microsoft.com/office/powerpoint/2010/main" val="203502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239146" y="224725"/>
            <a:ext cx="5703376" cy="1154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Anklageverfahren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635071" y="2440983"/>
            <a:ext cx="8911526" cy="42465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 </a:t>
            </a:r>
            <a:r>
              <a:rPr lang="de-DE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Klageerhebung</a:t>
            </a: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erfolgt durch die </a:t>
            </a:r>
            <a:r>
              <a:rPr lang="de-D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wenn die Ermittlungen den Tatverdacht des Beschuldigten hinreichend gefestigt haben, so dass ein gerichtliches Verfahren gerechtfertigt erscheint (§ 170 I StPO)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 Verurteilung des Beschuldigten muss wahrscheinlich sein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Maßgebend ist allein die Prognose der </a:t>
            </a:r>
            <a:r>
              <a:rPr lang="de-D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zum Zeitpunkt der Urteilsfällung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zur Erhebung der öffentlichen Klage ist die Staatsanwaltschaft berufen </a:t>
            </a: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(§ 152 StPO)</a:t>
            </a:r>
          </a:p>
        </p:txBody>
      </p:sp>
      <p:sp>
        <p:nvSpPr>
          <p:cNvPr id="6" name="Rechteck 5"/>
          <p:cNvSpPr/>
          <p:nvPr/>
        </p:nvSpPr>
        <p:spPr>
          <a:xfrm>
            <a:off x="3967566" y="1937288"/>
            <a:ext cx="3952068" cy="6509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Erhebung der öffentlichen Klage</a:t>
            </a:r>
          </a:p>
        </p:txBody>
      </p:sp>
    </p:spTree>
    <p:extLst>
      <p:ext uri="{BB962C8B-B14F-4D97-AF65-F5344CB8AC3E}">
        <p14:creationId xmlns:p14="http://schemas.microsoft.com/office/powerpoint/2010/main" val="34501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239146" y="224725"/>
            <a:ext cx="5703376" cy="1154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Anklageverfahren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635071" y="2440983"/>
            <a:ext cx="8911526" cy="42465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Anklage wird erhoben vor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Einzelrichter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Schöffengericht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großen Strafkammer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 Jugendbereich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Jugendrichter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Jugendschöffengericht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Jugendkammer</a:t>
            </a:r>
          </a:p>
        </p:txBody>
      </p:sp>
      <p:sp>
        <p:nvSpPr>
          <p:cNvPr id="6" name="Rechteck 5"/>
          <p:cNvSpPr/>
          <p:nvPr/>
        </p:nvSpPr>
        <p:spPr>
          <a:xfrm>
            <a:off x="3967566" y="1937288"/>
            <a:ext cx="3952068" cy="6509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Erhebung der öffentlichen Klage</a:t>
            </a:r>
          </a:p>
        </p:txBody>
      </p:sp>
    </p:spTree>
    <p:extLst>
      <p:ext uri="{BB962C8B-B14F-4D97-AF65-F5344CB8AC3E}">
        <p14:creationId xmlns:p14="http://schemas.microsoft.com/office/powerpoint/2010/main" val="230697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239146" y="224725"/>
            <a:ext cx="5703376" cy="1154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Anklageverfahren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635071" y="2440983"/>
            <a:ext cx="8911526" cy="42465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 Klageerhebung kann geschehen durch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Einreichung der Anklagschrift bei Gericht (§§ 170 I, 200 StPO)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Antrag auf Erlass eines Strafbefehls (§ 407 StPO)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Antrag auf Aburteilung im beschleunigten Verfahren</a:t>
            </a:r>
          </a:p>
        </p:txBody>
      </p:sp>
      <p:sp>
        <p:nvSpPr>
          <p:cNvPr id="6" name="Rechteck 5"/>
          <p:cNvSpPr/>
          <p:nvPr/>
        </p:nvSpPr>
        <p:spPr>
          <a:xfrm>
            <a:off x="3967566" y="1937288"/>
            <a:ext cx="3952068" cy="6509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Erhebung der öffentlichen Klage</a:t>
            </a:r>
          </a:p>
        </p:txBody>
      </p:sp>
    </p:spTree>
    <p:extLst>
      <p:ext uri="{BB962C8B-B14F-4D97-AF65-F5344CB8AC3E}">
        <p14:creationId xmlns:p14="http://schemas.microsoft.com/office/powerpoint/2010/main" val="237336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239146" y="224725"/>
            <a:ext cx="5703376" cy="1154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Anklageverfahren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635071" y="2440983"/>
            <a:ext cx="8911526" cy="42465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Wirkungen der Klageerhebung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Anhängigkeit bei Gericht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Übergang der Verfahrensherrschaft </a:t>
            </a:r>
            <a:r>
              <a:rPr lang="de-D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an das Gericht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Festlegung des Prozessgegenstandes (vgl. § 155 I StPO)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Beschuldigter wird Angeschuldigter (vgl. 157 StPO)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Beginn des Zwischenverfahrens (§§ 199ff StPO)</a:t>
            </a:r>
          </a:p>
        </p:txBody>
      </p:sp>
      <p:sp>
        <p:nvSpPr>
          <p:cNvPr id="6" name="Rechteck 5"/>
          <p:cNvSpPr/>
          <p:nvPr/>
        </p:nvSpPr>
        <p:spPr>
          <a:xfrm>
            <a:off x="3967566" y="1937288"/>
            <a:ext cx="3952068" cy="6509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Erhebung der öffentlichen Klage</a:t>
            </a:r>
          </a:p>
        </p:txBody>
      </p:sp>
    </p:spTree>
    <p:extLst>
      <p:ext uri="{BB962C8B-B14F-4D97-AF65-F5344CB8AC3E}">
        <p14:creationId xmlns:p14="http://schemas.microsoft.com/office/powerpoint/2010/main" val="107781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239146" y="224725"/>
            <a:ext cx="5703376" cy="1154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Anklageverfahren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635071" y="2440983"/>
            <a:ext cx="8911526" cy="42465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 Bezeichnung der Person des Angeschuldigten (Name, Geburtsdatum, Geburtsort, Beruf, Adresse, Familienstand)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 Kennzeichnung der ihm zur Last gelegten Tat nebst Zeit und Ort ihrer Begehung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 gesetzlichen Merkmale der strafbaren Handlung (Tatbestandsmerkmale)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 anzuwendenden Strafvorschriften mit Paragrafen- und Gesetzesbezeichnung</a:t>
            </a:r>
          </a:p>
          <a:p>
            <a:pPr lvl="1">
              <a:lnSpc>
                <a:spcPct val="150000"/>
              </a:lnSpc>
            </a:pP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967566" y="1937288"/>
            <a:ext cx="3952068" cy="6509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Inhalt der Anklageschrift</a:t>
            </a:r>
          </a:p>
        </p:txBody>
      </p:sp>
      <p:sp>
        <p:nvSpPr>
          <p:cNvPr id="4" name="Ellipse 3"/>
          <p:cNvSpPr/>
          <p:nvPr/>
        </p:nvSpPr>
        <p:spPr>
          <a:xfrm>
            <a:off x="8632556" y="1821051"/>
            <a:ext cx="2309247" cy="137934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§ 200 StPO</a:t>
            </a:r>
          </a:p>
        </p:txBody>
      </p:sp>
      <p:sp>
        <p:nvSpPr>
          <p:cNvPr id="5" name="Rechteck 4"/>
          <p:cNvSpPr/>
          <p:nvPr/>
        </p:nvSpPr>
        <p:spPr>
          <a:xfrm>
            <a:off x="1487837" y="5594888"/>
            <a:ext cx="9236990" cy="1100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diese Punkte bilden zusammen den </a:t>
            </a:r>
            <a:r>
              <a:rPr lang="de-DE" b="1" dirty="0"/>
              <a:t>Anklagesatz, </a:t>
            </a:r>
            <a:r>
              <a:rPr lang="de-DE" dirty="0"/>
              <a:t>der später in der Hauptverhandlung vom Staatsanwalt zu verlesen ist (§ 243 III 1 StPO)</a:t>
            </a:r>
          </a:p>
        </p:txBody>
      </p:sp>
    </p:spTree>
    <p:extLst>
      <p:ext uri="{BB962C8B-B14F-4D97-AF65-F5344CB8AC3E}">
        <p14:creationId xmlns:p14="http://schemas.microsoft.com/office/powerpoint/2010/main" val="315814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239146" y="224725"/>
            <a:ext cx="5703376" cy="1154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Anklageverfahren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635071" y="2440983"/>
            <a:ext cx="8911526" cy="42465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weiter gehören in zur Anklageschrift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 Angabe der Beweismittel (Zeugen, Sachverständige, usw.)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das wesentliche Ergebnis der Ermittlungen, d.h. eine zusammenfassende Schilderung des Geschehensablauf, wie er sich für die Staatsanwaltschaft auf Grund ihrer Ermittlungen darstellt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das Gericht, vor dem die Hauptverhandlung stattfinden soll</a:t>
            </a:r>
          </a:p>
        </p:txBody>
      </p:sp>
      <p:sp>
        <p:nvSpPr>
          <p:cNvPr id="6" name="Rechteck 5"/>
          <p:cNvSpPr/>
          <p:nvPr/>
        </p:nvSpPr>
        <p:spPr>
          <a:xfrm>
            <a:off x="3967566" y="1937288"/>
            <a:ext cx="3952068" cy="6509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Inhalt der Anklageschrift</a:t>
            </a:r>
          </a:p>
        </p:txBody>
      </p:sp>
      <p:sp>
        <p:nvSpPr>
          <p:cNvPr id="4" name="Ellipse 3"/>
          <p:cNvSpPr/>
          <p:nvPr/>
        </p:nvSpPr>
        <p:spPr>
          <a:xfrm>
            <a:off x="8632556" y="1821051"/>
            <a:ext cx="2309247" cy="137934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§ 200 StPO</a:t>
            </a:r>
          </a:p>
        </p:txBody>
      </p:sp>
      <p:sp>
        <p:nvSpPr>
          <p:cNvPr id="5" name="Rechteck 4"/>
          <p:cNvSpPr/>
          <p:nvPr/>
        </p:nvSpPr>
        <p:spPr>
          <a:xfrm>
            <a:off x="1286359" y="5982346"/>
            <a:ext cx="9453966" cy="705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Die Anklage muss den Antrag auf Eröffnung des Hauptverfahrens enthalten</a:t>
            </a:r>
          </a:p>
        </p:txBody>
      </p:sp>
    </p:spTree>
    <p:extLst>
      <p:ext uri="{BB962C8B-B14F-4D97-AF65-F5344CB8AC3E}">
        <p14:creationId xmlns:p14="http://schemas.microsoft.com/office/powerpoint/2010/main" val="240143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239146" y="224725"/>
            <a:ext cx="5703376" cy="1154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Anklageverfahren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635070" y="2440983"/>
            <a:ext cx="9353227" cy="42465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 Anklageschrift wird mitsamt den Akten dem Gericht vorgelegt (§ 199 II S. 2 StPO)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Beiakten</a:t>
            </a:r>
            <a:r>
              <a:rPr lang="de-D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und für den Beschuldigten bedeutungslose Vorgänge müssen nicht vorgelegt werden, ebenso wenig die bei der Staatsanwaltschaft verbleibenden Handakten</a:t>
            </a:r>
          </a:p>
        </p:txBody>
      </p:sp>
      <p:sp>
        <p:nvSpPr>
          <p:cNvPr id="6" name="Rechteck 5"/>
          <p:cNvSpPr/>
          <p:nvPr/>
        </p:nvSpPr>
        <p:spPr>
          <a:xfrm>
            <a:off x="3967566" y="1937288"/>
            <a:ext cx="3952068" cy="6509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Bearbeitung der Anklageschrift</a:t>
            </a:r>
          </a:p>
        </p:txBody>
      </p:sp>
    </p:spTree>
    <p:extLst>
      <p:ext uri="{BB962C8B-B14F-4D97-AF65-F5344CB8AC3E}">
        <p14:creationId xmlns:p14="http://schemas.microsoft.com/office/powerpoint/2010/main" val="177409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617</Words>
  <Application>Microsoft Office PowerPoint</Application>
  <PresentationFormat>Breitbild</PresentationFormat>
  <Paragraphs>80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Schulz, André</dc:creator>
  <cp:lastModifiedBy>Schulz, André</cp:lastModifiedBy>
  <cp:revision>21</cp:revision>
  <dcterms:created xsi:type="dcterms:W3CDTF">2024-04-19T10:08:52Z</dcterms:created>
  <dcterms:modified xsi:type="dcterms:W3CDTF">2025-01-20T09:58:07Z</dcterms:modified>
</cp:coreProperties>
</file>