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8" r:id="rId3"/>
    <p:sldId id="259" r:id="rId4"/>
    <p:sldId id="260" r:id="rId5"/>
    <p:sldId id="261" r:id="rId6"/>
    <p:sldId id="262" r:id="rId7"/>
    <p:sldId id="263" r:id="rId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7" autoAdjust="0"/>
    <p:restoredTop sz="94660"/>
  </p:normalViewPr>
  <p:slideViewPr>
    <p:cSldViewPr snapToGrid="0" showGuides="1">
      <p:cViewPr varScale="1">
        <p:scale>
          <a:sx n="115" d="100"/>
          <a:sy n="115" d="100"/>
        </p:scale>
        <p:origin x="426" y="84"/>
      </p:cViewPr>
      <p:guideLst>
        <p:guide orient="horz" pos="2205"/>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820376F9-0522-4726-BD22-1495C6061F9E}" type="datetimeFigureOut">
              <a:rPr lang="de-DE" smtClean="0"/>
              <a:t>30.07.2024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C24A155-1A4C-48BB-B590-00679EA385ED}" type="slidenum">
              <a:rPr lang="de-DE" smtClean="0"/>
              <a:t>‹Nr.›</a:t>
            </a:fld>
            <a:endParaRPr lang="de-DE"/>
          </a:p>
        </p:txBody>
      </p:sp>
    </p:spTree>
    <p:extLst>
      <p:ext uri="{BB962C8B-B14F-4D97-AF65-F5344CB8AC3E}">
        <p14:creationId xmlns:p14="http://schemas.microsoft.com/office/powerpoint/2010/main" val="72412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20376F9-0522-4726-BD22-1495C6061F9E}" type="datetimeFigureOut">
              <a:rPr lang="de-DE" smtClean="0"/>
              <a:t>30.07.2024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C24A155-1A4C-48BB-B590-00679EA385ED}" type="slidenum">
              <a:rPr lang="de-DE" smtClean="0"/>
              <a:t>‹Nr.›</a:t>
            </a:fld>
            <a:endParaRPr lang="de-DE"/>
          </a:p>
        </p:txBody>
      </p:sp>
    </p:spTree>
    <p:extLst>
      <p:ext uri="{BB962C8B-B14F-4D97-AF65-F5344CB8AC3E}">
        <p14:creationId xmlns:p14="http://schemas.microsoft.com/office/powerpoint/2010/main" val="1344352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20376F9-0522-4726-BD22-1495C6061F9E}" type="datetimeFigureOut">
              <a:rPr lang="de-DE" smtClean="0"/>
              <a:t>30.07.2024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C24A155-1A4C-48BB-B590-00679EA385ED}" type="slidenum">
              <a:rPr lang="de-DE" smtClean="0"/>
              <a:t>‹Nr.›</a:t>
            </a:fld>
            <a:endParaRPr lang="de-DE"/>
          </a:p>
        </p:txBody>
      </p:sp>
    </p:spTree>
    <p:extLst>
      <p:ext uri="{BB962C8B-B14F-4D97-AF65-F5344CB8AC3E}">
        <p14:creationId xmlns:p14="http://schemas.microsoft.com/office/powerpoint/2010/main" val="1574882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20376F9-0522-4726-BD22-1495C6061F9E}" type="datetimeFigureOut">
              <a:rPr lang="de-DE" smtClean="0"/>
              <a:t>30.07.2024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C24A155-1A4C-48BB-B590-00679EA385ED}" type="slidenum">
              <a:rPr lang="de-DE" smtClean="0"/>
              <a:t>‹Nr.›</a:t>
            </a:fld>
            <a:endParaRPr lang="de-DE"/>
          </a:p>
        </p:txBody>
      </p:sp>
    </p:spTree>
    <p:extLst>
      <p:ext uri="{BB962C8B-B14F-4D97-AF65-F5344CB8AC3E}">
        <p14:creationId xmlns:p14="http://schemas.microsoft.com/office/powerpoint/2010/main" val="3279310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820376F9-0522-4726-BD22-1495C6061F9E}" type="datetimeFigureOut">
              <a:rPr lang="de-DE" smtClean="0"/>
              <a:t>30.07.2024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C24A155-1A4C-48BB-B590-00679EA385ED}" type="slidenum">
              <a:rPr lang="de-DE" smtClean="0"/>
              <a:t>‹Nr.›</a:t>
            </a:fld>
            <a:endParaRPr lang="de-DE"/>
          </a:p>
        </p:txBody>
      </p:sp>
    </p:spTree>
    <p:extLst>
      <p:ext uri="{BB962C8B-B14F-4D97-AF65-F5344CB8AC3E}">
        <p14:creationId xmlns:p14="http://schemas.microsoft.com/office/powerpoint/2010/main" val="135025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820376F9-0522-4726-BD22-1495C6061F9E}" type="datetimeFigureOut">
              <a:rPr lang="de-DE" smtClean="0"/>
              <a:t>30.07.2024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C24A155-1A4C-48BB-B590-00679EA385ED}" type="slidenum">
              <a:rPr lang="de-DE" smtClean="0"/>
              <a:t>‹Nr.›</a:t>
            </a:fld>
            <a:endParaRPr lang="de-DE"/>
          </a:p>
        </p:txBody>
      </p:sp>
    </p:spTree>
    <p:extLst>
      <p:ext uri="{BB962C8B-B14F-4D97-AF65-F5344CB8AC3E}">
        <p14:creationId xmlns:p14="http://schemas.microsoft.com/office/powerpoint/2010/main" val="58647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820376F9-0522-4726-BD22-1495C6061F9E}" type="datetimeFigureOut">
              <a:rPr lang="de-DE" smtClean="0"/>
              <a:t>30.07.2024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9C24A155-1A4C-48BB-B590-00679EA385ED}" type="slidenum">
              <a:rPr lang="de-DE" smtClean="0"/>
              <a:t>‹Nr.›</a:t>
            </a:fld>
            <a:endParaRPr lang="de-DE"/>
          </a:p>
        </p:txBody>
      </p:sp>
    </p:spTree>
    <p:extLst>
      <p:ext uri="{BB962C8B-B14F-4D97-AF65-F5344CB8AC3E}">
        <p14:creationId xmlns:p14="http://schemas.microsoft.com/office/powerpoint/2010/main" val="557613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820376F9-0522-4726-BD22-1495C6061F9E}" type="datetimeFigureOut">
              <a:rPr lang="de-DE" smtClean="0"/>
              <a:t>30.07.2024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9C24A155-1A4C-48BB-B590-00679EA385ED}" type="slidenum">
              <a:rPr lang="de-DE" smtClean="0"/>
              <a:t>‹Nr.›</a:t>
            </a:fld>
            <a:endParaRPr lang="de-DE"/>
          </a:p>
        </p:txBody>
      </p:sp>
    </p:spTree>
    <p:extLst>
      <p:ext uri="{BB962C8B-B14F-4D97-AF65-F5344CB8AC3E}">
        <p14:creationId xmlns:p14="http://schemas.microsoft.com/office/powerpoint/2010/main" val="1044890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20376F9-0522-4726-BD22-1495C6061F9E}" type="datetimeFigureOut">
              <a:rPr lang="de-DE" smtClean="0"/>
              <a:t>30.07.2024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9C24A155-1A4C-48BB-B590-00679EA385ED}" type="slidenum">
              <a:rPr lang="de-DE" smtClean="0"/>
              <a:t>‹Nr.›</a:t>
            </a:fld>
            <a:endParaRPr lang="de-DE"/>
          </a:p>
        </p:txBody>
      </p:sp>
    </p:spTree>
    <p:extLst>
      <p:ext uri="{BB962C8B-B14F-4D97-AF65-F5344CB8AC3E}">
        <p14:creationId xmlns:p14="http://schemas.microsoft.com/office/powerpoint/2010/main" val="3175123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820376F9-0522-4726-BD22-1495C6061F9E}" type="datetimeFigureOut">
              <a:rPr lang="de-DE" smtClean="0"/>
              <a:t>30.07.2024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C24A155-1A4C-48BB-B590-00679EA385ED}" type="slidenum">
              <a:rPr lang="de-DE" smtClean="0"/>
              <a:t>‹Nr.›</a:t>
            </a:fld>
            <a:endParaRPr lang="de-DE"/>
          </a:p>
        </p:txBody>
      </p:sp>
    </p:spTree>
    <p:extLst>
      <p:ext uri="{BB962C8B-B14F-4D97-AF65-F5344CB8AC3E}">
        <p14:creationId xmlns:p14="http://schemas.microsoft.com/office/powerpoint/2010/main" val="2458844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820376F9-0522-4726-BD22-1495C6061F9E}" type="datetimeFigureOut">
              <a:rPr lang="de-DE" smtClean="0"/>
              <a:t>30.07.2024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C24A155-1A4C-48BB-B590-00679EA385ED}" type="slidenum">
              <a:rPr lang="de-DE" smtClean="0"/>
              <a:t>‹Nr.›</a:t>
            </a:fld>
            <a:endParaRPr lang="de-DE"/>
          </a:p>
        </p:txBody>
      </p:sp>
    </p:spTree>
    <p:extLst>
      <p:ext uri="{BB962C8B-B14F-4D97-AF65-F5344CB8AC3E}">
        <p14:creationId xmlns:p14="http://schemas.microsoft.com/office/powerpoint/2010/main" val="365149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0376F9-0522-4726-BD22-1495C6061F9E}" type="datetimeFigureOut">
              <a:rPr lang="de-DE" smtClean="0"/>
              <a:t>30.07.2024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24A155-1A4C-48BB-B590-00679EA385ED}" type="slidenum">
              <a:rPr lang="de-DE" smtClean="0"/>
              <a:t>‹Nr.›</a:t>
            </a:fld>
            <a:endParaRPr lang="de-DE"/>
          </a:p>
        </p:txBody>
      </p:sp>
    </p:spTree>
    <p:extLst>
      <p:ext uri="{BB962C8B-B14F-4D97-AF65-F5344CB8AC3E}">
        <p14:creationId xmlns:p14="http://schemas.microsoft.com/office/powerpoint/2010/main" val="2633155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15" name="Gefaltete Ecke 14"/>
          <p:cNvSpPr/>
          <p:nvPr/>
        </p:nvSpPr>
        <p:spPr>
          <a:xfrm rot="21064751">
            <a:off x="4268293" y="2019534"/>
            <a:ext cx="3655413" cy="334970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sz="3600" b="1" dirty="0" smtClean="0">
                <a:solidFill>
                  <a:schemeClr val="tx1"/>
                </a:solidFill>
                <a:latin typeface="MV Boli" panose="02000500030200090000" pitchFamily="2" charset="0"/>
                <a:cs typeface="MV Boli" panose="02000500030200090000" pitchFamily="2" charset="0"/>
              </a:rPr>
              <a:t>Was stellen Sie sich unter Knigge vor?</a:t>
            </a:r>
            <a:endParaRPr lang="de-DE" sz="3600" b="1" dirty="0">
              <a:solidFill>
                <a:schemeClr val="tx1"/>
              </a:solidFill>
              <a:latin typeface="MV Boli" panose="02000500030200090000" pitchFamily="2" charset="0"/>
              <a:cs typeface="MV Boli" panose="02000500030200090000" pitchFamily="2" charset="0"/>
            </a:endParaRPr>
          </a:p>
        </p:txBody>
      </p:sp>
      <p:sp>
        <p:nvSpPr>
          <p:cNvPr id="2" name="Abgerundetes Rechteck 1"/>
          <p:cNvSpPr/>
          <p:nvPr/>
        </p:nvSpPr>
        <p:spPr>
          <a:xfrm>
            <a:off x="3641214" y="318870"/>
            <a:ext cx="5614987" cy="600075"/>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Knigge Kurs</a:t>
            </a:r>
            <a:endParaRPr lang="de-DE" sz="2800" b="1" dirty="0"/>
          </a:p>
        </p:txBody>
      </p:sp>
    </p:spTree>
    <p:extLst>
      <p:ext uri="{BB962C8B-B14F-4D97-AF65-F5344CB8AC3E}">
        <p14:creationId xmlns:p14="http://schemas.microsoft.com/office/powerpoint/2010/main" val="255015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1000" fill="hold"/>
                                        <p:tgtEl>
                                          <p:spTgt spid="15"/>
                                        </p:tgtEl>
                                        <p:attrNameLst>
                                          <p:attrName>ppt_w</p:attrName>
                                        </p:attrNameLst>
                                      </p:cBhvr>
                                      <p:tavLst>
                                        <p:tav tm="0">
                                          <p:val>
                                            <p:fltVal val="0"/>
                                          </p:val>
                                        </p:tav>
                                        <p:tav tm="100000">
                                          <p:val>
                                            <p:strVal val="#ppt_w"/>
                                          </p:val>
                                        </p:tav>
                                      </p:tavLst>
                                    </p:anim>
                                    <p:anim calcmode="lin" valueType="num">
                                      <p:cBhvr>
                                        <p:cTn id="8" dur="1000" fill="hold"/>
                                        <p:tgtEl>
                                          <p:spTgt spid="15"/>
                                        </p:tgtEl>
                                        <p:attrNameLst>
                                          <p:attrName>ppt_h</p:attrName>
                                        </p:attrNameLst>
                                      </p:cBhvr>
                                      <p:tavLst>
                                        <p:tav tm="0">
                                          <p:val>
                                            <p:fltVal val="0"/>
                                          </p:val>
                                        </p:tav>
                                        <p:tav tm="100000">
                                          <p:val>
                                            <p:strVal val="#ppt_h"/>
                                          </p:val>
                                        </p:tav>
                                      </p:tavLst>
                                    </p:anim>
                                    <p:anim calcmode="lin" valueType="num">
                                      <p:cBhvr>
                                        <p:cTn id="9" dur="1000" fill="hold"/>
                                        <p:tgtEl>
                                          <p:spTgt spid="15"/>
                                        </p:tgtEl>
                                        <p:attrNameLst>
                                          <p:attrName>style.rotation</p:attrName>
                                        </p:attrNameLst>
                                      </p:cBhvr>
                                      <p:tavLst>
                                        <p:tav tm="0">
                                          <p:val>
                                            <p:fltVal val="90"/>
                                          </p:val>
                                        </p:tav>
                                        <p:tav tm="100000">
                                          <p:val>
                                            <p:fltVal val="0"/>
                                          </p:val>
                                        </p:tav>
                                      </p:tavLst>
                                    </p:anim>
                                    <p:animEffect transition="in" filter="fade">
                                      <p:cBhvr>
                                        <p:cTn id="10"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9" name="Abgerundetes Rechteck 8"/>
          <p:cNvSpPr/>
          <p:nvPr/>
        </p:nvSpPr>
        <p:spPr>
          <a:xfrm>
            <a:off x="2413399" y="1565913"/>
            <a:ext cx="8070617" cy="4338855"/>
          </a:xfrm>
          <a:prstGeom prst="roundRect">
            <a:avLst/>
          </a:prstGeom>
          <a:solidFill>
            <a:schemeClr val="tx2">
              <a:lumMod val="60000"/>
              <a:lumOff val="40000"/>
            </a:schemeClr>
          </a:solidFill>
          <a:ln>
            <a:noFill/>
          </a:ln>
        </p:spPr>
        <p:style>
          <a:lnRef idx="1">
            <a:schemeClr val="accent6"/>
          </a:lnRef>
          <a:fillRef idx="2">
            <a:schemeClr val="accent6"/>
          </a:fillRef>
          <a:effectRef idx="1">
            <a:schemeClr val="accent6"/>
          </a:effectRef>
          <a:fontRef idx="minor">
            <a:schemeClr val="dk1"/>
          </a:fontRef>
        </p:style>
        <p:txBody>
          <a:bodyPr rtlCol="0" anchor="ctr"/>
          <a:lstStyle/>
          <a:p>
            <a:r>
              <a:rPr lang="de-DE" sz="2400" dirty="0">
                <a:solidFill>
                  <a:schemeClr val="bg1"/>
                </a:solidFill>
              </a:rPr>
              <a:t>Besonders im Arbeitsleben ist es immens wichtig, bestimmte </a:t>
            </a:r>
            <a:r>
              <a:rPr lang="de-DE" sz="2400" b="1" dirty="0">
                <a:solidFill>
                  <a:schemeClr val="bg1"/>
                </a:solidFill>
                <a:effectLst>
                  <a:outerShdw blurRad="38100" dist="38100" dir="2700000" algn="tl">
                    <a:srgbClr val="000000">
                      <a:alpha val="43137"/>
                    </a:srgbClr>
                  </a:outerShdw>
                </a:effectLst>
              </a:rPr>
              <a:t>Verhaltensregeln</a:t>
            </a:r>
            <a:r>
              <a:rPr lang="de-DE" sz="2400" dirty="0">
                <a:solidFill>
                  <a:schemeClr val="bg1"/>
                </a:solidFill>
              </a:rPr>
              <a:t> zu kennen. Aber auch im Privatleben brauchen wir den Knigge, um gut </a:t>
            </a:r>
            <a:r>
              <a:rPr lang="de-DE" sz="2400" b="1" dirty="0">
                <a:solidFill>
                  <a:schemeClr val="bg1"/>
                </a:solidFill>
                <a:effectLst>
                  <a:outerShdw blurRad="38100" dist="38100" dir="2700000" algn="tl">
                    <a:srgbClr val="000000">
                      <a:alpha val="43137"/>
                    </a:srgbClr>
                  </a:outerShdw>
                </a:effectLst>
              </a:rPr>
              <a:t>mit anderen Menschen umgehen </a:t>
            </a:r>
            <a:r>
              <a:rPr lang="de-DE" sz="2400" dirty="0">
                <a:solidFill>
                  <a:schemeClr val="bg1"/>
                </a:solidFill>
              </a:rPr>
              <a:t>zu können und </a:t>
            </a:r>
            <a:r>
              <a:rPr lang="de-DE" sz="2400" b="1" dirty="0">
                <a:solidFill>
                  <a:schemeClr val="bg1"/>
                </a:solidFill>
                <a:effectLst>
                  <a:outerShdw blurRad="38100" dist="38100" dir="2700000" algn="tl">
                    <a:srgbClr val="000000">
                      <a:alpha val="43137"/>
                    </a:srgbClr>
                  </a:outerShdw>
                </a:effectLst>
              </a:rPr>
              <a:t>Konflikte </a:t>
            </a:r>
            <a:r>
              <a:rPr lang="de-DE" sz="2400" dirty="0">
                <a:solidFill>
                  <a:schemeClr val="bg1"/>
                </a:solidFill>
              </a:rPr>
              <a:t>zu </a:t>
            </a:r>
            <a:r>
              <a:rPr lang="de-DE" sz="2400" b="1" dirty="0">
                <a:solidFill>
                  <a:schemeClr val="bg1"/>
                </a:solidFill>
                <a:effectLst>
                  <a:outerShdw blurRad="38100" dist="38100" dir="2700000" algn="tl">
                    <a:srgbClr val="000000">
                      <a:alpha val="43137"/>
                    </a:srgbClr>
                  </a:outerShdw>
                </a:effectLst>
              </a:rPr>
              <a:t>vermeiden</a:t>
            </a:r>
            <a:r>
              <a:rPr lang="de-DE" sz="2400" dirty="0">
                <a:solidFill>
                  <a:schemeClr val="bg1"/>
                </a:solidFill>
              </a:rPr>
              <a:t>. Warum „Knigge“ kein alter, verstaubter Begriff, sondern immer noch aktuell ist, wo die Idee des Knigge herkommt und in welchen Bereichen des </a:t>
            </a:r>
            <a:r>
              <a:rPr lang="de-DE" sz="2400" dirty="0" smtClean="0">
                <a:solidFill>
                  <a:schemeClr val="bg1"/>
                </a:solidFill>
              </a:rPr>
              <a:t>Arbeitsalltags </a:t>
            </a:r>
            <a:r>
              <a:rPr lang="de-DE" sz="2400" dirty="0">
                <a:solidFill>
                  <a:schemeClr val="bg1"/>
                </a:solidFill>
              </a:rPr>
              <a:t>Knigge zum Einsatz kommen kann, erfahren Sie </a:t>
            </a:r>
            <a:r>
              <a:rPr lang="de-DE" sz="2400" dirty="0" smtClean="0">
                <a:solidFill>
                  <a:schemeClr val="bg1"/>
                </a:solidFill>
              </a:rPr>
              <a:t>nun…</a:t>
            </a:r>
            <a:endParaRPr lang="de-DE" sz="2400" dirty="0">
              <a:solidFill>
                <a:schemeClr val="bg1"/>
              </a:solidFill>
            </a:endParaRPr>
          </a:p>
        </p:txBody>
      </p:sp>
      <p:sp>
        <p:nvSpPr>
          <p:cNvPr id="15" name="Gefaltete Ecke 14"/>
          <p:cNvSpPr/>
          <p:nvPr/>
        </p:nvSpPr>
        <p:spPr>
          <a:xfrm rot="351033">
            <a:off x="352534" y="317633"/>
            <a:ext cx="1965908" cy="196355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sz="2000" b="1" dirty="0" smtClean="0">
                <a:solidFill>
                  <a:schemeClr val="tx1"/>
                </a:solidFill>
                <a:latin typeface="MV Boli" panose="02000500030200090000" pitchFamily="2" charset="0"/>
                <a:cs typeface="MV Boli" panose="02000500030200090000" pitchFamily="2" charset="0"/>
              </a:rPr>
              <a:t>Knigge… was bedeutet das?</a:t>
            </a:r>
            <a:endParaRPr lang="de-DE" sz="2000" b="1" dirty="0">
              <a:solidFill>
                <a:schemeClr val="tx1"/>
              </a:solidFill>
              <a:latin typeface="MV Boli" panose="02000500030200090000" pitchFamily="2" charset="0"/>
              <a:cs typeface="MV Boli" panose="02000500030200090000" pitchFamily="2" charset="0"/>
            </a:endParaRPr>
          </a:p>
        </p:txBody>
      </p:sp>
      <p:sp>
        <p:nvSpPr>
          <p:cNvPr id="2" name="Abgerundetes Rechteck 1"/>
          <p:cNvSpPr/>
          <p:nvPr/>
        </p:nvSpPr>
        <p:spPr>
          <a:xfrm>
            <a:off x="3641214" y="318870"/>
            <a:ext cx="5614987" cy="600075"/>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Knigge Kurs</a:t>
            </a:r>
            <a:endParaRPr lang="de-DE" sz="2800" b="1" dirty="0"/>
          </a:p>
        </p:txBody>
      </p:sp>
    </p:spTree>
    <p:extLst>
      <p:ext uri="{BB962C8B-B14F-4D97-AF65-F5344CB8AC3E}">
        <p14:creationId xmlns:p14="http://schemas.microsoft.com/office/powerpoint/2010/main" val="2406756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1000" fill="hold"/>
                                        <p:tgtEl>
                                          <p:spTgt spid="15"/>
                                        </p:tgtEl>
                                        <p:attrNameLst>
                                          <p:attrName>ppt_w</p:attrName>
                                        </p:attrNameLst>
                                      </p:cBhvr>
                                      <p:tavLst>
                                        <p:tav tm="0">
                                          <p:val>
                                            <p:fltVal val="0"/>
                                          </p:val>
                                        </p:tav>
                                        <p:tav tm="100000">
                                          <p:val>
                                            <p:strVal val="#ppt_w"/>
                                          </p:val>
                                        </p:tav>
                                      </p:tavLst>
                                    </p:anim>
                                    <p:anim calcmode="lin" valueType="num">
                                      <p:cBhvr>
                                        <p:cTn id="8" dur="1000" fill="hold"/>
                                        <p:tgtEl>
                                          <p:spTgt spid="15"/>
                                        </p:tgtEl>
                                        <p:attrNameLst>
                                          <p:attrName>ppt_h</p:attrName>
                                        </p:attrNameLst>
                                      </p:cBhvr>
                                      <p:tavLst>
                                        <p:tav tm="0">
                                          <p:val>
                                            <p:fltVal val="0"/>
                                          </p:val>
                                        </p:tav>
                                        <p:tav tm="100000">
                                          <p:val>
                                            <p:strVal val="#ppt_h"/>
                                          </p:val>
                                        </p:tav>
                                      </p:tavLst>
                                    </p:anim>
                                    <p:anim calcmode="lin" valueType="num">
                                      <p:cBhvr>
                                        <p:cTn id="9" dur="1000" fill="hold"/>
                                        <p:tgtEl>
                                          <p:spTgt spid="15"/>
                                        </p:tgtEl>
                                        <p:attrNameLst>
                                          <p:attrName>style.rotation</p:attrName>
                                        </p:attrNameLst>
                                      </p:cBhvr>
                                      <p:tavLst>
                                        <p:tav tm="0">
                                          <p:val>
                                            <p:fltVal val="90"/>
                                          </p:val>
                                        </p:tav>
                                        <p:tav tm="100000">
                                          <p:val>
                                            <p:fltVal val="0"/>
                                          </p:val>
                                        </p:tav>
                                      </p:tavLst>
                                    </p:anim>
                                    <p:animEffect transition="in" filter="fade">
                                      <p:cBhvr>
                                        <p:cTn id="10" dur="10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9" name="Abgerundetes Rechteck 8"/>
          <p:cNvSpPr/>
          <p:nvPr/>
        </p:nvSpPr>
        <p:spPr>
          <a:xfrm>
            <a:off x="2413399" y="1565913"/>
            <a:ext cx="8070617" cy="4338855"/>
          </a:xfrm>
          <a:prstGeom prst="roundRect">
            <a:avLst/>
          </a:prstGeom>
          <a:solidFill>
            <a:schemeClr val="tx2">
              <a:lumMod val="60000"/>
              <a:lumOff val="40000"/>
            </a:schemeClr>
          </a:solidFill>
          <a:ln>
            <a:noFill/>
          </a:ln>
        </p:spPr>
        <p:style>
          <a:lnRef idx="1">
            <a:schemeClr val="accent6"/>
          </a:lnRef>
          <a:fillRef idx="2">
            <a:schemeClr val="accent6"/>
          </a:fillRef>
          <a:effectRef idx="1">
            <a:schemeClr val="accent6"/>
          </a:effectRef>
          <a:fontRef idx="minor">
            <a:schemeClr val="dk1"/>
          </a:fontRef>
        </p:style>
        <p:txBody>
          <a:bodyPr rtlCol="0" anchor="ctr"/>
          <a:lstStyle/>
          <a:p>
            <a:r>
              <a:rPr lang="de-DE" sz="2400" dirty="0" smtClean="0">
                <a:solidFill>
                  <a:schemeClr val="bg1"/>
                </a:solidFill>
              </a:rPr>
              <a:t>Sie haben </a:t>
            </a:r>
            <a:r>
              <a:rPr lang="de-DE" sz="2400" dirty="0">
                <a:solidFill>
                  <a:schemeClr val="bg1"/>
                </a:solidFill>
              </a:rPr>
              <a:t>sicherlich schon einmal gehört, dass, wenn es um gutes Benehmen geht, man von </a:t>
            </a:r>
            <a:r>
              <a:rPr lang="de-DE" sz="2400" b="1" dirty="0">
                <a:solidFill>
                  <a:schemeClr val="bg1"/>
                </a:solidFill>
                <a:effectLst>
                  <a:outerShdw blurRad="38100" dist="38100" dir="2700000" algn="tl">
                    <a:srgbClr val="000000">
                      <a:alpha val="43137"/>
                    </a:srgbClr>
                  </a:outerShdw>
                </a:effectLst>
              </a:rPr>
              <a:t>„Knigge“ </a:t>
            </a:r>
            <a:r>
              <a:rPr lang="de-DE" sz="2400" dirty="0">
                <a:solidFill>
                  <a:schemeClr val="bg1"/>
                </a:solidFill>
              </a:rPr>
              <a:t>spricht. Knigge lebte im 18. Jahrhundert. Sein voller Name lautet </a:t>
            </a:r>
            <a:r>
              <a:rPr lang="de-DE" sz="2400" b="1" dirty="0">
                <a:solidFill>
                  <a:schemeClr val="bg1"/>
                </a:solidFill>
                <a:effectLst>
                  <a:outerShdw blurRad="38100" dist="38100" dir="2700000" algn="tl">
                    <a:srgbClr val="000000">
                      <a:alpha val="43137"/>
                    </a:srgbClr>
                  </a:outerShdw>
                </a:effectLst>
              </a:rPr>
              <a:t>Adolph Franz Friedrich Ludwig Freiherr von Knigge</a:t>
            </a:r>
            <a:r>
              <a:rPr lang="de-DE" sz="2400" dirty="0">
                <a:solidFill>
                  <a:schemeClr val="bg1"/>
                </a:solidFill>
              </a:rPr>
              <a:t>. Er hat ein sehr berühmtes Buch mit dem Titel </a:t>
            </a:r>
            <a:r>
              <a:rPr lang="de-DE" sz="2400" b="1" dirty="0">
                <a:solidFill>
                  <a:schemeClr val="bg1"/>
                </a:solidFill>
                <a:effectLst>
                  <a:outerShdw blurRad="38100" dist="38100" dir="2700000" algn="tl">
                    <a:srgbClr val="000000">
                      <a:alpha val="43137"/>
                    </a:srgbClr>
                  </a:outerShdw>
                </a:effectLst>
              </a:rPr>
              <a:t>„Über den Umgang mit Menschen“ </a:t>
            </a:r>
            <a:r>
              <a:rPr lang="de-DE" sz="2400" dirty="0">
                <a:solidFill>
                  <a:schemeClr val="bg1"/>
                </a:solidFill>
              </a:rPr>
              <a:t>geschrieben. Knigge beschreibt darin aber nicht einfache Benimmregeln, wie zum Beispiel das korrekte Verhalten bei Tisch, wie man irrtümlich oft annahm und viele auch noch heute denken, sondern es ging ihm in erster Linie um den </a:t>
            </a:r>
            <a:r>
              <a:rPr lang="de-DE" sz="2400" b="1" dirty="0">
                <a:solidFill>
                  <a:schemeClr val="bg1"/>
                </a:solidFill>
                <a:effectLst>
                  <a:outerShdw blurRad="38100" dist="38100" dir="2700000" algn="tl">
                    <a:srgbClr val="000000">
                      <a:alpha val="43137"/>
                    </a:srgbClr>
                  </a:outerShdw>
                </a:effectLst>
              </a:rPr>
              <a:t>richtigen, respektvollen Umgang der Menschen miteinander.</a:t>
            </a:r>
          </a:p>
        </p:txBody>
      </p:sp>
      <p:sp>
        <p:nvSpPr>
          <p:cNvPr id="15" name="Gefaltete Ecke 14"/>
          <p:cNvSpPr/>
          <p:nvPr/>
        </p:nvSpPr>
        <p:spPr>
          <a:xfrm rot="351033">
            <a:off x="352534" y="317633"/>
            <a:ext cx="1965908" cy="196355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sz="2000" b="1" dirty="0" smtClean="0">
                <a:solidFill>
                  <a:schemeClr val="tx1"/>
                </a:solidFill>
                <a:latin typeface="MV Boli" panose="02000500030200090000" pitchFamily="2" charset="0"/>
                <a:cs typeface="MV Boli" panose="02000500030200090000" pitchFamily="2" charset="0"/>
              </a:rPr>
              <a:t>Wer war Knigge?</a:t>
            </a:r>
            <a:endParaRPr lang="de-DE" sz="2000" b="1" dirty="0">
              <a:solidFill>
                <a:schemeClr val="tx1"/>
              </a:solidFill>
              <a:latin typeface="MV Boli" panose="02000500030200090000" pitchFamily="2" charset="0"/>
              <a:cs typeface="MV Boli" panose="02000500030200090000" pitchFamily="2" charset="0"/>
            </a:endParaRPr>
          </a:p>
        </p:txBody>
      </p:sp>
      <p:sp>
        <p:nvSpPr>
          <p:cNvPr id="2" name="Abgerundetes Rechteck 1"/>
          <p:cNvSpPr/>
          <p:nvPr/>
        </p:nvSpPr>
        <p:spPr>
          <a:xfrm>
            <a:off x="3641214" y="318870"/>
            <a:ext cx="5614987" cy="600075"/>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Knigge Kurs</a:t>
            </a:r>
            <a:endParaRPr lang="de-DE" sz="2800" b="1" dirty="0"/>
          </a:p>
        </p:txBody>
      </p:sp>
    </p:spTree>
    <p:extLst>
      <p:ext uri="{BB962C8B-B14F-4D97-AF65-F5344CB8AC3E}">
        <p14:creationId xmlns:p14="http://schemas.microsoft.com/office/powerpoint/2010/main" val="1217171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1000" fill="hold"/>
                                        <p:tgtEl>
                                          <p:spTgt spid="15"/>
                                        </p:tgtEl>
                                        <p:attrNameLst>
                                          <p:attrName>ppt_w</p:attrName>
                                        </p:attrNameLst>
                                      </p:cBhvr>
                                      <p:tavLst>
                                        <p:tav tm="0">
                                          <p:val>
                                            <p:fltVal val="0"/>
                                          </p:val>
                                        </p:tav>
                                        <p:tav tm="100000">
                                          <p:val>
                                            <p:strVal val="#ppt_w"/>
                                          </p:val>
                                        </p:tav>
                                      </p:tavLst>
                                    </p:anim>
                                    <p:anim calcmode="lin" valueType="num">
                                      <p:cBhvr>
                                        <p:cTn id="8" dur="1000" fill="hold"/>
                                        <p:tgtEl>
                                          <p:spTgt spid="15"/>
                                        </p:tgtEl>
                                        <p:attrNameLst>
                                          <p:attrName>ppt_h</p:attrName>
                                        </p:attrNameLst>
                                      </p:cBhvr>
                                      <p:tavLst>
                                        <p:tav tm="0">
                                          <p:val>
                                            <p:fltVal val="0"/>
                                          </p:val>
                                        </p:tav>
                                        <p:tav tm="100000">
                                          <p:val>
                                            <p:strVal val="#ppt_h"/>
                                          </p:val>
                                        </p:tav>
                                      </p:tavLst>
                                    </p:anim>
                                    <p:anim calcmode="lin" valueType="num">
                                      <p:cBhvr>
                                        <p:cTn id="9" dur="1000" fill="hold"/>
                                        <p:tgtEl>
                                          <p:spTgt spid="15"/>
                                        </p:tgtEl>
                                        <p:attrNameLst>
                                          <p:attrName>style.rotation</p:attrName>
                                        </p:attrNameLst>
                                      </p:cBhvr>
                                      <p:tavLst>
                                        <p:tav tm="0">
                                          <p:val>
                                            <p:fltVal val="90"/>
                                          </p:val>
                                        </p:tav>
                                        <p:tav tm="100000">
                                          <p:val>
                                            <p:fltVal val="0"/>
                                          </p:val>
                                        </p:tav>
                                      </p:tavLst>
                                    </p:anim>
                                    <p:animEffect transition="in" filter="fade">
                                      <p:cBhvr>
                                        <p:cTn id="10" dur="10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9" name="Abgerundetes Rechteck 8"/>
          <p:cNvSpPr/>
          <p:nvPr/>
        </p:nvSpPr>
        <p:spPr>
          <a:xfrm>
            <a:off x="2211869" y="1565914"/>
            <a:ext cx="8473676" cy="2977512"/>
          </a:xfrm>
          <a:prstGeom prst="roundRect">
            <a:avLst/>
          </a:prstGeom>
          <a:solidFill>
            <a:schemeClr val="tx2">
              <a:lumMod val="60000"/>
              <a:lumOff val="40000"/>
            </a:schemeClr>
          </a:solidFill>
          <a:ln>
            <a:noFill/>
          </a:ln>
        </p:spPr>
        <p:style>
          <a:lnRef idx="1">
            <a:schemeClr val="accent6"/>
          </a:lnRef>
          <a:fillRef idx="2">
            <a:schemeClr val="accent6"/>
          </a:fillRef>
          <a:effectRef idx="1">
            <a:schemeClr val="accent6"/>
          </a:effectRef>
          <a:fontRef idx="minor">
            <a:schemeClr val="dk1"/>
          </a:fontRef>
        </p:style>
        <p:txBody>
          <a:bodyPr rtlCol="0" anchor="ctr"/>
          <a:lstStyle/>
          <a:p>
            <a:r>
              <a:rPr lang="de-DE" sz="2800" b="1" dirty="0">
                <a:solidFill>
                  <a:schemeClr val="bg1"/>
                </a:solidFill>
                <a:effectLst>
                  <a:outerShdw blurRad="38100" dist="38100" dir="2700000" algn="tl">
                    <a:srgbClr val="000000">
                      <a:alpha val="43137"/>
                    </a:srgbClr>
                  </a:outerShdw>
                </a:effectLst>
              </a:rPr>
              <a:t>Adolph Franz Friedrich Ludwig Freiherr Knigge</a:t>
            </a:r>
            <a:r>
              <a:rPr lang="de-DE" sz="2800" dirty="0">
                <a:solidFill>
                  <a:schemeClr val="bg1"/>
                </a:solidFill>
                <a:effectLst>
                  <a:outerShdw blurRad="38100" dist="38100" dir="2700000" algn="tl">
                    <a:srgbClr val="000000">
                      <a:alpha val="43137"/>
                    </a:srgbClr>
                  </a:outerShdw>
                </a:effectLst>
              </a:rPr>
              <a:t> </a:t>
            </a:r>
            <a:endParaRPr lang="de-DE" sz="2800" dirty="0" smtClean="0">
              <a:solidFill>
                <a:schemeClr val="bg1"/>
              </a:solidFill>
              <a:effectLst>
                <a:outerShdw blurRad="38100" dist="38100" dir="2700000" algn="tl">
                  <a:srgbClr val="000000">
                    <a:alpha val="43137"/>
                  </a:srgbClr>
                </a:outerShdw>
              </a:effectLst>
            </a:endParaRPr>
          </a:p>
          <a:p>
            <a:endParaRPr lang="de-DE" sz="2800" dirty="0" smtClean="0">
              <a:solidFill>
                <a:schemeClr val="bg1"/>
              </a:solidFill>
              <a:effectLst>
                <a:outerShdw blurRad="38100" dist="38100" dir="2700000" algn="tl">
                  <a:srgbClr val="000000">
                    <a:alpha val="43137"/>
                  </a:srgbClr>
                </a:outerShdw>
              </a:effectLst>
            </a:endParaRPr>
          </a:p>
          <a:p>
            <a:r>
              <a:rPr lang="de-DE" sz="2400" dirty="0" smtClean="0">
                <a:solidFill>
                  <a:schemeClr val="bg1"/>
                </a:solidFill>
              </a:rPr>
              <a:t>Geboren </a:t>
            </a:r>
            <a:r>
              <a:rPr lang="de-DE" sz="2400" dirty="0" smtClean="0">
                <a:solidFill>
                  <a:schemeClr val="bg1"/>
                </a:solidFill>
              </a:rPr>
              <a:t>am 16. Oktober 1752 in </a:t>
            </a:r>
            <a:r>
              <a:rPr lang="de-DE" sz="2400" dirty="0" err="1" smtClean="0">
                <a:solidFill>
                  <a:schemeClr val="bg1"/>
                </a:solidFill>
              </a:rPr>
              <a:t>Bredenbeck</a:t>
            </a:r>
            <a:r>
              <a:rPr lang="de-DE" sz="2400" dirty="0" smtClean="0">
                <a:solidFill>
                  <a:schemeClr val="bg1"/>
                </a:solidFill>
              </a:rPr>
              <a:t> bei Hannover</a:t>
            </a:r>
          </a:p>
          <a:p>
            <a:r>
              <a:rPr lang="de-DE" sz="2400" dirty="0" smtClean="0">
                <a:solidFill>
                  <a:schemeClr val="bg1"/>
                </a:solidFill>
              </a:rPr>
              <a:t>Gestorben am 06. Mai 1796 in Bremen war ein deutscher Schriftsteller und Aufklärer.</a:t>
            </a:r>
            <a:endParaRPr lang="de-DE" sz="2400" dirty="0">
              <a:solidFill>
                <a:schemeClr val="bg1"/>
              </a:solidFill>
            </a:endParaRPr>
          </a:p>
        </p:txBody>
      </p:sp>
      <p:sp>
        <p:nvSpPr>
          <p:cNvPr id="15" name="Gefaltete Ecke 14"/>
          <p:cNvSpPr/>
          <p:nvPr/>
        </p:nvSpPr>
        <p:spPr>
          <a:xfrm rot="351033">
            <a:off x="366821" y="413953"/>
            <a:ext cx="1965908" cy="196355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sz="2000" b="1" dirty="0" smtClean="0">
                <a:solidFill>
                  <a:schemeClr val="tx1"/>
                </a:solidFill>
                <a:latin typeface="MV Boli" panose="02000500030200090000" pitchFamily="2" charset="0"/>
                <a:cs typeface="MV Boli" panose="02000500030200090000" pitchFamily="2" charset="0"/>
              </a:rPr>
              <a:t>Wer war Knigge?</a:t>
            </a:r>
            <a:endParaRPr lang="de-DE" sz="2000" b="1" dirty="0">
              <a:solidFill>
                <a:schemeClr val="tx1"/>
              </a:solidFill>
              <a:latin typeface="MV Boli" panose="02000500030200090000" pitchFamily="2" charset="0"/>
              <a:cs typeface="MV Boli" panose="02000500030200090000" pitchFamily="2" charset="0"/>
            </a:endParaRPr>
          </a:p>
        </p:txBody>
      </p:sp>
      <p:sp>
        <p:nvSpPr>
          <p:cNvPr id="2" name="Abgerundetes Rechteck 1"/>
          <p:cNvSpPr/>
          <p:nvPr/>
        </p:nvSpPr>
        <p:spPr>
          <a:xfrm>
            <a:off x="3641214" y="318870"/>
            <a:ext cx="5614987" cy="600075"/>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Knigge Kurs</a:t>
            </a:r>
            <a:endParaRPr lang="de-DE" sz="2800" b="1" dirty="0"/>
          </a:p>
        </p:txBody>
      </p:sp>
    </p:spTree>
    <p:extLst>
      <p:ext uri="{BB962C8B-B14F-4D97-AF65-F5344CB8AC3E}">
        <p14:creationId xmlns:p14="http://schemas.microsoft.com/office/powerpoint/2010/main" val="330815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1000" fill="hold"/>
                                        <p:tgtEl>
                                          <p:spTgt spid="15"/>
                                        </p:tgtEl>
                                        <p:attrNameLst>
                                          <p:attrName>ppt_w</p:attrName>
                                        </p:attrNameLst>
                                      </p:cBhvr>
                                      <p:tavLst>
                                        <p:tav tm="0">
                                          <p:val>
                                            <p:fltVal val="0"/>
                                          </p:val>
                                        </p:tav>
                                        <p:tav tm="100000">
                                          <p:val>
                                            <p:strVal val="#ppt_w"/>
                                          </p:val>
                                        </p:tav>
                                      </p:tavLst>
                                    </p:anim>
                                    <p:anim calcmode="lin" valueType="num">
                                      <p:cBhvr>
                                        <p:cTn id="8" dur="1000" fill="hold"/>
                                        <p:tgtEl>
                                          <p:spTgt spid="15"/>
                                        </p:tgtEl>
                                        <p:attrNameLst>
                                          <p:attrName>ppt_h</p:attrName>
                                        </p:attrNameLst>
                                      </p:cBhvr>
                                      <p:tavLst>
                                        <p:tav tm="0">
                                          <p:val>
                                            <p:fltVal val="0"/>
                                          </p:val>
                                        </p:tav>
                                        <p:tav tm="100000">
                                          <p:val>
                                            <p:strVal val="#ppt_h"/>
                                          </p:val>
                                        </p:tav>
                                      </p:tavLst>
                                    </p:anim>
                                    <p:anim calcmode="lin" valueType="num">
                                      <p:cBhvr>
                                        <p:cTn id="9" dur="1000" fill="hold"/>
                                        <p:tgtEl>
                                          <p:spTgt spid="15"/>
                                        </p:tgtEl>
                                        <p:attrNameLst>
                                          <p:attrName>style.rotation</p:attrName>
                                        </p:attrNameLst>
                                      </p:cBhvr>
                                      <p:tavLst>
                                        <p:tav tm="0">
                                          <p:val>
                                            <p:fltVal val="90"/>
                                          </p:val>
                                        </p:tav>
                                        <p:tav tm="100000">
                                          <p:val>
                                            <p:fltVal val="0"/>
                                          </p:val>
                                        </p:tav>
                                      </p:tavLst>
                                    </p:anim>
                                    <p:animEffect transition="in" filter="fade">
                                      <p:cBhvr>
                                        <p:cTn id="10" dur="10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15" name="Gefaltete Ecke 14"/>
          <p:cNvSpPr/>
          <p:nvPr/>
        </p:nvSpPr>
        <p:spPr>
          <a:xfrm rot="351033">
            <a:off x="366821" y="413953"/>
            <a:ext cx="1965908" cy="196355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sz="2000" b="1" dirty="0" smtClean="0">
                <a:solidFill>
                  <a:schemeClr val="tx1"/>
                </a:solidFill>
                <a:latin typeface="MV Boli" panose="02000500030200090000" pitchFamily="2" charset="0"/>
                <a:cs typeface="MV Boli" panose="02000500030200090000" pitchFamily="2" charset="0"/>
              </a:rPr>
              <a:t>Das ist Knigge…</a:t>
            </a:r>
            <a:endParaRPr lang="de-DE" sz="2000" b="1" dirty="0">
              <a:solidFill>
                <a:schemeClr val="tx1"/>
              </a:solidFill>
              <a:latin typeface="MV Boli" panose="02000500030200090000" pitchFamily="2" charset="0"/>
              <a:cs typeface="MV Boli" panose="02000500030200090000" pitchFamily="2" charset="0"/>
            </a:endParaRPr>
          </a:p>
        </p:txBody>
      </p:sp>
      <p:sp>
        <p:nvSpPr>
          <p:cNvPr id="2" name="Abgerundetes Rechteck 1"/>
          <p:cNvSpPr/>
          <p:nvPr/>
        </p:nvSpPr>
        <p:spPr>
          <a:xfrm>
            <a:off x="3641214" y="318870"/>
            <a:ext cx="5614987" cy="600075"/>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Knigge Kurs</a:t>
            </a:r>
            <a:endParaRPr lang="de-DE" sz="2800" b="1" dirty="0"/>
          </a:p>
        </p:txBody>
      </p:sp>
      <p:pic>
        <p:nvPicPr>
          <p:cNvPr id="3" name="Grafik 2"/>
          <p:cNvPicPr>
            <a:picLocks noChangeAspect="1"/>
          </p:cNvPicPr>
          <p:nvPr/>
        </p:nvPicPr>
        <p:blipFill>
          <a:blip r:embed="rId2"/>
          <a:stretch>
            <a:fillRect/>
          </a:stretch>
        </p:blipFill>
        <p:spPr>
          <a:xfrm>
            <a:off x="4658950" y="1395729"/>
            <a:ext cx="3579513" cy="4724513"/>
          </a:xfrm>
          <a:prstGeom prst="rect">
            <a:avLst/>
          </a:prstGeom>
        </p:spPr>
      </p:pic>
    </p:spTree>
    <p:extLst>
      <p:ext uri="{BB962C8B-B14F-4D97-AF65-F5344CB8AC3E}">
        <p14:creationId xmlns:p14="http://schemas.microsoft.com/office/powerpoint/2010/main" val="2510739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1000" fill="hold"/>
                                        <p:tgtEl>
                                          <p:spTgt spid="15"/>
                                        </p:tgtEl>
                                        <p:attrNameLst>
                                          <p:attrName>ppt_w</p:attrName>
                                        </p:attrNameLst>
                                      </p:cBhvr>
                                      <p:tavLst>
                                        <p:tav tm="0">
                                          <p:val>
                                            <p:fltVal val="0"/>
                                          </p:val>
                                        </p:tav>
                                        <p:tav tm="100000">
                                          <p:val>
                                            <p:strVal val="#ppt_w"/>
                                          </p:val>
                                        </p:tav>
                                      </p:tavLst>
                                    </p:anim>
                                    <p:anim calcmode="lin" valueType="num">
                                      <p:cBhvr>
                                        <p:cTn id="8" dur="1000" fill="hold"/>
                                        <p:tgtEl>
                                          <p:spTgt spid="15"/>
                                        </p:tgtEl>
                                        <p:attrNameLst>
                                          <p:attrName>ppt_h</p:attrName>
                                        </p:attrNameLst>
                                      </p:cBhvr>
                                      <p:tavLst>
                                        <p:tav tm="0">
                                          <p:val>
                                            <p:fltVal val="0"/>
                                          </p:val>
                                        </p:tav>
                                        <p:tav tm="100000">
                                          <p:val>
                                            <p:strVal val="#ppt_h"/>
                                          </p:val>
                                        </p:tav>
                                      </p:tavLst>
                                    </p:anim>
                                    <p:anim calcmode="lin" valueType="num">
                                      <p:cBhvr>
                                        <p:cTn id="9" dur="1000" fill="hold"/>
                                        <p:tgtEl>
                                          <p:spTgt spid="15"/>
                                        </p:tgtEl>
                                        <p:attrNameLst>
                                          <p:attrName>style.rotation</p:attrName>
                                        </p:attrNameLst>
                                      </p:cBhvr>
                                      <p:tavLst>
                                        <p:tav tm="0">
                                          <p:val>
                                            <p:fltVal val="90"/>
                                          </p:val>
                                        </p:tav>
                                        <p:tav tm="100000">
                                          <p:val>
                                            <p:fltVal val="0"/>
                                          </p:val>
                                        </p:tav>
                                      </p:tavLst>
                                    </p:anim>
                                    <p:animEffect transition="in" filter="fade">
                                      <p:cBhvr>
                                        <p:cTn id="10" dur="10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500" fill="hold"/>
                                        <p:tgtEl>
                                          <p:spTgt spid="3"/>
                                        </p:tgtEl>
                                        <p:attrNameLst>
                                          <p:attrName>ppt_w</p:attrName>
                                        </p:attrNameLst>
                                      </p:cBhvr>
                                      <p:tavLst>
                                        <p:tav tm="0">
                                          <p:val>
                                            <p:fltVal val="0"/>
                                          </p:val>
                                        </p:tav>
                                        <p:tav tm="100000">
                                          <p:val>
                                            <p:strVal val="#ppt_w"/>
                                          </p:val>
                                        </p:tav>
                                      </p:tavLst>
                                    </p:anim>
                                    <p:anim calcmode="lin" valueType="num">
                                      <p:cBhvr>
                                        <p:cTn id="16" dur="500" fill="hold"/>
                                        <p:tgtEl>
                                          <p:spTgt spid="3"/>
                                        </p:tgtEl>
                                        <p:attrNameLst>
                                          <p:attrName>ppt_h</p:attrName>
                                        </p:attrNameLst>
                                      </p:cBhvr>
                                      <p:tavLst>
                                        <p:tav tm="0">
                                          <p:val>
                                            <p:fltVal val="0"/>
                                          </p:val>
                                        </p:tav>
                                        <p:tav tm="100000">
                                          <p:val>
                                            <p:strVal val="#ppt_h"/>
                                          </p:val>
                                        </p:tav>
                                      </p:tavLst>
                                    </p:anim>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15" name="Gefaltete Ecke 14"/>
          <p:cNvSpPr/>
          <p:nvPr/>
        </p:nvSpPr>
        <p:spPr>
          <a:xfrm rot="351033">
            <a:off x="366821" y="413953"/>
            <a:ext cx="1965908" cy="196355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sz="2000" b="1" dirty="0" smtClean="0">
                <a:solidFill>
                  <a:schemeClr val="tx1"/>
                </a:solidFill>
                <a:latin typeface="MV Boli" panose="02000500030200090000" pitchFamily="2" charset="0"/>
                <a:cs typeface="MV Boli" panose="02000500030200090000" pitchFamily="2" charset="0"/>
              </a:rPr>
              <a:t>Das ist Knigge…</a:t>
            </a:r>
            <a:endParaRPr lang="de-DE" sz="2000" b="1" dirty="0">
              <a:solidFill>
                <a:schemeClr val="tx1"/>
              </a:solidFill>
              <a:latin typeface="MV Boli" panose="02000500030200090000" pitchFamily="2" charset="0"/>
              <a:cs typeface="MV Boli" panose="02000500030200090000" pitchFamily="2" charset="0"/>
            </a:endParaRPr>
          </a:p>
        </p:txBody>
      </p:sp>
      <p:sp>
        <p:nvSpPr>
          <p:cNvPr id="2" name="Abgerundetes Rechteck 1"/>
          <p:cNvSpPr/>
          <p:nvPr/>
        </p:nvSpPr>
        <p:spPr>
          <a:xfrm>
            <a:off x="3641214" y="318870"/>
            <a:ext cx="5614987" cy="60007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Knigge Kurs</a:t>
            </a:r>
            <a:endParaRPr lang="de-DE" sz="2800" b="1" dirty="0"/>
          </a:p>
        </p:txBody>
      </p:sp>
      <p:sp>
        <p:nvSpPr>
          <p:cNvPr id="4" name="Abgerundetes Rechteck 3"/>
          <p:cNvSpPr/>
          <p:nvPr/>
        </p:nvSpPr>
        <p:spPr>
          <a:xfrm>
            <a:off x="3028374" y="930960"/>
            <a:ext cx="6840666" cy="600075"/>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Über den Umgang mit Menschen</a:t>
            </a:r>
          </a:p>
        </p:txBody>
      </p:sp>
      <p:sp>
        <p:nvSpPr>
          <p:cNvPr id="5" name="Abgerundetes Rechteck 4"/>
          <p:cNvSpPr/>
          <p:nvPr/>
        </p:nvSpPr>
        <p:spPr>
          <a:xfrm>
            <a:off x="2469043" y="1718531"/>
            <a:ext cx="7959327" cy="4986337"/>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solidFill>
                  <a:schemeClr val="bg1"/>
                </a:solidFill>
              </a:rPr>
              <a:t>1788 erschien die erste Ausgabe seines wohl bekanntesten Werkes </a:t>
            </a:r>
            <a:r>
              <a:rPr lang="de-DE" sz="2000" i="1" dirty="0" smtClean="0">
                <a:solidFill>
                  <a:schemeClr val="bg1"/>
                </a:solidFill>
              </a:rPr>
              <a:t>Über den Umgang mit Menschen</a:t>
            </a:r>
            <a:r>
              <a:rPr lang="de-DE" sz="2000" dirty="0">
                <a:solidFill>
                  <a:schemeClr val="bg1"/>
                </a:solidFill>
              </a:rPr>
              <a:t> (heute einfach kurz als „Knigge“ bekannt). Knigge beabsichtigte damit eine Aufklärungsschrift für </a:t>
            </a:r>
            <a:r>
              <a:rPr lang="de-DE" sz="2000" dirty="0" smtClean="0">
                <a:solidFill>
                  <a:schemeClr val="bg1"/>
                </a:solidFill>
              </a:rPr>
              <a:t>Taktgefühl</a:t>
            </a:r>
            <a:r>
              <a:rPr lang="de-DE" sz="2000" dirty="0">
                <a:solidFill>
                  <a:schemeClr val="bg1"/>
                </a:solidFill>
              </a:rPr>
              <a:t> und </a:t>
            </a:r>
            <a:r>
              <a:rPr lang="de-DE" sz="2000" dirty="0" smtClean="0">
                <a:solidFill>
                  <a:schemeClr val="bg1"/>
                </a:solidFill>
              </a:rPr>
              <a:t>Höflichkeit im </a:t>
            </a:r>
            <a:r>
              <a:rPr lang="de-DE" sz="2000" dirty="0">
                <a:solidFill>
                  <a:schemeClr val="bg1"/>
                </a:solidFill>
              </a:rPr>
              <a:t>Umgang mit den Generationen, Berufen, Charakteren, die einem auch Enttäuschungen ersparen sollte. </a:t>
            </a:r>
            <a:endParaRPr lang="de-DE" sz="2000" dirty="0" smtClean="0">
              <a:solidFill>
                <a:schemeClr val="bg1"/>
              </a:solidFill>
            </a:endParaRPr>
          </a:p>
          <a:p>
            <a:r>
              <a:rPr lang="de-DE" sz="2000" dirty="0" smtClean="0">
                <a:solidFill>
                  <a:schemeClr val="bg1"/>
                </a:solidFill>
              </a:rPr>
              <a:t>Irrtümlicherweise </a:t>
            </a:r>
            <a:r>
              <a:rPr lang="de-DE" sz="2000" dirty="0">
                <a:solidFill>
                  <a:schemeClr val="bg1"/>
                </a:solidFill>
              </a:rPr>
              <a:t>wurde dieses Buch späterhin als Benimmbuch missverstanden, oft nur nach Hörensagen. Dieses Missverständnis verstärkte bereits der Verlag, indem er nach dem Tode von Knigge das Werk um Benimmregeln erweiterte. Außerdem ist bekannt, dass etwa alle zehn Jahre eine neue Ausgabe herausgegeben wurde – hauptsächlich mit Kleiderregeln. Heute erwartet man von einem „Knigge“ meist Hinweise, wie man Rot- zu Weißweingläsern beim gedeckten Tisch zueinander gruppiert; derlei überging Knigge selbst jedoch völlig.</a:t>
            </a:r>
          </a:p>
        </p:txBody>
      </p:sp>
    </p:spTree>
    <p:extLst>
      <p:ext uri="{BB962C8B-B14F-4D97-AF65-F5344CB8AC3E}">
        <p14:creationId xmlns:p14="http://schemas.microsoft.com/office/powerpoint/2010/main" val="1627654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1000" fill="hold"/>
                                        <p:tgtEl>
                                          <p:spTgt spid="15"/>
                                        </p:tgtEl>
                                        <p:attrNameLst>
                                          <p:attrName>ppt_w</p:attrName>
                                        </p:attrNameLst>
                                      </p:cBhvr>
                                      <p:tavLst>
                                        <p:tav tm="0">
                                          <p:val>
                                            <p:fltVal val="0"/>
                                          </p:val>
                                        </p:tav>
                                        <p:tav tm="100000">
                                          <p:val>
                                            <p:strVal val="#ppt_w"/>
                                          </p:val>
                                        </p:tav>
                                      </p:tavLst>
                                    </p:anim>
                                    <p:anim calcmode="lin" valueType="num">
                                      <p:cBhvr>
                                        <p:cTn id="8" dur="1000" fill="hold"/>
                                        <p:tgtEl>
                                          <p:spTgt spid="15"/>
                                        </p:tgtEl>
                                        <p:attrNameLst>
                                          <p:attrName>ppt_h</p:attrName>
                                        </p:attrNameLst>
                                      </p:cBhvr>
                                      <p:tavLst>
                                        <p:tav tm="0">
                                          <p:val>
                                            <p:fltVal val="0"/>
                                          </p:val>
                                        </p:tav>
                                        <p:tav tm="100000">
                                          <p:val>
                                            <p:strVal val="#ppt_h"/>
                                          </p:val>
                                        </p:tav>
                                      </p:tavLst>
                                    </p:anim>
                                    <p:anim calcmode="lin" valueType="num">
                                      <p:cBhvr>
                                        <p:cTn id="9" dur="1000" fill="hold"/>
                                        <p:tgtEl>
                                          <p:spTgt spid="15"/>
                                        </p:tgtEl>
                                        <p:attrNameLst>
                                          <p:attrName>style.rotation</p:attrName>
                                        </p:attrNameLst>
                                      </p:cBhvr>
                                      <p:tavLst>
                                        <p:tav tm="0">
                                          <p:val>
                                            <p:fltVal val="90"/>
                                          </p:val>
                                        </p:tav>
                                        <p:tav tm="100000">
                                          <p:val>
                                            <p:fltVal val="0"/>
                                          </p:val>
                                        </p:tav>
                                      </p:tavLst>
                                    </p:anim>
                                    <p:animEffect transition="in" filter="fade">
                                      <p:cBhvr>
                                        <p:cTn id="10" dur="10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4"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15" name="Gefaltete Ecke 14"/>
          <p:cNvSpPr/>
          <p:nvPr/>
        </p:nvSpPr>
        <p:spPr>
          <a:xfrm rot="21253884">
            <a:off x="666858" y="542540"/>
            <a:ext cx="1965908" cy="196355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sz="2000" b="1" dirty="0" smtClean="0">
                <a:solidFill>
                  <a:schemeClr val="tx1"/>
                </a:solidFill>
                <a:latin typeface="MV Boli" panose="02000500030200090000" pitchFamily="2" charset="0"/>
                <a:cs typeface="MV Boli" panose="02000500030200090000" pitchFamily="2" charset="0"/>
              </a:rPr>
              <a:t>Und hier sein Buch…</a:t>
            </a:r>
            <a:endParaRPr lang="de-DE" sz="2000" b="1" dirty="0">
              <a:solidFill>
                <a:schemeClr val="tx1"/>
              </a:solidFill>
              <a:latin typeface="MV Boli" panose="02000500030200090000" pitchFamily="2" charset="0"/>
              <a:cs typeface="MV Boli" panose="02000500030200090000" pitchFamily="2" charset="0"/>
            </a:endParaRPr>
          </a:p>
        </p:txBody>
      </p:sp>
      <p:sp>
        <p:nvSpPr>
          <p:cNvPr id="2" name="Abgerundetes Rechteck 1"/>
          <p:cNvSpPr/>
          <p:nvPr/>
        </p:nvSpPr>
        <p:spPr>
          <a:xfrm>
            <a:off x="3502818" y="333157"/>
            <a:ext cx="5614987" cy="60007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Knigge Kurs</a:t>
            </a:r>
            <a:endParaRPr lang="de-DE" sz="2800" b="1" dirty="0"/>
          </a:p>
        </p:txBody>
      </p:sp>
      <p:pic>
        <p:nvPicPr>
          <p:cNvPr id="7" name="Grafik 6" descr="undefined"/>
          <p:cNvPicPr/>
          <p:nvPr/>
        </p:nvPicPr>
        <p:blipFill>
          <a:blip r:embed="rId2">
            <a:extLst>
              <a:ext uri="{28A0092B-C50C-407E-A947-70E740481C1C}">
                <a14:useLocalDpi xmlns:a14="http://schemas.microsoft.com/office/drawing/2010/main" val="0"/>
              </a:ext>
            </a:extLst>
          </a:blip>
          <a:srcRect/>
          <a:stretch>
            <a:fillRect/>
          </a:stretch>
        </p:blipFill>
        <p:spPr bwMode="auto">
          <a:xfrm>
            <a:off x="4786311" y="1153699"/>
            <a:ext cx="3048000" cy="5236845"/>
          </a:xfrm>
          <a:prstGeom prst="rect">
            <a:avLst/>
          </a:prstGeom>
          <a:noFill/>
          <a:ln>
            <a:noFill/>
          </a:ln>
        </p:spPr>
      </p:pic>
    </p:spTree>
    <p:extLst>
      <p:ext uri="{BB962C8B-B14F-4D97-AF65-F5344CB8AC3E}">
        <p14:creationId xmlns:p14="http://schemas.microsoft.com/office/powerpoint/2010/main" val="1947943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1000" fill="hold"/>
                                        <p:tgtEl>
                                          <p:spTgt spid="7"/>
                                        </p:tgtEl>
                                        <p:attrNameLst>
                                          <p:attrName>ppt_w</p:attrName>
                                        </p:attrNameLst>
                                      </p:cBhvr>
                                      <p:tavLst>
                                        <p:tav tm="0">
                                          <p:val>
                                            <p:fltVal val="0"/>
                                          </p:val>
                                        </p:tav>
                                        <p:tav tm="100000">
                                          <p:val>
                                            <p:strVal val="#ppt_w"/>
                                          </p:val>
                                        </p:tav>
                                      </p:tavLst>
                                    </p:anim>
                                    <p:anim calcmode="lin" valueType="num">
                                      <p:cBhvr>
                                        <p:cTn id="15" dur="1000" fill="hold"/>
                                        <p:tgtEl>
                                          <p:spTgt spid="7"/>
                                        </p:tgtEl>
                                        <p:attrNameLst>
                                          <p:attrName>ppt_h</p:attrName>
                                        </p:attrNameLst>
                                      </p:cBhvr>
                                      <p:tavLst>
                                        <p:tav tm="0">
                                          <p:val>
                                            <p:fltVal val="0"/>
                                          </p:val>
                                        </p:tav>
                                        <p:tav tm="100000">
                                          <p:val>
                                            <p:strVal val="#ppt_h"/>
                                          </p:val>
                                        </p:tav>
                                      </p:tavLst>
                                    </p:anim>
                                    <p:anim calcmode="lin" valueType="num">
                                      <p:cBhvr>
                                        <p:cTn id="16" dur="1000" fill="hold"/>
                                        <p:tgtEl>
                                          <p:spTgt spid="7"/>
                                        </p:tgtEl>
                                        <p:attrNameLst>
                                          <p:attrName>style.rotation</p:attrName>
                                        </p:attrNameLst>
                                      </p:cBhvr>
                                      <p:tavLst>
                                        <p:tav tm="0">
                                          <p:val>
                                            <p:fltVal val="90"/>
                                          </p:val>
                                        </p:tav>
                                        <p:tav tm="100000">
                                          <p:val>
                                            <p:fltVal val="0"/>
                                          </p:val>
                                        </p:tav>
                                      </p:tavLst>
                                    </p:anim>
                                    <p:animEffect transition="in" filter="fade">
                                      <p:cBhvr>
                                        <p:cTn id="1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417</Words>
  <Application>Microsoft Office PowerPoint</Application>
  <PresentationFormat>Breitbild</PresentationFormat>
  <Paragraphs>30</Paragraphs>
  <Slides>7</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7</vt:i4>
      </vt:variant>
    </vt:vector>
  </HeadingPairs>
  <TitlesOfParts>
    <vt:vector size="12"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15</cp:revision>
  <dcterms:created xsi:type="dcterms:W3CDTF">2024-07-19T08:14:11Z</dcterms:created>
  <dcterms:modified xsi:type="dcterms:W3CDTF">2024-07-30T09:06:46Z</dcterms:modified>
</cp:coreProperties>
</file>