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93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67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83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9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8150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191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355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3917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72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927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49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69958-CE0B-4500-81DD-8EA38163302A}" type="datetimeFigureOut">
              <a:rPr lang="de-DE" smtClean="0"/>
              <a:t>22.01.2024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66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8.jpeg"/><Relationship Id="rId7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800224" y="4822226"/>
            <a:ext cx="8173307" cy="707679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 dirty="0"/>
              <a:t>Angelegenheiten der freiwilligen Gerichtsbarkeit</a:t>
            </a:r>
          </a:p>
        </p:txBody>
      </p:sp>
      <p:sp>
        <p:nvSpPr>
          <p:cNvPr id="3" name="Abgerundetes Rechteck 2"/>
          <p:cNvSpPr/>
          <p:nvPr/>
        </p:nvSpPr>
        <p:spPr>
          <a:xfrm rot="10800000" flipH="1" flipV="1">
            <a:off x="1800224" y="2586036"/>
            <a:ext cx="5600701" cy="68479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 dirty="0"/>
              <a:t>Ehesachen (§ 121 </a:t>
            </a:r>
            <a:r>
              <a:rPr lang="de-DE" sz="2800" dirty="0" err="1"/>
              <a:t>FamFG</a:t>
            </a:r>
            <a:r>
              <a:rPr lang="de-DE" sz="2800" dirty="0"/>
              <a:t>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1800224" y="3775503"/>
            <a:ext cx="6172200" cy="60896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 dirty="0"/>
              <a:t>Familienstreitsachen (§ 112 </a:t>
            </a:r>
            <a:r>
              <a:rPr lang="de-DE" sz="2800" dirty="0" err="1"/>
              <a:t>FamFG</a:t>
            </a:r>
            <a:r>
              <a:rPr lang="de-DE" sz="2800" dirty="0"/>
              <a:t>)</a:t>
            </a:r>
          </a:p>
        </p:txBody>
      </p:sp>
      <p:sp>
        <p:nvSpPr>
          <p:cNvPr id="5" name="Gefaltete Ecke 4"/>
          <p:cNvSpPr/>
          <p:nvPr/>
        </p:nvSpPr>
        <p:spPr>
          <a:xfrm rot="21260758">
            <a:off x="7300769" y="1999870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lles was Ehe betrifft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314362">
            <a:off x="7777761" y="3378318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lles was Geld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betrifft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447017">
            <a:off x="9173811" y="4659430"/>
            <a:ext cx="1483428" cy="1323481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lles was Personen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betrifft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3" grpId="0" animBg="1"/>
      <p:bldP spid="6" grpId="0" animBg="1"/>
      <p:bldP spid="5" grpId="0" animBg="1"/>
      <p:bldP spid="11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8" y="2964124"/>
            <a:ext cx="10568807" cy="2655425"/>
            <a:chOff x="435768" y="2964124"/>
            <a:chExt cx="10568807" cy="2655425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429001"/>
              <a:ext cx="9558338" cy="219054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Teilung von in der Ehezeit erworbenen Anrechten zwischen Ehegatten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kann isoliert – hier gilt das </a:t>
              </a:r>
              <a:r>
                <a:rPr lang="de-DE" sz="2400" dirty="0" err="1" smtClean="0"/>
                <a:t>FamFG</a:t>
              </a:r>
              <a:r>
                <a:rPr lang="de-DE" sz="2400" dirty="0" smtClean="0"/>
                <a:t> oder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im Verbund – hier gilt die ZPO stattfinden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de-DE" sz="2400" dirty="0" smtClean="0"/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8" y="2964124"/>
              <a:ext cx="10379870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Versorgungsausgleichssachen (§ 111 Nr. 7 </a:t>
              </a:r>
              <a:r>
                <a:rPr lang="de-DE" sz="2400" b="1" dirty="0" err="1" smtClean="0"/>
                <a:t>FamFG</a:t>
              </a:r>
              <a:r>
                <a:rPr lang="de-DE" sz="2400" b="1" smtClean="0"/>
                <a:t>) </a:t>
              </a:r>
              <a:r>
                <a:rPr lang="de-DE" sz="2400" b="1">
                  <a:sym typeface="Wingdings" panose="05000000000000000000" pitchFamily="2" charset="2"/>
                </a:rPr>
                <a:t></a:t>
              </a:r>
              <a:r>
                <a:rPr lang="de-DE" sz="2400" b="1" smtClean="0"/>
                <a:t> </a:t>
              </a:r>
              <a:r>
                <a:rPr lang="de-DE" sz="2400" b="1" dirty="0" smtClean="0"/>
                <a:t>§ 217 </a:t>
              </a:r>
              <a:r>
                <a:rPr lang="de-DE" sz="2400" b="1" dirty="0" err="1" smtClean="0"/>
                <a:t>FamFG</a:t>
              </a:r>
              <a:endParaRPr lang="de-DE" sz="2400" b="1" dirty="0" smtClean="0"/>
            </a:p>
          </p:txBody>
        </p:sp>
      </p:grp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25515">
            <a:off x="9213071" y="370578"/>
            <a:ext cx="2414589" cy="3415071"/>
          </a:xfrm>
          <a:prstGeom prst="rect">
            <a:avLst/>
          </a:prstGeom>
        </p:spPr>
      </p:pic>
      <p:sp>
        <p:nvSpPr>
          <p:cNvPr id="12" name="Gefaltete Ecke 11"/>
          <p:cNvSpPr/>
          <p:nvPr/>
        </p:nvSpPr>
        <p:spPr>
          <a:xfrm>
            <a:off x="177778" y="4905400"/>
            <a:ext cx="1779609" cy="168509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Kann isoliert stattfinden!</a:t>
            </a:r>
          </a:p>
        </p:txBody>
      </p:sp>
      <p:sp>
        <p:nvSpPr>
          <p:cNvPr id="14" name="Gefaltete Ecke 13"/>
          <p:cNvSpPr/>
          <p:nvPr/>
        </p:nvSpPr>
        <p:spPr>
          <a:xfrm>
            <a:off x="7426868" y="4440801"/>
            <a:ext cx="1977881" cy="2036962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Gibt es nur wenn es eine Scheidung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ibt.</a:t>
            </a:r>
          </a:p>
        </p:txBody>
      </p:sp>
    </p:spTree>
    <p:extLst>
      <p:ext uri="{BB962C8B-B14F-4D97-AF65-F5344CB8AC3E}">
        <p14:creationId xmlns:p14="http://schemas.microsoft.com/office/powerpoint/2010/main" val="165619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70" y="3272870"/>
            <a:ext cx="2487434" cy="35181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645" y="2965783"/>
            <a:ext cx="2402416" cy="339785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58" y="2256620"/>
            <a:ext cx="2424438" cy="3429001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482" y="1818176"/>
            <a:ext cx="2312859" cy="3271190"/>
          </a:xfrm>
          <a:prstGeom prst="rect">
            <a:avLst/>
          </a:prstGeom>
        </p:spPr>
      </p:pic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4903" y="1473745"/>
            <a:ext cx="2414589" cy="3415071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0032" y="1301833"/>
            <a:ext cx="2424437" cy="3429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900" y="699931"/>
            <a:ext cx="2312859" cy="327119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135" y="1320024"/>
            <a:ext cx="2295554" cy="3246715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9252239" y="2086015"/>
            <a:ext cx="2295554" cy="32744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Gewaltschutz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925140" y="2458220"/>
            <a:ext cx="2295554" cy="32744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Unterbringung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669743" y="3326377"/>
            <a:ext cx="2295554" cy="32744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 smtClean="0">
                <a:solidFill>
                  <a:schemeClr val="tx1"/>
                </a:solidFill>
              </a:rPr>
              <a:t>Adopotion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3" name="Pfeil nach rechts 2"/>
          <p:cNvSpPr/>
          <p:nvPr/>
        </p:nvSpPr>
        <p:spPr>
          <a:xfrm rot="10800000">
            <a:off x="2506524" y="2197705"/>
            <a:ext cx="97840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Pfeil nach rechts 23"/>
          <p:cNvSpPr/>
          <p:nvPr/>
        </p:nvSpPr>
        <p:spPr>
          <a:xfrm rot="10800000">
            <a:off x="3846301" y="3181280"/>
            <a:ext cx="97840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 nach rechts 24"/>
          <p:cNvSpPr/>
          <p:nvPr/>
        </p:nvSpPr>
        <p:spPr>
          <a:xfrm rot="10800000">
            <a:off x="3166933" y="2663898"/>
            <a:ext cx="97840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 nach rechts 25"/>
          <p:cNvSpPr/>
          <p:nvPr/>
        </p:nvSpPr>
        <p:spPr>
          <a:xfrm rot="10800000">
            <a:off x="4481516" y="3745431"/>
            <a:ext cx="97840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 nach rechts 27"/>
          <p:cNvSpPr/>
          <p:nvPr/>
        </p:nvSpPr>
        <p:spPr>
          <a:xfrm rot="10800000">
            <a:off x="5138328" y="4321653"/>
            <a:ext cx="97840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/>
          <p:cNvSpPr/>
          <p:nvPr/>
        </p:nvSpPr>
        <p:spPr>
          <a:xfrm>
            <a:off x="6465573" y="4988052"/>
            <a:ext cx="3214688" cy="14337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Die einzelnen Aktendeckel sehen wir uns noch genau an…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885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3" grpId="0" animBg="1"/>
      <p:bldP spid="3" grpId="0" animBg="1"/>
      <p:bldP spid="24" grpId="0" animBg="1"/>
      <p:bldP spid="25" grpId="0" animBg="1"/>
      <p:bldP spid="26" grpId="0" animBg="1"/>
      <p:bldP spid="28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46237" y="3429000"/>
            <a:ext cx="9558338" cy="20716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auf </a:t>
            </a:r>
            <a:r>
              <a:rPr lang="de-DE" sz="2400" dirty="0"/>
              <a:t>Scheidung der Ehe (Scheidungssachen)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 dirty="0"/>
              <a:t>auf Aufhebung der Ehe und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 dirty="0"/>
              <a:t>auf Feststellung des Bestehens / Nichtbestehens einer Ehe zwischen den Beteiligten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660049" y="2914007"/>
            <a:ext cx="4657725" cy="65177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dirty="0"/>
              <a:t>Ehesachen</a:t>
            </a:r>
            <a:r>
              <a:rPr lang="de-DE" sz="2400" b="1" dirty="0"/>
              <a:t> (§ 121 </a:t>
            </a:r>
            <a:r>
              <a:rPr lang="de-DE" sz="2400" b="1" dirty="0" err="1"/>
              <a:t>FamFG</a:t>
            </a:r>
            <a:r>
              <a:rPr lang="de-DE" sz="2400" b="1" dirty="0"/>
              <a:t>) </a:t>
            </a:r>
          </a:p>
        </p:txBody>
      </p:sp>
      <p:sp>
        <p:nvSpPr>
          <p:cNvPr id="5" name="Gefaltete Ecke 4"/>
          <p:cNvSpPr/>
          <p:nvPr/>
        </p:nvSpPr>
        <p:spPr>
          <a:xfrm rot="21260758">
            <a:off x="9650099" y="4996109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lles was Ehe betrifft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7501">
            <a:off x="8265306" y="363614"/>
            <a:ext cx="242443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5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8714801" y="153071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lles was Geld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betrifft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46237" y="3133630"/>
            <a:ext cx="9558338" cy="3429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e-DE" sz="2400" u="sng" dirty="0" smtClean="0"/>
              <a:t>Unterhaltssachen</a:t>
            </a:r>
            <a:r>
              <a:rPr lang="de-DE" sz="2400" dirty="0" smtClean="0"/>
              <a:t> </a:t>
            </a:r>
            <a:r>
              <a:rPr lang="de-DE" sz="2400" dirty="0"/>
              <a:t>nach § 231 I </a:t>
            </a:r>
            <a:r>
              <a:rPr lang="de-DE" sz="2400" dirty="0" err="1"/>
              <a:t>FamFG</a:t>
            </a:r>
            <a:r>
              <a:rPr lang="de-DE" sz="2400" dirty="0"/>
              <a:t> und Lebenspartnerschaftssachen nach </a:t>
            </a:r>
            <a:br>
              <a:rPr lang="de-DE" sz="2400" dirty="0"/>
            </a:br>
            <a:r>
              <a:rPr lang="de-DE" sz="2400" dirty="0"/>
              <a:t>§ 269 I Nr. 8 und 9 </a:t>
            </a:r>
            <a:r>
              <a:rPr lang="de-DE" sz="2400" dirty="0" err="1"/>
              <a:t>FamFG</a:t>
            </a:r>
            <a:endParaRPr lang="de-DE" sz="2400" dirty="0"/>
          </a:p>
          <a:p>
            <a:pPr lvl="1"/>
            <a:r>
              <a:rPr lang="de-DE" sz="2400" u="sng" dirty="0"/>
              <a:t>Güterrechtssachen</a:t>
            </a:r>
            <a:r>
              <a:rPr lang="de-DE" sz="2400" dirty="0"/>
              <a:t> nach § 261 I </a:t>
            </a:r>
            <a:r>
              <a:rPr lang="de-DE" sz="2400" dirty="0" err="1"/>
              <a:t>FamFG</a:t>
            </a:r>
            <a:r>
              <a:rPr lang="de-DE" sz="2400" dirty="0"/>
              <a:t> und Lebenspartnerschaftssachen nach </a:t>
            </a:r>
            <a:br>
              <a:rPr lang="de-DE" sz="2400" dirty="0"/>
            </a:br>
            <a:r>
              <a:rPr lang="de-DE" sz="2400" dirty="0"/>
              <a:t>§ 269 I Nr. 10 </a:t>
            </a:r>
            <a:r>
              <a:rPr lang="de-DE" sz="2400" dirty="0" err="1"/>
              <a:t>FamFG</a:t>
            </a:r>
            <a:r>
              <a:rPr lang="de-DE" sz="2400" dirty="0"/>
              <a:t> sowie</a:t>
            </a:r>
          </a:p>
          <a:p>
            <a:pPr lvl="1"/>
            <a:r>
              <a:rPr lang="de-DE" sz="2400" u="sng" dirty="0"/>
              <a:t>sonstige Familiensachen </a:t>
            </a:r>
            <a:r>
              <a:rPr lang="de-DE" sz="2400" dirty="0"/>
              <a:t>nach § 266 I </a:t>
            </a:r>
            <a:r>
              <a:rPr lang="de-DE" sz="2400" dirty="0" err="1"/>
              <a:t>FamFG</a:t>
            </a:r>
            <a:r>
              <a:rPr lang="de-DE" sz="2400" dirty="0"/>
              <a:t> und Lebenspartnerschaftssachen nach § 269 II </a:t>
            </a:r>
            <a:r>
              <a:rPr lang="de-DE" sz="2400" dirty="0" err="1"/>
              <a:t>FamFG</a:t>
            </a:r>
            <a:endParaRPr lang="de-DE" sz="2400" dirty="0"/>
          </a:p>
        </p:txBody>
      </p:sp>
      <p:sp>
        <p:nvSpPr>
          <p:cNvPr id="13" name="Abgerundetes Rechteck 12"/>
          <p:cNvSpPr/>
          <p:nvPr/>
        </p:nvSpPr>
        <p:spPr>
          <a:xfrm>
            <a:off x="617186" y="2510427"/>
            <a:ext cx="5226401" cy="65177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dirty="0" smtClean="0"/>
              <a:t>Familienstreitsachen</a:t>
            </a:r>
            <a:r>
              <a:rPr lang="de-DE" sz="2400" b="1" dirty="0" smtClean="0"/>
              <a:t> (§ 112 </a:t>
            </a:r>
            <a:r>
              <a:rPr lang="de-DE" sz="2400" b="1" dirty="0" err="1" smtClean="0"/>
              <a:t>FamFG</a:t>
            </a:r>
            <a:r>
              <a:rPr lang="de-DE" sz="2400" b="1" dirty="0" smtClean="0"/>
              <a:t>):</a:t>
            </a:r>
            <a:endParaRPr lang="de-DE" sz="2400" b="1" dirty="0"/>
          </a:p>
        </p:txBody>
      </p:sp>
      <p:sp>
        <p:nvSpPr>
          <p:cNvPr id="3" name="Pfeil nach rechts 2"/>
          <p:cNvSpPr/>
          <p:nvPr/>
        </p:nvSpPr>
        <p:spPr>
          <a:xfrm rot="10800000">
            <a:off x="8017931" y="4494228"/>
            <a:ext cx="978408" cy="484632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Gefaltete Ecke 10"/>
          <p:cNvSpPr/>
          <p:nvPr/>
        </p:nvSpPr>
        <p:spPr>
          <a:xfrm rot="425510">
            <a:off x="8908517" y="4121038"/>
            <a:ext cx="1977881" cy="2036962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Gibt es nur wenn es eine Scheidung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ibt.</a:t>
            </a:r>
          </a:p>
        </p:txBody>
      </p:sp>
    </p:spTree>
    <p:extLst>
      <p:ext uri="{BB962C8B-B14F-4D97-AF65-F5344CB8AC3E}">
        <p14:creationId xmlns:p14="http://schemas.microsoft.com/office/powerpoint/2010/main" val="38950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3" grpId="0" animBg="1"/>
      <p:bldP spid="3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46237" y="2886460"/>
            <a:ext cx="9558338" cy="376125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Unterhaltspflichten, die durch Verwandtschaft begründet sind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Unterhaltspflichten, die durch eine Ehe begründet sind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 für ein minderjähriges, gemeinsames Kind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Unterhaltspflichten, die durch eine Lebenspartnerschaft begründet sind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Anlass der Geburt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Beerdigungskosten der Mutter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dem ehelichen Güterrecht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dem lebenspartnerschaftlichen Güterrecht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der Ehe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durch eine Verlobung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einem Eltern-Kind-Verhältnis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sonstige Lebenspartnerschaftssachen</a:t>
            </a:r>
            <a:endParaRPr lang="de-DE" sz="4000" dirty="0"/>
          </a:p>
        </p:txBody>
      </p:sp>
      <p:sp>
        <p:nvSpPr>
          <p:cNvPr id="13" name="Abgerundetes Rechteck 12"/>
          <p:cNvSpPr/>
          <p:nvPr/>
        </p:nvSpPr>
        <p:spPr>
          <a:xfrm>
            <a:off x="435769" y="2192456"/>
            <a:ext cx="8669689" cy="7899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 dirty="0"/>
              <a:t>welche Verfahren gehören zu den Familienstreitsachen? – folgende Streitgegenstände gemäß </a:t>
            </a:r>
            <a:r>
              <a:rPr lang="de-DE" sz="2400" dirty="0" err="1"/>
              <a:t>FamFG</a:t>
            </a:r>
            <a:r>
              <a:rPr lang="de-DE" sz="2400" dirty="0"/>
              <a:t>: 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850" y="824958"/>
            <a:ext cx="2424438" cy="342900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537">
            <a:off x="9229639" y="2154110"/>
            <a:ext cx="2312859" cy="327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6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2964124"/>
            <a:ext cx="10568806" cy="3600346"/>
            <a:chOff x="435769" y="2964124"/>
            <a:chExt cx="10568806" cy="360034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3429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400" dirty="0" err="1" smtClean="0"/>
                <a:t>eSo</a:t>
              </a:r>
              <a:r>
                <a:rPr lang="de-DE" sz="2400" dirty="0"/>
                <a:t>, Umgangsrecht, Kindesherausgabe, Vormundschaft, Pflegschaft und Unterbringung eines Minderjährigen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400" dirty="0"/>
                <a:t>Verfahren, die den Aufenthalt, das Umgangsrecht oder die Herausgabe des Kindes betreffen sowie Verfahren bezüglich der Kindeswohlgefährdung vorrangig und beschleunigt behandeln (§ 155 </a:t>
              </a:r>
              <a:r>
                <a:rPr lang="de-DE" sz="2400" dirty="0" err="1"/>
                <a:t>FamFG</a:t>
              </a:r>
              <a:r>
                <a:rPr lang="de-DE" sz="2400" dirty="0"/>
                <a:t>)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9" y="2964124"/>
              <a:ext cx="7179469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err="1"/>
                <a:t>Kindschaftssachen</a:t>
              </a:r>
              <a:r>
                <a:rPr lang="de-DE" sz="2400" b="1" dirty="0"/>
                <a:t> (§ 111 Nr. 2 </a:t>
              </a:r>
              <a:r>
                <a:rPr lang="de-DE" sz="2400" b="1" dirty="0" err="1"/>
                <a:t>FamFG</a:t>
              </a:r>
              <a:r>
                <a:rPr lang="de-DE" sz="2400" b="1" dirty="0"/>
                <a:t>) - § 151 </a:t>
              </a:r>
              <a:r>
                <a:rPr lang="de-DE" sz="2400" b="1" dirty="0" err="1"/>
                <a:t>FamFG</a:t>
              </a:r>
              <a:endParaRPr lang="de-DE" sz="2400" b="1" dirty="0"/>
            </a:p>
          </p:txBody>
        </p:sp>
      </p:grp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3100">
            <a:off x="8749859" y="332786"/>
            <a:ext cx="2796011" cy="3954536"/>
          </a:xfrm>
          <a:prstGeom prst="rect">
            <a:avLst/>
          </a:prstGeom>
        </p:spPr>
      </p:pic>
      <p:sp>
        <p:nvSpPr>
          <p:cNvPr id="5" name="Gefaltete Ecke 4"/>
          <p:cNvSpPr/>
          <p:nvPr/>
        </p:nvSpPr>
        <p:spPr>
          <a:xfrm>
            <a:off x="91658" y="4060937"/>
            <a:ext cx="1892532" cy="17721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Verfahren können auch ohne eine Scheidung geführt werden.</a:t>
            </a:r>
          </a:p>
        </p:txBody>
      </p:sp>
    </p:spTree>
    <p:extLst>
      <p:ext uri="{BB962C8B-B14F-4D97-AF65-F5344CB8AC3E}">
        <p14:creationId xmlns:p14="http://schemas.microsoft.com/office/powerpoint/2010/main" val="200765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2964124"/>
            <a:ext cx="10568806" cy="2665151"/>
            <a:chOff x="435769" y="2964124"/>
            <a:chExt cx="10568806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Feststellung </a:t>
              </a:r>
              <a:r>
                <a:rPr lang="de-DE" sz="2400" dirty="0"/>
                <a:t>des Bestehens / Nichtbestehens eines Eltern-Kind-Verhältnisses; Wirksamkeit einer Vaterschaftsanerkennung; Vaterschaftsanerkennung; Ersetzung der Einwilligung in eine genetische Abstammungsuntersuchung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9" y="2964124"/>
              <a:ext cx="7650956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Abstammungssachen (§ 111 Nr. 3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) </a:t>
              </a:r>
              <a:r>
                <a:rPr lang="de-DE" sz="2400" b="1" dirty="0" smtClean="0">
                  <a:sym typeface="Wingdings" panose="05000000000000000000" pitchFamily="2" charset="2"/>
                </a:rPr>
                <a:t></a:t>
              </a:r>
              <a:r>
                <a:rPr lang="de-DE" sz="2400" b="1" dirty="0" smtClean="0"/>
                <a:t> § 169 </a:t>
              </a:r>
              <a:r>
                <a:rPr lang="de-DE" sz="2400" b="1" dirty="0" err="1" smtClean="0"/>
                <a:t>FamFG</a:t>
              </a:r>
              <a:endParaRPr lang="de-DE" sz="2400" b="1" dirty="0"/>
            </a:p>
          </p:txBody>
        </p:sp>
      </p:grpSp>
      <p:sp>
        <p:nvSpPr>
          <p:cNvPr id="11" name="Gefaltete Ecke 10"/>
          <p:cNvSpPr/>
          <p:nvPr/>
        </p:nvSpPr>
        <p:spPr>
          <a:xfrm rot="633444">
            <a:off x="582100" y="4743188"/>
            <a:ext cx="1892532" cy="1772175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Verfahren finden ohne Scheidung statt.</a:t>
            </a:r>
          </a:p>
        </p:txBody>
      </p:sp>
    </p:spTree>
    <p:extLst>
      <p:ext uri="{BB962C8B-B14F-4D97-AF65-F5344CB8AC3E}">
        <p14:creationId xmlns:p14="http://schemas.microsoft.com/office/powerpoint/2010/main" val="146304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2964124"/>
            <a:ext cx="10568806" cy="2665151"/>
            <a:chOff x="435769" y="2964124"/>
            <a:chExt cx="10568806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Annahme als Kind; Ersetzung der Einwilligung zur Annahme als Kind; Aufhebung des Annahmeverhältnisses; Befreiung vom Eheverbot (§ 1308 I BGB)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9" y="2964124"/>
              <a:ext cx="7650956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Adoptionssachen (§ 111 Nr. 4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) </a:t>
              </a:r>
              <a:r>
                <a:rPr lang="de-DE" sz="2400" b="1" dirty="0">
                  <a:sym typeface="Wingdings" panose="05000000000000000000" pitchFamily="2" charset="2"/>
                </a:rPr>
                <a:t></a:t>
              </a:r>
              <a:r>
                <a:rPr lang="de-DE" sz="2400" b="1" dirty="0" smtClean="0"/>
                <a:t> § 186 </a:t>
              </a:r>
              <a:r>
                <a:rPr lang="de-DE" sz="2400" b="1" dirty="0" err="1" smtClean="0"/>
                <a:t>FamFG</a:t>
              </a:r>
              <a:endParaRPr lang="de-DE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414579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435768" y="2964124"/>
            <a:ext cx="10568807" cy="2665151"/>
            <a:chOff x="435768" y="2964124"/>
            <a:chExt cx="10568807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Regelung der künftigen Rechtsverhältnisse an der Ehewohnung und am Hausrat – Entscheidung, wer künftig die frühere Ehewohnung nutzen darf und wem die Haushaltsgegenstände zuzuteilen sind 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8" y="2964124"/>
              <a:ext cx="9762461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Ehewohnungs- und Haushaltssachen (§ 111 Nr. 5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) </a:t>
              </a:r>
              <a:r>
                <a:rPr lang="de-DE" sz="2400" b="1" dirty="0">
                  <a:sym typeface="Wingdings" panose="05000000000000000000" pitchFamily="2" charset="2"/>
                </a:rPr>
                <a:t></a:t>
              </a:r>
              <a:r>
                <a:rPr lang="de-DE" sz="2400" b="1" dirty="0" smtClean="0"/>
                <a:t> § 200 </a:t>
              </a:r>
              <a:r>
                <a:rPr lang="de-DE" sz="2400" b="1" dirty="0" err="1" smtClean="0"/>
                <a:t>FamFG</a:t>
              </a:r>
              <a:endParaRPr lang="de-DE" sz="2400" b="1" dirty="0" smtClean="0"/>
            </a:p>
          </p:txBody>
        </p:sp>
      </p:grp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1809">
            <a:off x="8899349" y="312096"/>
            <a:ext cx="2828510" cy="4000500"/>
          </a:xfrm>
          <a:prstGeom prst="rect">
            <a:avLst/>
          </a:prstGeom>
        </p:spPr>
      </p:pic>
      <p:sp>
        <p:nvSpPr>
          <p:cNvPr id="5" name="Gefaltete Ecke 4"/>
          <p:cNvSpPr/>
          <p:nvPr/>
        </p:nvSpPr>
        <p:spPr>
          <a:xfrm>
            <a:off x="293832" y="4139873"/>
            <a:ext cx="1977881" cy="2036962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Gibt es nur wenn es eine Scheidung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ibt.</a:t>
            </a:r>
          </a:p>
        </p:txBody>
      </p:sp>
    </p:spTree>
    <p:extLst>
      <p:ext uri="{BB962C8B-B14F-4D97-AF65-F5344CB8AC3E}">
        <p14:creationId xmlns:p14="http://schemas.microsoft.com/office/powerpoint/2010/main" val="267502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8" y="2964124"/>
            <a:ext cx="10568807" cy="2665151"/>
            <a:chOff x="435768" y="2964124"/>
            <a:chExt cx="10568807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wurde vorsätzlich Gesundheit, Körper oder Freiheit einer Person verletzt, muss das Gericht auf Antrag der verletzten Person erforderliche Maßnahmen zur Abwendung treffen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8" y="2964124"/>
              <a:ext cx="10379870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Gewaltschutzsachen (§ 111 Nr. 6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) </a:t>
              </a:r>
              <a:r>
                <a:rPr lang="de-DE" sz="2400" b="1" dirty="0">
                  <a:sym typeface="Wingdings" panose="05000000000000000000" pitchFamily="2" charset="2"/>
                </a:rPr>
                <a:t></a:t>
              </a:r>
              <a:r>
                <a:rPr lang="de-DE" sz="2400" b="1" dirty="0" smtClean="0"/>
                <a:t> (§ 210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, §§ 1 und 2 </a:t>
              </a:r>
              <a:r>
                <a:rPr lang="de-DE" sz="2400" b="1" dirty="0" err="1" smtClean="0"/>
                <a:t>GewSchG</a:t>
              </a:r>
              <a:r>
                <a:rPr lang="de-DE" sz="2400" b="1" dirty="0" smtClean="0"/>
                <a:t>)</a:t>
              </a:r>
            </a:p>
          </p:txBody>
        </p:sp>
      </p:grpSp>
      <p:sp>
        <p:nvSpPr>
          <p:cNvPr id="11" name="Gefaltete Ecke 10"/>
          <p:cNvSpPr/>
          <p:nvPr/>
        </p:nvSpPr>
        <p:spPr>
          <a:xfrm rot="633444">
            <a:off x="9726099" y="4298247"/>
            <a:ext cx="1892532" cy="1772175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Verfahren finden auch ohne Scheidung statt.</a:t>
            </a:r>
          </a:p>
        </p:txBody>
      </p:sp>
    </p:spTree>
    <p:extLst>
      <p:ext uri="{BB962C8B-B14F-4D97-AF65-F5344CB8AC3E}">
        <p14:creationId xmlns:p14="http://schemas.microsoft.com/office/powerpoint/2010/main" val="334030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</Words>
  <Application>Microsoft Office PowerPoint</Application>
  <PresentationFormat>Breitbild</PresentationFormat>
  <Paragraphs>111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17</cp:revision>
  <dcterms:created xsi:type="dcterms:W3CDTF">2023-06-26T08:15:12Z</dcterms:created>
  <dcterms:modified xsi:type="dcterms:W3CDTF">2024-01-22T15:57:58Z</dcterms:modified>
</cp:coreProperties>
</file>