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9958-CE0B-4500-81DD-8EA38163302A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4267-8B29-4A2E-A5CC-16575ED85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93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9958-CE0B-4500-81DD-8EA38163302A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4267-8B29-4A2E-A5CC-16575ED85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67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9958-CE0B-4500-81DD-8EA38163302A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4267-8B29-4A2E-A5CC-16575ED85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83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9958-CE0B-4500-81DD-8EA38163302A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4267-8B29-4A2E-A5CC-16575ED85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9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9958-CE0B-4500-81DD-8EA38163302A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4267-8B29-4A2E-A5CC-16575ED85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15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9958-CE0B-4500-81DD-8EA38163302A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4267-8B29-4A2E-A5CC-16575ED85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19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9958-CE0B-4500-81DD-8EA38163302A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4267-8B29-4A2E-A5CC-16575ED85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55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9958-CE0B-4500-81DD-8EA38163302A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4267-8B29-4A2E-A5CC-16575ED85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91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9958-CE0B-4500-81DD-8EA38163302A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4267-8B29-4A2E-A5CC-16575ED85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72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9958-CE0B-4500-81DD-8EA38163302A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4267-8B29-4A2E-A5CC-16575ED85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27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9958-CE0B-4500-81DD-8EA38163302A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4267-8B29-4A2E-A5CC-16575ED85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49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69958-CE0B-4500-81DD-8EA38163302A}" type="datetimeFigureOut">
              <a:rPr lang="de-DE" smtClean="0"/>
              <a:t>22.01.2024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4267-8B29-4A2E-A5CC-16575ED85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66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2988912" y="336883"/>
            <a:ext cx="6472988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Familiensachen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35769" y="1435398"/>
            <a:ext cx="6198355" cy="6427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/>
              <a:t>Untergliederung der Familiensachen in:</a:t>
            </a:r>
          </a:p>
        </p:txBody>
      </p:sp>
      <p:sp>
        <p:nvSpPr>
          <p:cNvPr id="10" name="Rechteck 9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800224" y="4822226"/>
            <a:ext cx="8173307" cy="707679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2800" dirty="0"/>
              <a:t>Angelegenheiten der freiwilligen Gerichtsbarkeit</a:t>
            </a:r>
          </a:p>
        </p:txBody>
      </p:sp>
      <p:sp>
        <p:nvSpPr>
          <p:cNvPr id="3" name="Abgerundetes Rechteck 2"/>
          <p:cNvSpPr/>
          <p:nvPr/>
        </p:nvSpPr>
        <p:spPr>
          <a:xfrm rot="10800000" flipH="1" flipV="1">
            <a:off x="1800224" y="2586036"/>
            <a:ext cx="5600701" cy="68479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2800" dirty="0"/>
              <a:t>Ehesachen (§ 121 </a:t>
            </a:r>
            <a:r>
              <a:rPr lang="de-DE" sz="2800" dirty="0" err="1"/>
              <a:t>FamFG</a:t>
            </a:r>
            <a:r>
              <a:rPr lang="de-DE" sz="2800" dirty="0"/>
              <a:t>)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800224" y="3775503"/>
            <a:ext cx="6172200" cy="60896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2800" dirty="0"/>
              <a:t>Familienstreitsachen (§ 112 </a:t>
            </a:r>
            <a:r>
              <a:rPr lang="de-DE" sz="2800" dirty="0" err="1"/>
              <a:t>FamFG</a:t>
            </a:r>
            <a:r>
              <a:rPr lang="de-DE" sz="2800" dirty="0"/>
              <a:t>)</a:t>
            </a:r>
          </a:p>
        </p:txBody>
      </p:sp>
      <p:sp>
        <p:nvSpPr>
          <p:cNvPr id="5" name="Gefaltete Ecke 4"/>
          <p:cNvSpPr/>
          <p:nvPr/>
        </p:nvSpPr>
        <p:spPr>
          <a:xfrm rot="21260758">
            <a:off x="7300769" y="1999870"/>
            <a:ext cx="1483428" cy="1323481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lles was Ehe betrifft</a:t>
            </a:r>
            <a:endParaRPr lang="de-D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Gefaltete Ecke 10"/>
          <p:cNvSpPr/>
          <p:nvPr/>
        </p:nvSpPr>
        <p:spPr>
          <a:xfrm rot="314362">
            <a:off x="7777761" y="3378318"/>
            <a:ext cx="1483428" cy="132348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lles was Geld</a:t>
            </a:r>
          </a:p>
          <a:p>
            <a:pPr algn="ctr"/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betrifft</a:t>
            </a:r>
            <a:endParaRPr lang="de-D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Gefaltete Ecke 11"/>
          <p:cNvSpPr/>
          <p:nvPr/>
        </p:nvSpPr>
        <p:spPr>
          <a:xfrm rot="21447017">
            <a:off x="9173811" y="4659430"/>
            <a:ext cx="1483428" cy="1323481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lles was Personen</a:t>
            </a:r>
          </a:p>
          <a:p>
            <a:pPr algn="ctr"/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betrifft</a:t>
            </a:r>
            <a:endParaRPr lang="de-D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 animBg="1"/>
      <p:bldP spid="6" grpId="0" animBg="1"/>
      <p:bldP spid="5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2988912" y="336883"/>
            <a:ext cx="6472988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Familiensachen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35769" y="1435398"/>
            <a:ext cx="6198355" cy="6427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/>
              <a:t>Untergliederung der Familiensachen in:</a:t>
            </a:r>
          </a:p>
        </p:txBody>
      </p:sp>
      <p:sp>
        <p:nvSpPr>
          <p:cNvPr id="10" name="Rechteck 9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35769" y="2312346"/>
            <a:ext cx="6640864" cy="651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u="dotted" dirty="0"/>
              <a:t>Angelegenheiten der freiwilligen Gerichtsbarkeit </a:t>
            </a:r>
            <a:endParaRPr lang="de-DE" sz="2400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35768" y="2964124"/>
            <a:ext cx="10568807" cy="2655425"/>
            <a:chOff x="435768" y="2964124"/>
            <a:chExt cx="10568807" cy="2655425"/>
          </a:xfrm>
        </p:grpSpPr>
        <p:sp>
          <p:nvSpPr>
            <p:cNvPr id="7" name="Abgerundetes Rechteck 6"/>
            <p:cNvSpPr/>
            <p:nvPr/>
          </p:nvSpPr>
          <p:spPr>
            <a:xfrm>
              <a:off x="1446237" y="3429001"/>
              <a:ext cx="9558338" cy="219054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Teilung von in der Ehezeit erworbenen Anrechten zwischen Ehegatten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kann isoliert – hier gilt das </a:t>
              </a:r>
              <a:r>
                <a:rPr lang="de-DE" sz="2400" dirty="0" err="1" smtClean="0"/>
                <a:t>FamFG</a:t>
              </a:r>
              <a:r>
                <a:rPr lang="de-DE" sz="2400" dirty="0" smtClean="0"/>
                <a:t> oder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im Verbund – hier gilt die ZPO stattfinden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de-DE" sz="2400" dirty="0" smtClean="0"/>
            </a:p>
          </p:txBody>
        </p:sp>
        <p:sp>
          <p:nvSpPr>
            <p:cNvPr id="3" name="Abgerundetes Rechteck 2"/>
            <p:cNvSpPr/>
            <p:nvPr/>
          </p:nvSpPr>
          <p:spPr>
            <a:xfrm>
              <a:off x="435768" y="2964124"/>
              <a:ext cx="10379870" cy="52397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 smtClean="0"/>
                <a:t>Versorgungsausgleichssachen (§ 111 Nr. 7 </a:t>
              </a:r>
              <a:r>
                <a:rPr lang="de-DE" sz="2400" b="1" dirty="0" err="1" smtClean="0"/>
                <a:t>FamFG</a:t>
              </a:r>
              <a:r>
                <a:rPr lang="de-DE" sz="2400" b="1" smtClean="0"/>
                <a:t>) </a:t>
              </a:r>
              <a:r>
                <a:rPr lang="de-DE" sz="2400" b="1">
                  <a:sym typeface="Wingdings" panose="05000000000000000000" pitchFamily="2" charset="2"/>
                </a:rPr>
                <a:t></a:t>
              </a:r>
              <a:r>
                <a:rPr lang="de-DE" sz="2400" b="1" smtClean="0"/>
                <a:t> </a:t>
              </a:r>
              <a:r>
                <a:rPr lang="de-DE" sz="2400" b="1" dirty="0" smtClean="0"/>
                <a:t>§ 217 </a:t>
              </a:r>
              <a:r>
                <a:rPr lang="de-DE" sz="2400" b="1" dirty="0" err="1" smtClean="0"/>
                <a:t>FamFG</a:t>
              </a:r>
              <a:endParaRPr lang="de-DE" sz="2400" b="1" dirty="0" smtClean="0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5515">
            <a:off x="9213071" y="370578"/>
            <a:ext cx="2414589" cy="3415071"/>
          </a:xfrm>
          <a:prstGeom prst="rect">
            <a:avLst/>
          </a:prstGeom>
        </p:spPr>
      </p:pic>
      <p:sp>
        <p:nvSpPr>
          <p:cNvPr id="12" name="Gefaltete Ecke 11"/>
          <p:cNvSpPr/>
          <p:nvPr/>
        </p:nvSpPr>
        <p:spPr>
          <a:xfrm>
            <a:off x="177778" y="4905400"/>
            <a:ext cx="1779609" cy="168509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400" b="1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Kann isoliert stattfinden!</a:t>
            </a:r>
          </a:p>
        </p:txBody>
      </p:sp>
      <p:sp>
        <p:nvSpPr>
          <p:cNvPr id="14" name="Gefaltete Ecke 13"/>
          <p:cNvSpPr/>
          <p:nvPr/>
        </p:nvSpPr>
        <p:spPr>
          <a:xfrm>
            <a:off x="7426868" y="4440801"/>
            <a:ext cx="1977881" cy="2036962"/>
          </a:xfrm>
          <a:prstGeom prst="foldedCorner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400" b="1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Gibt es nur wenn es eine Scheidung</a:t>
            </a:r>
          </a:p>
          <a:p>
            <a:pPr algn="ctr"/>
            <a:r>
              <a:rPr lang="de-DE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r>
              <a:rPr lang="de-DE" sz="2400" b="1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ibt.</a:t>
            </a:r>
          </a:p>
        </p:txBody>
      </p:sp>
    </p:spTree>
    <p:extLst>
      <p:ext uri="{BB962C8B-B14F-4D97-AF65-F5344CB8AC3E}">
        <p14:creationId xmlns:p14="http://schemas.microsoft.com/office/powerpoint/2010/main" val="16561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70" y="3272870"/>
            <a:ext cx="2487434" cy="35181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45" y="2965783"/>
            <a:ext cx="2402416" cy="339785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58" y="2256620"/>
            <a:ext cx="2424438" cy="342900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82" y="1818176"/>
            <a:ext cx="2312859" cy="3271190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>
            <a:off x="2988912" y="336883"/>
            <a:ext cx="6472988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Familiensachen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4903" y="1473745"/>
            <a:ext cx="2414589" cy="341507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032" y="1301833"/>
            <a:ext cx="2424437" cy="3429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00" y="699931"/>
            <a:ext cx="2312859" cy="327119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35" y="1320024"/>
            <a:ext cx="2295554" cy="324671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252239" y="2086015"/>
            <a:ext cx="2295554" cy="3274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Gewaltschutz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6925140" y="2458220"/>
            <a:ext cx="2295554" cy="3274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Unterbringung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669743" y="3326377"/>
            <a:ext cx="2295554" cy="3274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schemeClr val="tx1"/>
                </a:solidFill>
              </a:rPr>
              <a:t>Adopotion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3" name="Pfeil nach rechts 2"/>
          <p:cNvSpPr/>
          <p:nvPr/>
        </p:nvSpPr>
        <p:spPr>
          <a:xfrm rot="10800000">
            <a:off x="2506524" y="2197705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 rot="10800000">
            <a:off x="3846301" y="3181280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 rot="10800000">
            <a:off x="3166933" y="2663898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rechts 25"/>
          <p:cNvSpPr/>
          <p:nvPr/>
        </p:nvSpPr>
        <p:spPr>
          <a:xfrm rot="10800000">
            <a:off x="4481516" y="3745431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/>
          <p:cNvSpPr/>
          <p:nvPr/>
        </p:nvSpPr>
        <p:spPr>
          <a:xfrm rot="10800000">
            <a:off x="5138328" y="4321653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6465573" y="4988052"/>
            <a:ext cx="3214688" cy="14337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 einzelnen Aktendeckel sehen wir uns noch genau an…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85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3" grpId="0" animBg="1"/>
      <p:bldP spid="24" grpId="0" animBg="1"/>
      <p:bldP spid="25" grpId="0" animBg="1"/>
      <p:bldP spid="26" grpId="0" animBg="1"/>
      <p:bldP spid="28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2988912" y="336883"/>
            <a:ext cx="6472988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Familiensachen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35769" y="1435398"/>
            <a:ext cx="6198355" cy="6427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/>
              <a:t>Untergliederung der Familiensachen in:</a:t>
            </a:r>
          </a:p>
        </p:txBody>
      </p:sp>
      <p:sp>
        <p:nvSpPr>
          <p:cNvPr id="10" name="Rechteck 9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446237" y="3429000"/>
            <a:ext cx="9558338" cy="20716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auf </a:t>
            </a:r>
            <a:r>
              <a:rPr lang="de-DE" sz="2400" dirty="0"/>
              <a:t>Scheidung der Ehe (Scheidungssachen)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auf Aufhebung der Ehe und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auf Feststellung des Bestehens / Nichtbestehens einer Ehe zwischen den Beteiligten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660049" y="2914007"/>
            <a:ext cx="4657725" cy="65177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u="dotted" dirty="0"/>
              <a:t>Ehesachen</a:t>
            </a:r>
            <a:r>
              <a:rPr lang="de-DE" sz="2400" b="1" dirty="0"/>
              <a:t> (§ 121 </a:t>
            </a:r>
            <a:r>
              <a:rPr lang="de-DE" sz="2400" b="1" dirty="0" err="1"/>
              <a:t>FamFG</a:t>
            </a:r>
            <a:r>
              <a:rPr lang="de-DE" sz="2400" b="1" dirty="0"/>
              <a:t>) </a:t>
            </a:r>
          </a:p>
        </p:txBody>
      </p:sp>
      <p:sp>
        <p:nvSpPr>
          <p:cNvPr id="5" name="Gefaltete Ecke 4"/>
          <p:cNvSpPr/>
          <p:nvPr/>
        </p:nvSpPr>
        <p:spPr>
          <a:xfrm rot="21260758">
            <a:off x="9650099" y="4996109"/>
            <a:ext cx="1483428" cy="1323481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de-DE" sz="2000" b="1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lles was Ehe betrifft</a:t>
            </a:r>
            <a:endParaRPr lang="de-DE" sz="20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7501">
            <a:off x="8265306" y="363614"/>
            <a:ext cx="24244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5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2988912" y="336883"/>
            <a:ext cx="6472988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Familiensachen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35769" y="1435398"/>
            <a:ext cx="6198355" cy="6427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/>
              <a:t>Untergliederung der Familiensachen in:</a:t>
            </a:r>
          </a:p>
        </p:txBody>
      </p:sp>
      <p:sp>
        <p:nvSpPr>
          <p:cNvPr id="10" name="Rechteck 9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Gefaltete Ecke 4"/>
          <p:cNvSpPr/>
          <p:nvPr/>
        </p:nvSpPr>
        <p:spPr>
          <a:xfrm>
            <a:off x="8714801" y="1530716"/>
            <a:ext cx="1483428" cy="1323481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de-DE" sz="2000" b="1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lles was Geld</a:t>
            </a:r>
          </a:p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betrifft</a:t>
            </a:r>
            <a:endParaRPr lang="de-DE" sz="20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446237" y="3133630"/>
            <a:ext cx="9558338" cy="3429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u="sng" dirty="0" smtClean="0"/>
              <a:t>Unterhaltssachen</a:t>
            </a:r>
            <a:r>
              <a:rPr lang="de-DE" sz="2400" dirty="0" smtClean="0"/>
              <a:t> </a:t>
            </a:r>
            <a:r>
              <a:rPr lang="de-DE" sz="2400" dirty="0"/>
              <a:t>nach § 231 I </a:t>
            </a:r>
            <a:r>
              <a:rPr lang="de-DE" sz="2400" dirty="0" err="1"/>
              <a:t>FamFG</a:t>
            </a:r>
            <a:r>
              <a:rPr lang="de-DE" sz="2400" dirty="0"/>
              <a:t> und Lebenspartnerschaftssachen nach </a:t>
            </a:r>
            <a:br>
              <a:rPr lang="de-DE" sz="2400" dirty="0"/>
            </a:br>
            <a:r>
              <a:rPr lang="de-DE" sz="2400" dirty="0"/>
              <a:t>§ 269 I Nr. 8 und 9 </a:t>
            </a:r>
            <a:r>
              <a:rPr lang="de-DE" sz="2400" dirty="0" err="1"/>
              <a:t>FamFG</a:t>
            </a:r>
            <a:endParaRPr lang="de-DE" sz="2400" dirty="0"/>
          </a:p>
          <a:p>
            <a:pPr lvl="1"/>
            <a:r>
              <a:rPr lang="de-DE" sz="2400" u="sng" dirty="0"/>
              <a:t>Güterrechtssachen</a:t>
            </a:r>
            <a:r>
              <a:rPr lang="de-DE" sz="2400" dirty="0"/>
              <a:t> nach § 261 I </a:t>
            </a:r>
            <a:r>
              <a:rPr lang="de-DE" sz="2400" dirty="0" err="1"/>
              <a:t>FamFG</a:t>
            </a:r>
            <a:r>
              <a:rPr lang="de-DE" sz="2400" dirty="0"/>
              <a:t> und Lebenspartnerschaftssachen nach </a:t>
            </a:r>
            <a:br>
              <a:rPr lang="de-DE" sz="2400" dirty="0"/>
            </a:br>
            <a:r>
              <a:rPr lang="de-DE" sz="2400" dirty="0"/>
              <a:t>§ 269 I Nr. 10 </a:t>
            </a:r>
            <a:r>
              <a:rPr lang="de-DE" sz="2400" dirty="0" err="1"/>
              <a:t>FamFG</a:t>
            </a:r>
            <a:r>
              <a:rPr lang="de-DE" sz="2400" dirty="0"/>
              <a:t> sowie</a:t>
            </a:r>
          </a:p>
          <a:p>
            <a:pPr lvl="1"/>
            <a:r>
              <a:rPr lang="de-DE" sz="2400" u="sng" dirty="0"/>
              <a:t>sonstige Familiensachen </a:t>
            </a:r>
            <a:r>
              <a:rPr lang="de-DE" sz="2400" dirty="0"/>
              <a:t>nach § 266 I </a:t>
            </a:r>
            <a:r>
              <a:rPr lang="de-DE" sz="2400" dirty="0" err="1"/>
              <a:t>FamFG</a:t>
            </a:r>
            <a:r>
              <a:rPr lang="de-DE" sz="2400" dirty="0"/>
              <a:t> und Lebenspartnerschaftssachen nach § 269 II </a:t>
            </a:r>
            <a:r>
              <a:rPr lang="de-DE" sz="2400" dirty="0" err="1"/>
              <a:t>FamFG</a:t>
            </a:r>
            <a:endParaRPr lang="de-DE" sz="2400" dirty="0"/>
          </a:p>
        </p:txBody>
      </p:sp>
      <p:sp>
        <p:nvSpPr>
          <p:cNvPr id="13" name="Abgerundetes Rechteck 12"/>
          <p:cNvSpPr/>
          <p:nvPr/>
        </p:nvSpPr>
        <p:spPr>
          <a:xfrm>
            <a:off x="617186" y="2510427"/>
            <a:ext cx="5226401" cy="65177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u="dotted" dirty="0" smtClean="0"/>
              <a:t>Familienstreitsachen</a:t>
            </a:r>
            <a:r>
              <a:rPr lang="de-DE" sz="2400" b="1" dirty="0" smtClean="0"/>
              <a:t> (§ 112 </a:t>
            </a:r>
            <a:r>
              <a:rPr lang="de-DE" sz="2400" b="1" dirty="0" err="1" smtClean="0"/>
              <a:t>FamFG</a:t>
            </a:r>
            <a:r>
              <a:rPr lang="de-DE" sz="2400" b="1" dirty="0" smtClean="0"/>
              <a:t>):</a:t>
            </a:r>
            <a:endParaRPr lang="de-DE" sz="2400" b="1" dirty="0"/>
          </a:p>
        </p:txBody>
      </p:sp>
      <p:sp>
        <p:nvSpPr>
          <p:cNvPr id="3" name="Pfeil nach rechts 2"/>
          <p:cNvSpPr/>
          <p:nvPr/>
        </p:nvSpPr>
        <p:spPr>
          <a:xfrm rot="10800000">
            <a:off x="8017931" y="4494228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faltete Ecke 10"/>
          <p:cNvSpPr/>
          <p:nvPr/>
        </p:nvSpPr>
        <p:spPr>
          <a:xfrm rot="425510">
            <a:off x="8908517" y="4121038"/>
            <a:ext cx="1977881" cy="2036962"/>
          </a:xfrm>
          <a:prstGeom prst="foldedCorner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400" b="1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Gibt es nur wenn es eine Scheidung</a:t>
            </a:r>
          </a:p>
          <a:p>
            <a:pPr algn="ctr"/>
            <a:r>
              <a:rPr lang="de-DE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r>
              <a:rPr lang="de-DE" sz="2400" b="1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ibt.</a:t>
            </a:r>
          </a:p>
        </p:txBody>
      </p:sp>
    </p:spTree>
    <p:extLst>
      <p:ext uri="{BB962C8B-B14F-4D97-AF65-F5344CB8AC3E}">
        <p14:creationId xmlns:p14="http://schemas.microsoft.com/office/powerpoint/2010/main" val="3895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3" grpId="0" animBg="1"/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2988912" y="336883"/>
            <a:ext cx="6472988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Familiensachen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35769" y="1435398"/>
            <a:ext cx="6198355" cy="6427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/>
              <a:t>Untergliederung der Familiensachen in:</a:t>
            </a:r>
          </a:p>
        </p:txBody>
      </p:sp>
      <p:sp>
        <p:nvSpPr>
          <p:cNvPr id="10" name="Rechteck 9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446237" y="2886460"/>
            <a:ext cx="9558338" cy="37612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Unterhaltspflichten, die durch Verwandtschaft begründet sind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Unterhaltspflichten, die durch eine Ehe begründet sind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Unterhaltspflichten für ein minderjähriges, gemeinsames Kind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Unterhaltspflichten, die durch eine Lebenspartnerschaft begründet sind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Ansprüche aus Anlass der Geburt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Beerdigungskosten der Mutter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Ansprüche aus dem ehelichen Güterrecht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Ansprüche aus dem lebenspartnerschaftlichen Güterrecht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Ansprüche aus der Ehe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Ansprüche durch eine Verlobung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Ansprüche aus einem Eltern-Kind-Verhältnis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sonstige Lebenspartnerschaftssachen</a:t>
            </a:r>
            <a:endParaRPr lang="de-DE" sz="4000" dirty="0"/>
          </a:p>
        </p:txBody>
      </p:sp>
      <p:sp>
        <p:nvSpPr>
          <p:cNvPr id="13" name="Abgerundetes Rechteck 12"/>
          <p:cNvSpPr/>
          <p:nvPr/>
        </p:nvSpPr>
        <p:spPr>
          <a:xfrm>
            <a:off x="435769" y="2192456"/>
            <a:ext cx="8669689" cy="7899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2400" dirty="0"/>
              <a:t>welche Verfahren gehören zu den Familienstreitsachen? – folgende Streitgegenstände gemäß </a:t>
            </a:r>
            <a:r>
              <a:rPr lang="de-DE" sz="2400" dirty="0" err="1"/>
              <a:t>FamFG</a:t>
            </a:r>
            <a:r>
              <a:rPr lang="de-DE" sz="2400" dirty="0"/>
              <a:t>: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50" y="824958"/>
            <a:ext cx="2424438" cy="342900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537">
            <a:off x="9229639" y="2154110"/>
            <a:ext cx="2312859" cy="32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2988912" y="336883"/>
            <a:ext cx="6472988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Familiensachen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35769" y="1435398"/>
            <a:ext cx="6198355" cy="6427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/>
              <a:t>Untergliederung der Familiensachen in:</a:t>
            </a:r>
          </a:p>
        </p:txBody>
      </p:sp>
      <p:sp>
        <p:nvSpPr>
          <p:cNvPr id="10" name="Rechteck 9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35769" y="2312346"/>
            <a:ext cx="6640864" cy="651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u="dotted" dirty="0"/>
              <a:t>Angelegenheiten der freiwilligen Gerichtsbarkeit </a:t>
            </a:r>
            <a:endParaRPr lang="de-DE" sz="2400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35769" y="2964124"/>
            <a:ext cx="10568806" cy="3600346"/>
            <a:chOff x="435769" y="2964124"/>
            <a:chExt cx="10568806" cy="360034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Abgerundetes Rechteck 6"/>
            <p:cNvSpPr/>
            <p:nvPr/>
          </p:nvSpPr>
          <p:spPr>
            <a:xfrm>
              <a:off x="1446237" y="3135470"/>
              <a:ext cx="9558338" cy="3429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de-DE" sz="2400" dirty="0" err="1" smtClean="0"/>
                <a:t>eSo</a:t>
              </a:r>
              <a:r>
                <a:rPr lang="de-DE" sz="2400" dirty="0"/>
                <a:t>, Umgangsrecht, Kindesherausgabe, Vormundschaft, Pflegschaft und Unterbringung eines Minderjährigen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de-DE" sz="2400" dirty="0"/>
                <a:t>Verfahren, die den Aufenthalt, das Umgangsrecht oder die Herausgabe des Kindes betreffen sowie Verfahren bezüglich der Kindeswohlgefährdung vorrangig und beschleunigt behandeln (§ 155 </a:t>
              </a:r>
              <a:r>
                <a:rPr lang="de-DE" sz="2400" dirty="0" err="1"/>
                <a:t>FamFG</a:t>
              </a:r>
              <a:r>
                <a:rPr lang="de-DE" sz="2400" dirty="0"/>
                <a:t>)</a:t>
              </a:r>
            </a:p>
          </p:txBody>
        </p:sp>
        <p:sp>
          <p:nvSpPr>
            <p:cNvPr id="3" name="Abgerundetes Rechteck 2"/>
            <p:cNvSpPr/>
            <p:nvPr/>
          </p:nvSpPr>
          <p:spPr>
            <a:xfrm>
              <a:off x="435769" y="2964124"/>
              <a:ext cx="7179469" cy="52397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 err="1"/>
                <a:t>Kindschaftssachen</a:t>
              </a:r>
              <a:r>
                <a:rPr lang="de-DE" sz="2400" b="1" dirty="0"/>
                <a:t> (§ 111 Nr. 2 </a:t>
              </a:r>
              <a:r>
                <a:rPr lang="de-DE" sz="2400" b="1" dirty="0" err="1"/>
                <a:t>FamFG</a:t>
              </a:r>
              <a:r>
                <a:rPr lang="de-DE" sz="2400" b="1" dirty="0"/>
                <a:t>) - § 151 </a:t>
              </a:r>
              <a:r>
                <a:rPr lang="de-DE" sz="2400" b="1" dirty="0" err="1"/>
                <a:t>FamFG</a:t>
              </a:r>
              <a:endParaRPr lang="de-DE" sz="2400" b="1" dirty="0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00">
            <a:off x="8749859" y="332786"/>
            <a:ext cx="2796011" cy="3954536"/>
          </a:xfrm>
          <a:prstGeom prst="rect">
            <a:avLst/>
          </a:prstGeom>
        </p:spPr>
      </p:pic>
      <p:sp>
        <p:nvSpPr>
          <p:cNvPr id="5" name="Gefaltete Ecke 4"/>
          <p:cNvSpPr/>
          <p:nvPr/>
        </p:nvSpPr>
        <p:spPr>
          <a:xfrm>
            <a:off x="91658" y="4060937"/>
            <a:ext cx="1892532" cy="177217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Verfahren können auch ohne eine Scheidung geführt werden.</a:t>
            </a:r>
          </a:p>
        </p:txBody>
      </p:sp>
    </p:spTree>
    <p:extLst>
      <p:ext uri="{BB962C8B-B14F-4D97-AF65-F5344CB8AC3E}">
        <p14:creationId xmlns:p14="http://schemas.microsoft.com/office/powerpoint/2010/main" val="20076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2988912" y="336883"/>
            <a:ext cx="6472988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Familiensachen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35769" y="1435398"/>
            <a:ext cx="6198355" cy="6427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/>
              <a:t>Untergliederung der Familiensachen in:</a:t>
            </a:r>
          </a:p>
        </p:txBody>
      </p:sp>
      <p:sp>
        <p:nvSpPr>
          <p:cNvPr id="10" name="Rechteck 9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35769" y="2312346"/>
            <a:ext cx="6640864" cy="651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u="dotted" dirty="0"/>
              <a:t>Angelegenheiten der freiwilligen Gerichtsbarkeit </a:t>
            </a:r>
            <a:endParaRPr lang="de-DE" sz="2400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35769" y="2964124"/>
            <a:ext cx="10568806" cy="2665151"/>
            <a:chOff x="435769" y="2964124"/>
            <a:chExt cx="10568806" cy="2665151"/>
          </a:xfrm>
        </p:grpSpPr>
        <p:sp>
          <p:nvSpPr>
            <p:cNvPr id="7" name="Abgerundetes Rechteck 6"/>
            <p:cNvSpPr/>
            <p:nvPr/>
          </p:nvSpPr>
          <p:spPr>
            <a:xfrm>
              <a:off x="1446237" y="3135470"/>
              <a:ext cx="9558338" cy="249380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Feststellung </a:t>
              </a:r>
              <a:r>
                <a:rPr lang="de-DE" sz="2400" dirty="0"/>
                <a:t>des Bestehens / Nichtbestehens eines Eltern-Kind-Verhältnisses; Wirksamkeit einer Vaterschaftsanerkennung; Vaterschaftsanerkennung; Ersetzung der Einwilligung in eine genetische Abstammungsuntersuchung</a:t>
              </a:r>
            </a:p>
          </p:txBody>
        </p:sp>
        <p:sp>
          <p:nvSpPr>
            <p:cNvPr id="3" name="Abgerundetes Rechteck 2"/>
            <p:cNvSpPr/>
            <p:nvPr/>
          </p:nvSpPr>
          <p:spPr>
            <a:xfrm>
              <a:off x="435769" y="2964124"/>
              <a:ext cx="7650956" cy="52397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 smtClean="0"/>
                <a:t>Abstammungssachen (§ 111 Nr. 3 </a:t>
              </a:r>
              <a:r>
                <a:rPr lang="de-DE" sz="2400" b="1" dirty="0" err="1" smtClean="0"/>
                <a:t>FamFG</a:t>
              </a:r>
              <a:r>
                <a:rPr lang="de-DE" sz="2400" b="1" dirty="0" smtClean="0"/>
                <a:t>) </a:t>
              </a:r>
              <a:r>
                <a:rPr lang="de-DE" sz="2400" b="1" dirty="0" smtClean="0">
                  <a:sym typeface="Wingdings" panose="05000000000000000000" pitchFamily="2" charset="2"/>
                </a:rPr>
                <a:t></a:t>
              </a:r>
              <a:r>
                <a:rPr lang="de-DE" sz="2400" b="1" dirty="0" smtClean="0"/>
                <a:t> § 169 </a:t>
              </a:r>
              <a:r>
                <a:rPr lang="de-DE" sz="2400" b="1" dirty="0" err="1" smtClean="0"/>
                <a:t>FamFG</a:t>
              </a:r>
              <a:endParaRPr lang="de-DE" sz="2400" b="1" dirty="0"/>
            </a:p>
          </p:txBody>
        </p:sp>
      </p:grpSp>
      <p:sp>
        <p:nvSpPr>
          <p:cNvPr id="11" name="Gefaltete Ecke 10"/>
          <p:cNvSpPr/>
          <p:nvPr/>
        </p:nvSpPr>
        <p:spPr>
          <a:xfrm rot="633444">
            <a:off x="582100" y="4743188"/>
            <a:ext cx="1892532" cy="1772175"/>
          </a:xfrm>
          <a:prstGeom prst="foldedCorner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Verfahren finden ohne Scheidung statt.</a:t>
            </a:r>
          </a:p>
        </p:txBody>
      </p:sp>
    </p:spTree>
    <p:extLst>
      <p:ext uri="{BB962C8B-B14F-4D97-AF65-F5344CB8AC3E}">
        <p14:creationId xmlns:p14="http://schemas.microsoft.com/office/powerpoint/2010/main" val="14630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2988912" y="336883"/>
            <a:ext cx="6472988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Familiensachen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35769" y="1435398"/>
            <a:ext cx="6198355" cy="6427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/>
              <a:t>Untergliederung der Familiensachen in:</a:t>
            </a:r>
          </a:p>
        </p:txBody>
      </p:sp>
      <p:sp>
        <p:nvSpPr>
          <p:cNvPr id="10" name="Rechteck 9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35769" y="2312346"/>
            <a:ext cx="6640864" cy="651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u="dotted" dirty="0"/>
              <a:t>Angelegenheiten der freiwilligen Gerichtsbarkeit </a:t>
            </a:r>
            <a:endParaRPr lang="de-DE" sz="2400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35769" y="2964124"/>
            <a:ext cx="10568806" cy="2665151"/>
            <a:chOff x="435769" y="2964124"/>
            <a:chExt cx="10568806" cy="2665151"/>
          </a:xfrm>
        </p:grpSpPr>
        <p:sp>
          <p:nvSpPr>
            <p:cNvPr id="7" name="Abgerundetes Rechteck 6"/>
            <p:cNvSpPr/>
            <p:nvPr/>
          </p:nvSpPr>
          <p:spPr>
            <a:xfrm>
              <a:off x="1446237" y="3135470"/>
              <a:ext cx="9558338" cy="249380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Annahme als Kind; Ersetzung der Einwilligung zur Annahme als Kind; Aufhebung des Annahmeverhältnisses; Befreiung vom Eheverbot (§ 1308 I BGB)</a:t>
              </a:r>
            </a:p>
          </p:txBody>
        </p:sp>
        <p:sp>
          <p:nvSpPr>
            <p:cNvPr id="3" name="Abgerundetes Rechteck 2"/>
            <p:cNvSpPr/>
            <p:nvPr/>
          </p:nvSpPr>
          <p:spPr>
            <a:xfrm>
              <a:off x="435769" y="2964124"/>
              <a:ext cx="7650956" cy="52397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 smtClean="0"/>
                <a:t>Adoptionssachen (§ 111 Nr. 4 </a:t>
              </a:r>
              <a:r>
                <a:rPr lang="de-DE" sz="2400" b="1" dirty="0" err="1" smtClean="0"/>
                <a:t>FamFG</a:t>
              </a:r>
              <a:r>
                <a:rPr lang="de-DE" sz="2400" b="1" dirty="0" smtClean="0"/>
                <a:t>) </a:t>
              </a:r>
              <a:r>
                <a:rPr lang="de-DE" sz="2400" b="1" dirty="0">
                  <a:sym typeface="Wingdings" panose="05000000000000000000" pitchFamily="2" charset="2"/>
                </a:rPr>
                <a:t></a:t>
              </a:r>
              <a:r>
                <a:rPr lang="de-DE" sz="2400" b="1" dirty="0" smtClean="0"/>
                <a:t> § 186 </a:t>
              </a:r>
              <a:r>
                <a:rPr lang="de-DE" sz="2400" b="1" dirty="0" err="1" smtClean="0"/>
                <a:t>FamFG</a:t>
              </a:r>
              <a:endParaRPr lang="de-DE" sz="24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1457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2988912" y="336883"/>
            <a:ext cx="6472988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Familiensachen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35769" y="1435398"/>
            <a:ext cx="6198355" cy="6427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/>
              <a:t>Untergliederung der Familiensachen in:</a:t>
            </a:r>
          </a:p>
        </p:txBody>
      </p:sp>
      <p:sp>
        <p:nvSpPr>
          <p:cNvPr id="10" name="Rechteck 9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35769" y="2312346"/>
            <a:ext cx="6640864" cy="651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u="dotted" dirty="0"/>
              <a:t>Angelegenheiten der freiwilligen Gerichtsbarkeit </a:t>
            </a:r>
            <a:endParaRPr lang="de-DE" sz="2400" b="1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35768" y="2964124"/>
            <a:ext cx="10568807" cy="2665151"/>
            <a:chOff x="435768" y="2964124"/>
            <a:chExt cx="10568807" cy="2665151"/>
          </a:xfrm>
        </p:grpSpPr>
        <p:sp>
          <p:nvSpPr>
            <p:cNvPr id="7" name="Abgerundetes Rechteck 6"/>
            <p:cNvSpPr/>
            <p:nvPr/>
          </p:nvSpPr>
          <p:spPr>
            <a:xfrm>
              <a:off x="1446237" y="3135470"/>
              <a:ext cx="9558338" cy="249380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Regelung der künftigen Rechtsverhältnisse an der Ehewohnung und am Hausrat – Entscheidung, wer künftig die frühere Ehewohnung nutzen darf und wem die Haushaltsgegenstände zuzuteilen sind </a:t>
              </a:r>
            </a:p>
          </p:txBody>
        </p:sp>
        <p:sp>
          <p:nvSpPr>
            <p:cNvPr id="3" name="Abgerundetes Rechteck 2"/>
            <p:cNvSpPr/>
            <p:nvPr/>
          </p:nvSpPr>
          <p:spPr>
            <a:xfrm>
              <a:off x="435768" y="2964124"/>
              <a:ext cx="9762461" cy="52397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 smtClean="0"/>
                <a:t>Ehewohnungs- und Haushaltssachen (§ 111 Nr. 5 </a:t>
              </a:r>
              <a:r>
                <a:rPr lang="de-DE" sz="2400" b="1" dirty="0" err="1" smtClean="0"/>
                <a:t>FamFG</a:t>
              </a:r>
              <a:r>
                <a:rPr lang="de-DE" sz="2400" b="1" dirty="0" smtClean="0"/>
                <a:t>) </a:t>
              </a:r>
              <a:r>
                <a:rPr lang="de-DE" sz="2400" b="1" dirty="0">
                  <a:sym typeface="Wingdings" panose="05000000000000000000" pitchFamily="2" charset="2"/>
                </a:rPr>
                <a:t></a:t>
              </a:r>
              <a:r>
                <a:rPr lang="de-DE" sz="2400" b="1" dirty="0" smtClean="0"/>
                <a:t> § 200 </a:t>
              </a:r>
              <a:r>
                <a:rPr lang="de-DE" sz="2400" b="1" dirty="0" err="1" smtClean="0"/>
                <a:t>FamFG</a:t>
              </a:r>
              <a:endParaRPr lang="de-DE" sz="2400" b="1" dirty="0" smtClean="0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809">
            <a:off x="8899349" y="312096"/>
            <a:ext cx="2828510" cy="4000500"/>
          </a:xfrm>
          <a:prstGeom prst="rect">
            <a:avLst/>
          </a:prstGeom>
        </p:spPr>
      </p:pic>
      <p:sp>
        <p:nvSpPr>
          <p:cNvPr id="5" name="Gefaltete Ecke 4"/>
          <p:cNvSpPr/>
          <p:nvPr/>
        </p:nvSpPr>
        <p:spPr>
          <a:xfrm>
            <a:off x="293832" y="4139873"/>
            <a:ext cx="1977881" cy="2036962"/>
          </a:xfrm>
          <a:prstGeom prst="foldedCorner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400" b="1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Gibt es nur wenn es eine Scheidung</a:t>
            </a:r>
          </a:p>
          <a:p>
            <a:pPr algn="ctr"/>
            <a:r>
              <a:rPr lang="de-DE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r>
              <a:rPr lang="de-DE" sz="2400" b="1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ibt.</a:t>
            </a:r>
          </a:p>
        </p:txBody>
      </p:sp>
    </p:spTree>
    <p:extLst>
      <p:ext uri="{BB962C8B-B14F-4D97-AF65-F5344CB8AC3E}">
        <p14:creationId xmlns:p14="http://schemas.microsoft.com/office/powerpoint/2010/main" val="267502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2988912" y="336883"/>
            <a:ext cx="6472988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Familiensachen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35769" y="1435398"/>
            <a:ext cx="6198355" cy="6427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/>
              <a:t>Untergliederung der Familiensachen in:</a:t>
            </a:r>
          </a:p>
        </p:txBody>
      </p:sp>
      <p:sp>
        <p:nvSpPr>
          <p:cNvPr id="10" name="Rechteck 9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35769" y="2312346"/>
            <a:ext cx="6640864" cy="6517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u="dotted" dirty="0"/>
              <a:t>Angelegenheiten der freiwilligen Gerichtsbarkeit </a:t>
            </a:r>
            <a:endParaRPr lang="de-DE" sz="2400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35768" y="2964124"/>
            <a:ext cx="10568807" cy="2665151"/>
            <a:chOff x="435768" y="2964124"/>
            <a:chExt cx="10568807" cy="2665151"/>
          </a:xfrm>
        </p:grpSpPr>
        <p:sp>
          <p:nvSpPr>
            <p:cNvPr id="7" name="Abgerundetes Rechteck 6"/>
            <p:cNvSpPr/>
            <p:nvPr/>
          </p:nvSpPr>
          <p:spPr>
            <a:xfrm>
              <a:off x="1446237" y="3135470"/>
              <a:ext cx="9558338" cy="249380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wurde vorsätzlich Gesundheit, Körper oder Freiheit einer Person verletzt, muss das Gericht auf Antrag der verletzten Person erforderliche Maßnahmen zur Abwendung treffen</a:t>
              </a:r>
            </a:p>
          </p:txBody>
        </p:sp>
        <p:sp>
          <p:nvSpPr>
            <p:cNvPr id="3" name="Abgerundetes Rechteck 2"/>
            <p:cNvSpPr/>
            <p:nvPr/>
          </p:nvSpPr>
          <p:spPr>
            <a:xfrm>
              <a:off x="435768" y="2964124"/>
              <a:ext cx="10379870" cy="52397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 smtClean="0"/>
                <a:t>Gewaltschutzsachen (§ 111 Nr. 6 </a:t>
              </a:r>
              <a:r>
                <a:rPr lang="de-DE" sz="2400" b="1" dirty="0" err="1" smtClean="0"/>
                <a:t>FamFG</a:t>
              </a:r>
              <a:r>
                <a:rPr lang="de-DE" sz="2400" b="1" dirty="0" smtClean="0"/>
                <a:t>) </a:t>
              </a:r>
              <a:r>
                <a:rPr lang="de-DE" sz="2400" b="1" dirty="0">
                  <a:sym typeface="Wingdings" panose="05000000000000000000" pitchFamily="2" charset="2"/>
                </a:rPr>
                <a:t></a:t>
              </a:r>
              <a:r>
                <a:rPr lang="de-DE" sz="2400" b="1" dirty="0" smtClean="0"/>
                <a:t> (§ 210 </a:t>
              </a:r>
              <a:r>
                <a:rPr lang="de-DE" sz="2400" b="1" dirty="0" err="1" smtClean="0"/>
                <a:t>FamFG</a:t>
              </a:r>
              <a:r>
                <a:rPr lang="de-DE" sz="2400" b="1" dirty="0" smtClean="0"/>
                <a:t>, §§ 1 und 2 </a:t>
              </a:r>
              <a:r>
                <a:rPr lang="de-DE" sz="2400" b="1" dirty="0" err="1" smtClean="0"/>
                <a:t>GewSchG</a:t>
              </a:r>
              <a:r>
                <a:rPr lang="de-DE" sz="2400" b="1" dirty="0" smtClean="0"/>
                <a:t>)</a:t>
              </a:r>
            </a:p>
          </p:txBody>
        </p:sp>
      </p:grpSp>
      <p:sp>
        <p:nvSpPr>
          <p:cNvPr id="11" name="Gefaltete Ecke 10"/>
          <p:cNvSpPr/>
          <p:nvPr/>
        </p:nvSpPr>
        <p:spPr>
          <a:xfrm rot="633444">
            <a:off x="9726099" y="4298247"/>
            <a:ext cx="1892532" cy="1772175"/>
          </a:xfrm>
          <a:prstGeom prst="foldedCorner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Verfahren finden auch ohne Scheidung statt.</a:t>
            </a:r>
          </a:p>
        </p:txBody>
      </p:sp>
    </p:spTree>
    <p:extLst>
      <p:ext uri="{BB962C8B-B14F-4D97-AF65-F5344CB8AC3E}">
        <p14:creationId xmlns:p14="http://schemas.microsoft.com/office/powerpoint/2010/main" val="33403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Breitbild</PresentationFormat>
  <Paragraphs>111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MV Boli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Carus, Natascha</dc:creator>
  <cp:lastModifiedBy>Carus, Natascha</cp:lastModifiedBy>
  <cp:revision>17</cp:revision>
  <dcterms:created xsi:type="dcterms:W3CDTF">2023-06-26T08:15:12Z</dcterms:created>
  <dcterms:modified xsi:type="dcterms:W3CDTF">2024-01-22T15:57:58Z</dcterms:modified>
</cp:coreProperties>
</file>