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7" r:id="rId12"/>
    <p:sldId id="266" r:id="rId13"/>
    <p:sldId id="267" r:id="rId14"/>
    <p:sldId id="268" r:id="rId15"/>
    <p:sldId id="269" r:id="rId16"/>
    <p:sldId id="271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0E19-A20A-4F25-BB43-8928D2F3C6C2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5FF-6313-469D-9214-6AC549D378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83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0E19-A20A-4F25-BB43-8928D2F3C6C2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5FF-6313-469D-9214-6AC549D378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470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0E19-A20A-4F25-BB43-8928D2F3C6C2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5FF-6313-469D-9214-6AC549D378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16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0E19-A20A-4F25-BB43-8928D2F3C6C2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5FF-6313-469D-9214-6AC549D378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008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0E19-A20A-4F25-BB43-8928D2F3C6C2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5FF-6313-469D-9214-6AC549D378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507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0E19-A20A-4F25-BB43-8928D2F3C6C2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5FF-6313-469D-9214-6AC549D378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031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0E19-A20A-4F25-BB43-8928D2F3C6C2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5FF-6313-469D-9214-6AC549D378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01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0E19-A20A-4F25-BB43-8928D2F3C6C2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5FF-6313-469D-9214-6AC549D378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353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0E19-A20A-4F25-BB43-8928D2F3C6C2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5FF-6313-469D-9214-6AC549D378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8245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0E19-A20A-4F25-BB43-8928D2F3C6C2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5FF-6313-469D-9214-6AC549D378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1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0E19-A20A-4F25-BB43-8928D2F3C6C2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5FF-6313-469D-9214-6AC549D378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8326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A0E19-A20A-4F25-BB43-8928D2F3C6C2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3E5FF-6313-469D-9214-6AC549D378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03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Gefaltete Ecke 24"/>
          <p:cNvSpPr/>
          <p:nvPr/>
        </p:nvSpPr>
        <p:spPr>
          <a:xfrm rot="21399046">
            <a:off x="1594033" y="963783"/>
            <a:ext cx="2258130" cy="217173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Wir starten mit…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Wolkenförmige Legende 10"/>
          <p:cNvSpPr/>
          <p:nvPr/>
        </p:nvSpPr>
        <p:spPr>
          <a:xfrm>
            <a:off x="8007275" y="42584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2632451" y="3514482"/>
            <a:ext cx="6472988" cy="563230"/>
            <a:chOff x="2632451" y="3514482"/>
            <a:chExt cx="6472988" cy="563230"/>
          </a:xfrm>
        </p:grpSpPr>
        <p:sp>
          <p:nvSpPr>
            <p:cNvPr id="2" name="Abgerundetes Rechteck 1"/>
            <p:cNvSpPr/>
            <p:nvPr/>
          </p:nvSpPr>
          <p:spPr>
            <a:xfrm>
              <a:off x="2632451" y="3514482"/>
              <a:ext cx="6472988" cy="5632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Familiensachen - </a:t>
              </a:r>
              <a:r>
                <a:rPr lang="de-DE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radley Hand ITC" panose="03070402050302030203" pitchFamily="66" charset="0"/>
                </a:rPr>
                <a:t>Quiz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endParaRPr>
            </a:p>
          </p:txBody>
        </p:sp>
        <p:sp>
          <p:nvSpPr>
            <p:cNvPr id="5" name="Flussdiagramm: Verbinder 4"/>
            <p:cNvSpPr/>
            <p:nvPr/>
          </p:nvSpPr>
          <p:spPr>
            <a:xfrm>
              <a:off x="8361336" y="3567497"/>
              <a:ext cx="457200" cy="457200"/>
            </a:xfrm>
            <a:prstGeom prst="flowChartConnector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963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feld 19"/>
          <p:cNvSpPr txBox="1"/>
          <p:nvPr/>
        </p:nvSpPr>
        <p:spPr>
          <a:xfrm>
            <a:off x="703921" y="4254997"/>
            <a:ext cx="11154704" cy="241768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Rechtsfolgen des Rücktritts </a:t>
            </a:r>
          </a:p>
          <a:p>
            <a:pPr algn="ctr"/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(§ 1298 BGB)</a:t>
            </a:r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Rückgabe der Geschenke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Pfeil nach unten 23"/>
          <p:cNvSpPr/>
          <p:nvPr/>
        </p:nvSpPr>
        <p:spPr>
          <a:xfrm>
            <a:off x="6456581" y="3432422"/>
            <a:ext cx="484632" cy="978408"/>
          </a:xfrm>
          <a:prstGeom prst="downArrow">
            <a:avLst/>
          </a:prstGeom>
          <a:solidFill>
            <a:schemeClr val="accent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6030345" y="1825252"/>
            <a:ext cx="5828280" cy="2032754"/>
          </a:xfrm>
          <a:prstGeom prst="round2Same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Rechtsfolgen: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Pflicht zur Eheschließung </a:t>
            </a:r>
            <a:b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nicht einklagbar 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Begründung eines familienrechtlichen Treueverhältnisses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Vermögensrechtliche Vergünstigungen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feil nach unten 22"/>
          <p:cNvSpPr/>
          <p:nvPr/>
        </p:nvSpPr>
        <p:spPr>
          <a:xfrm rot="16200000">
            <a:off x="5702920" y="2889831"/>
            <a:ext cx="484632" cy="978408"/>
          </a:xfrm>
          <a:prstGeom prst="downArrow">
            <a:avLst/>
          </a:prstGeom>
          <a:solidFill>
            <a:schemeClr val="accent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102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722930" y="1825252"/>
            <a:ext cx="4963886" cy="2355413"/>
          </a:xfrm>
          <a:prstGeom prst="round2Same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Voraussetzungen: 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formlos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eschränkte Geschäftsfähigkeit </a:t>
            </a:r>
            <a:b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bzw. Geschäftsfähigkeit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ein Doppelverlöbnis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keine bestehende Ehe/LPS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 sittenwidrigen Gründen unwirksam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460081" y="584483"/>
            <a:ext cx="3269457" cy="3302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Verlöbnis</a:t>
            </a:r>
            <a:endParaRPr lang="de-DE" sz="2400" b="1" dirty="0"/>
          </a:p>
        </p:txBody>
      </p:sp>
      <p:sp>
        <p:nvSpPr>
          <p:cNvPr id="15" name="Gefaltete Ecke 14"/>
          <p:cNvSpPr/>
          <p:nvPr/>
        </p:nvSpPr>
        <p:spPr>
          <a:xfrm>
            <a:off x="8096005" y="4537324"/>
            <a:ext cx="1881310" cy="1853027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ohne wichtigen Grund = 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9902168" y="4537323"/>
            <a:ext cx="1881310" cy="1853027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Schadenersatzpflichtig gegenüber Verlobten, Eltern, Dritter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1958318" y="4422987"/>
            <a:ext cx="1881310" cy="185302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 wichtigem Grund = keine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Schadener-satzpflicht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Pfeil nach unten 21"/>
          <p:cNvSpPr/>
          <p:nvPr/>
        </p:nvSpPr>
        <p:spPr>
          <a:xfrm>
            <a:off x="2898973" y="1043036"/>
            <a:ext cx="484632" cy="978408"/>
          </a:xfrm>
          <a:prstGeom prst="downArrow">
            <a:avLst/>
          </a:prstGeom>
          <a:solidFill>
            <a:schemeClr val="accent4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1958318" y="916567"/>
            <a:ext cx="7943850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egenseitiges rechtsverbindliches Versprechen zweier Menschen, 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künftig miteinander die Ehe eingehen zu wollen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39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19" grpId="0" animBg="1"/>
      <p:bldP spid="23" grpId="0" animBg="1"/>
      <p:bldP spid="18" grpId="0" animBg="1"/>
      <p:bldP spid="15" grpId="0" animBg="1"/>
      <p:bldP spid="21" grpId="0" animBg="1"/>
      <p:bldP spid="14" grpId="0" animBg="1"/>
      <p:bldP spid="22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feld 18"/>
          <p:cNvSpPr txBox="1"/>
          <p:nvPr/>
        </p:nvSpPr>
        <p:spPr>
          <a:xfrm>
            <a:off x="3994331" y="2024710"/>
            <a:ext cx="3871823" cy="1710095"/>
          </a:xfrm>
          <a:prstGeom prst="round2Same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Voraussetzungen: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Ehefähigkeit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keine Eheverbote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keine Willensmängel 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Einhalten der Form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103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758372" y="2024710"/>
            <a:ext cx="3006108" cy="742117"/>
          </a:xfrm>
          <a:prstGeom prst="round2Same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Eheschließung vor dem 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Standesbeamten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460081" y="584483"/>
            <a:ext cx="3269457" cy="33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Ehe</a:t>
            </a:r>
            <a:endParaRPr lang="de-DE" sz="28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1958317" y="1075848"/>
            <a:ext cx="7943850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rechtlich anerkannte Lebensgemeinschaft von zwei Personen 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verschiedenen oder gleichen Geschlechts auf Lebenszeit 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8096005" y="2024710"/>
            <a:ext cx="3871823" cy="1064776"/>
          </a:xfrm>
          <a:prstGeom prst="round2Same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Mängel bei der Eheschließung und ihre Folgen: </a:t>
            </a:r>
          </a:p>
          <a:p>
            <a:pPr algn="ctr"/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Nichtehe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– aufhebbare Ehe </a:t>
            </a:r>
          </a:p>
        </p:txBody>
      </p:sp>
      <p:graphicFrame>
        <p:nvGraphicFramePr>
          <p:cNvPr id="25" name="Tabelle 24"/>
          <p:cNvGraphicFramePr>
            <a:graphicFrameLocks noGrp="1"/>
          </p:cNvGraphicFramePr>
          <p:nvPr>
            <p:extLst/>
          </p:nvPr>
        </p:nvGraphicFramePr>
        <p:xfrm>
          <a:off x="1036864" y="4401759"/>
          <a:ext cx="10099222" cy="1639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072">
                  <a:extLst>
                    <a:ext uri="{9D8B030D-6E8A-4147-A177-3AD203B41FA5}">
                      <a16:colId xmlns:a16="http://schemas.microsoft.com/office/drawing/2014/main" val="2984197114"/>
                    </a:ext>
                  </a:extLst>
                </a:gridCol>
                <a:gridCol w="3910693">
                  <a:extLst>
                    <a:ext uri="{9D8B030D-6E8A-4147-A177-3AD203B41FA5}">
                      <a16:colId xmlns:a16="http://schemas.microsoft.com/office/drawing/2014/main" val="2094029620"/>
                    </a:ext>
                  </a:extLst>
                </a:gridCol>
                <a:gridCol w="4147457">
                  <a:extLst>
                    <a:ext uri="{9D8B030D-6E8A-4147-A177-3AD203B41FA5}">
                      <a16:colId xmlns:a16="http://schemas.microsoft.com/office/drawing/2014/main" val="1309075689"/>
                    </a:ext>
                  </a:extLst>
                </a:gridCol>
              </a:tblGrid>
              <a:tr h="1639812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Wirkungen</a:t>
                      </a:r>
                      <a:r>
                        <a:rPr lang="de-DE" sz="2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de-DE" sz="2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 Ehe: </a:t>
                      </a:r>
                      <a:endParaRPr lang="de-DE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eheliche Lebensgemeinschaft</a:t>
                      </a:r>
                    </a:p>
                    <a:p>
                      <a:pPr algn="ctr"/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Ehename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Haushaltsführung und Erwerbstätigkeit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Ehewohnung und</a:t>
                      </a:r>
                      <a:endParaRPr lang="de-DE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Haushaltsgegenstände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rechtliche Vertretung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Unterhalt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Güterrecht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weitere Ehewirkungen</a:t>
                      </a:r>
                      <a:endParaRPr lang="de-DE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803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07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17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7"/>
          <p:cNvSpPr/>
          <p:nvPr/>
        </p:nvSpPr>
        <p:spPr>
          <a:xfrm>
            <a:off x="1158244" y="1696556"/>
            <a:ext cx="9501567" cy="208963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R</a:t>
            </a:r>
            <a:r>
              <a:rPr lang="de-DE" sz="2000" dirty="0" smtClean="0"/>
              <a:t>echtlich </a:t>
            </a:r>
            <a:r>
              <a:rPr lang="de-DE" sz="2000" dirty="0"/>
              <a:t>anerkannte Lebensgemeinschaft von zwei Personen verschiedenen oder gleichen Geschlechts auf Lebenszeit (§ 1353 I S. 1 BGB)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104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58912" y="1471793"/>
            <a:ext cx="9500899" cy="829289"/>
            <a:chOff x="1158244" y="1756721"/>
            <a:chExt cx="9500899" cy="829289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56721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u="sng" dirty="0"/>
                <a:t>Die Ehe 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072018" y="1830098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13" name="Gefaltete Ecke 12"/>
          <p:cNvSpPr/>
          <p:nvPr/>
        </p:nvSpPr>
        <p:spPr>
          <a:xfrm rot="21260758">
            <a:off x="9190850" y="620264"/>
            <a:ext cx="1741540" cy="164887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1303 ff. BGB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158243" y="3475894"/>
            <a:ext cx="9501566" cy="112871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D</a:t>
            </a:r>
            <a:r>
              <a:rPr lang="de-DE" sz="2000" dirty="0" smtClean="0"/>
              <a:t>ie </a:t>
            </a:r>
            <a:r>
              <a:rPr lang="de-DE" sz="2000" dirty="0"/>
              <a:t>Ehegatten sind einander zur ehelichen Lebensgemeinschaft verpflichtet, sie tragen füreinander Verantwortung (§ 1353 I S. 2 BGB)</a:t>
            </a:r>
          </a:p>
        </p:txBody>
      </p:sp>
      <p:sp>
        <p:nvSpPr>
          <p:cNvPr id="14" name="Gefaltete Ecke 13"/>
          <p:cNvSpPr/>
          <p:nvPr/>
        </p:nvSpPr>
        <p:spPr>
          <a:xfrm>
            <a:off x="9682323" y="2820024"/>
            <a:ext cx="1980211" cy="1863578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400.000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Ehe-schließungen jährlich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37200">
            <a:off x="9690869" y="4618874"/>
            <a:ext cx="1963121" cy="189330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jährlich ca. 150.000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Ehe-scheidungen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158243" y="4604607"/>
            <a:ext cx="8142920" cy="212480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seit 01.10.2017 ist die gleichgeschlechtliche Ehe möglich </a:t>
            </a:r>
          </a:p>
          <a:p>
            <a:pPr lvl="0"/>
            <a:r>
              <a:rPr lang="de-DE" sz="2000" dirty="0"/>
              <a:t>eingetragenen Lebenspartnerschaften (LPS, August 2001 bis September 2017 nach dem Gesetz über die Eingetragene </a:t>
            </a:r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Lebenspartnerschaft </a:t>
            </a:r>
            <a:r>
              <a:rPr lang="de-DE" sz="2000" dirty="0"/>
              <a:t>(</a:t>
            </a:r>
            <a:r>
              <a:rPr lang="de-DE" sz="2000" dirty="0" err="1"/>
              <a:t>LPartG</a:t>
            </a:r>
            <a:r>
              <a:rPr lang="de-DE" sz="2000" dirty="0"/>
              <a:t>) geschlossen) – </a:t>
            </a:r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können nun in eine Ehe umwandeln werden </a:t>
            </a:r>
            <a:r>
              <a:rPr lang="de-DE" sz="2000" dirty="0"/>
              <a:t>(§ 17a II, § 12 I PStG) – Antrag auf dem Standesamt </a:t>
            </a:r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tun sie es nicht, bleibt die Lebenspartnerschaft bestehen </a:t>
            </a:r>
          </a:p>
        </p:txBody>
      </p:sp>
    </p:spTree>
    <p:extLst>
      <p:ext uri="{BB962C8B-B14F-4D97-AF65-F5344CB8AC3E}">
        <p14:creationId xmlns:p14="http://schemas.microsoft.com/office/powerpoint/2010/main" val="348146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4" grpId="0" animBg="1"/>
      <p:bldP spid="14" grpId="0" animBg="1"/>
      <p:bldP spid="15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1157384" y="3911799"/>
            <a:ext cx="9501568" cy="81567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kirchliche Heirat hat nur symbolischen Wert (keine rechtlichen Folgen)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173197" y="2993654"/>
            <a:ext cx="9486614" cy="112871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Eheschließung vor jedem beliebigen Standesamt (Standesamt prüft vor Eheschließung die Voraussetzungen) 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1173197" y="1931085"/>
            <a:ext cx="9501567" cy="130023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Aufgebot (= Antrag auf Eheschließung) beim zuständigen Standesamt </a:t>
            </a:r>
            <a:endParaRPr lang="de-DE" sz="2000" dirty="0" smtClean="0"/>
          </a:p>
          <a:p>
            <a:r>
              <a:rPr lang="de-DE" sz="2000" dirty="0" smtClean="0"/>
              <a:t>(</a:t>
            </a:r>
            <a:r>
              <a:rPr lang="de-DE" sz="2000" dirty="0"/>
              <a:t>allgemeiner Wohnsitz der Verlobten) 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105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86411" y="1471793"/>
            <a:ext cx="10073400" cy="829289"/>
            <a:chOff x="585743" y="1756721"/>
            <a:chExt cx="10073400" cy="829289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56721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u="sng" dirty="0"/>
                <a:t>Zuständigkeiten</a:t>
              </a:r>
              <a:endParaRPr lang="de-DE" sz="2400" b="1" dirty="0"/>
            </a:p>
            <a:p>
              <a:pPr algn="ctr"/>
              <a:r>
                <a:rPr lang="de-DE" sz="2400" b="1" dirty="0"/>
                <a:t>Eheschließung vor dem </a:t>
              </a:r>
              <a:r>
                <a:rPr lang="de-DE" sz="2400" b="1" dirty="0" smtClean="0"/>
                <a:t>Standesbeamten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85743" y="1846876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13" name="Gefaltete Ecke 12"/>
          <p:cNvSpPr/>
          <p:nvPr/>
        </p:nvSpPr>
        <p:spPr>
          <a:xfrm rot="21260758">
            <a:off x="9160984" y="636327"/>
            <a:ext cx="1741540" cy="164887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1310 I S.1. BGB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841627" y="4842038"/>
            <a:ext cx="1863303" cy="180465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Voraus-setzungen: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37200">
            <a:off x="3213444" y="4862592"/>
            <a:ext cx="1955113" cy="1854342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Ehefähigkeit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5230153" y="4932195"/>
            <a:ext cx="1887317" cy="1809647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kein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Eheverbot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37200">
            <a:off x="6928034" y="4878667"/>
            <a:ext cx="1912736" cy="1854741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Willens-mangel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1421045">
            <a:off x="8815126" y="4852162"/>
            <a:ext cx="1821599" cy="1845063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Einhaltung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Form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92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8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106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893" y="1260440"/>
            <a:ext cx="10036340" cy="829289"/>
            <a:chOff x="622803" y="1739943"/>
            <a:chExt cx="10036340" cy="829289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u="sng" dirty="0" smtClean="0"/>
            </a:p>
            <a:p>
              <a:pPr algn="ctr"/>
              <a:r>
                <a:rPr lang="de-DE" sz="2400" b="1" u="dotted" dirty="0" smtClean="0"/>
                <a:t>Ehefähigkeit</a:t>
              </a:r>
              <a:endParaRPr lang="de-DE" sz="2400" b="1" dirty="0"/>
            </a:p>
            <a:p>
              <a:pPr algn="ctr"/>
              <a:r>
                <a:rPr lang="de-DE" sz="2400" b="1" u="sng" dirty="0" smtClean="0"/>
                <a:t> 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22803" y="1831631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657892" y="2247134"/>
            <a:ext cx="10856293" cy="2136660"/>
            <a:chOff x="937834" y="3967068"/>
            <a:chExt cx="10856293" cy="2136660"/>
          </a:xfrm>
        </p:grpSpPr>
        <p:sp>
          <p:nvSpPr>
            <p:cNvPr id="8" name="Abgerundetes Rechteck 7"/>
            <p:cNvSpPr/>
            <p:nvPr/>
          </p:nvSpPr>
          <p:spPr>
            <a:xfrm>
              <a:off x="2293228" y="4706205"/>
              <a:ext cx="9500899" cy="139752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000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früher: </a:t>
              </a:r>
              <a:r>
                <a:rPr lang="de-DE" sz="2000" dirty="0"/>
                <a:t>Befreiung von dieser Vorschrift auf Antrag – Antragsteller mindestens 16 Jahre und künftiger Ehegatte volljährig (§ 1303 II BGB a. F.) – durch Art. 1 Nr. 2 des „Gesetzes zur Bekämpfung von Kinderehen“ vom 17.07.2017 (BGBl I 2017, S. 2429) mit Wirkung zum 22.07.2017 ersatzlos gestrichen</a:t>
              </a: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937834" y="3967068"/>
              <a:ext cx="9914857" cy="65797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u="sng" dirty="0" smtClean="0"/>
            </a:p>
            <a:p>
              <a:pPr algn="ctr"/>
              <a:endParaRPr lang="de-DE" sz="2400" b="1" dirty="0" smtClean="0"/>
            </a:p>
            <a:p>
              <a:r>
                <a:rPr lang="de-DE" sz="2400" b="1" dirty="0"/>
                <a:t>Ehemündigkeit: Eheschließung erst mit Volljährigkeit (§§ 1303 S. 1, 2 BGB)</a:t>
              </a:r>
            </a:p>
            <a:p>
              <a:pPr algn="ctr"/>
              <a:r>
                <a:rPr lang="de-DE" sz="2400" b="1" u="sng" dirty="0" smtClean="0"/>
                <a:t> </a:t>
              </a:r>
            </a:p>
            <a:p>
              <a:pPr algn="ctr"/>
              <a:r>
                <a:rPr lang="de-DE" sz="2400" b="1" u="sng" dirty="0" smtClean="0"/>
                <a:t> </a:t>
              </a:r>
              <a:endParaRPr lang="de-DE" sz="2400" b="1" u="sng" dirty="0"/>
            </a:p>
          </p:txBody>
        </p:sp>
      </p:grpSp>
      <p:sp>
        <p:nvSpPr>
          <p:cNvPr id="4" name="Abgerundetes Rechteck 3"/>
          <p:cNvSpPr/>
          <p:nvPr/>
        </p:nvSpPr>
        <p:spPr>
          <a:xfrm>
            <a:off x="1415457" y="4605109"/>
            <a:ext cx="9500898" cy="193093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Geschäftsunfähiger </a:t>
            </a:r>
            <a:r>
              <a:rPr lang="de-DE" dirty="0"/>
              <a:t>= kann keine Ehe eingehen (§ 1304 BGB) – die Prüfung obliegt dem Standesbeamten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Geschäftsfähige Betreute: können heiraten, ein Einwilligungsvorbehalt für den Betreuten ist nicht möglich (§ 1825 II Nr. 1 BGB) </a:t>
            </a:r>
          </a:p>
        </p:txBody>
      </p:sp>
      <p:sp>
        <p:nvSpPr>
          <p:cNvPr id="13" name="Gefaltete Ecke 12"/>
          <p:cNvSpPr/>
          <p:nvPr/>
        </p:nvSpPr>
        <p:spPr>
          <a:xfrm rot="21230971">
            <a:off x="9890575" y="1239060"/>
            <a:ext cx="1881310" cy="185302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§§ 1303 S.1,2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435769" y="2938359"/>
            <a:ext cx="1589857" cy="149334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Achtung!</a:t>
            </a:r>
            <a:endParaRPr lang="de-DE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657892" y="4495302"/>
            <a:ext cx="2743201" cy="53256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/>
              <a:t>Geschäftsfähigkeit: 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340777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107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893" y="1260440"/>
            <a:ext cx="10036340" cy="829289"/>
            <a:chOff x="622803" y="1739943"/>
            <a:chExt cx="10036340" cy="829289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u="sng" dirty="0" smtClean="0"/>
            </a:p>
            <a:p>
              <a:pPr algn="ctr"/>
              <a:r>
                <a:rPr lang="de-DE" sz="2400" b="1" u="dotted" dirty="0" smtClean="0"/>
                <a:t>Ehefähigkeit</a:t>
              </a:r>
              <a:endParaRPr lang="de-DE" sz="2400" b="1" dirty="0"/>
            </a:p>
            <a:p>
              <a:pPr algn="ctr"/>
              <a:r>
                <a:rPr lang="de-DE" sz="2400" b="1" u="sng" dirty="0" smtClean="0"/>
                <a:t> 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22803" y="1831631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635502" y="2216577"/>
            <a:ext cx="10210948" cy="1868555"/>
            <a:chOff x="937834" y="4281699"/>
            <a:chExt cx="10210948" cy="1868555"/>
          </a:xfrm>
        </p:grpSpPr>
        <p:sp>
          <p:nvSpPr>
            <p:cNvPr id="8" name="Abgerundetes Rechteck 7"/>
            <p:cNvSpPr/>
            <p:nvPr/>
          </p:nvSpPr>
          <p:spPr>
            <a:xfrm>
              <a:off x="1647883" y="4752731"/>
              <a:ext cx="9500899" cy="139752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dirty="0"/>
                <a:t>Doppelehe (§ 1306 BGB) </a:t>
              </a:r>
            </a:p>
            <a:p>
              <a:pPr lvl="0"/>
              <a:r>
                <a:rPr lang="de-DE" sz="2000" dirty="0"/>
                <a:t>Ehe darf nur zwischen zwei unverheirateten Menschen geschlossen werden</a:t>
              </a:r>
            </a:p>
            <a:p>
              <a:pPr algn="ctr"/>
              <a:r>
                <a:rPr lang="de-DE" sz="2800" b="1" u="sng" dirty="0"/>
                <a:t> </a:t>
              </a: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937834" y="4281699"/>
              <a:ext cx="3371850" cy="575448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u="sng" dirty="0" smtClean="0"/>
            </a:p>
            <a:p>
              <a:pPr algn="ctr"/>
              <a:endParaRPr lang="de-DE" sz="2400" b="1" dirty="0" smtClean="0"/>
            </a:p>
            <a:p>
              <a:pPr algn="ctr"/>
              <a:r>
                <a:rPr lang="de-DE" sz="2000" b="1" u="sng" dirty="0"/>
                <a:t>Fehlen von </a:t>
              </a:r>
              <a:r>
                <a:rPr lang="de-DE" sz="2000" b="1" u="sng" dirty="0" smtClean="0"/>
                <a:t>Eheverboten</a:t>
              </a:r>
            </a:p>
            <a:p>
              <a:pPr algn="ctr"/>
              <a:endParaRPr lang="de-DE" sz="2000" b="1" dirty="0"/>
            </a:p>
            <a:p>
              <a:pPr algn="ctr"/>
              <a:r>
                <a:rPr lang="de-DE" sz="2400" b="1" u="sng" dirty="0" smtClean="0"/>
                <a:t> </a:t>
              </a:r>
              <a:endParaRPr lang="de-DE" sz="2400" b="1" u="sng" dirty="0"/>
            </a:p>
          </p:txBody>
        </p:sp>
      </p:grpSp>
      <p:sp>
        <p:nvSpPr>
          <p:cNvPr id="14" name="Gefaltete Ecke 13"/>
          <p:cNvSpPr/>
          <p:nvPr/>
        </p:nvSpPr>
        <p:spPr>
          <a:xfrm>
            <a:off x="10198229" y="2333135"/>
            <a:ext cx="1589857" cy="149334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1306 BGB</a:t>
            </a:r>
            <a:endParaRPr lang="de-DE" sz="32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657893" y="4057391"/>
            <a:ext cx="10188556" cy="2425359"/>
            <a:chOff x="458160" y="4368346"/>
            <a:chExt cx="10188556" cy="2425359"/>
          </a:xfrm>
        </p:grpSpPr>
        <p:sp>
          <p:nvSpPr>
            <p:cNvPr id="4" name="Abgerundetes Rechteck 3"/>
            <p:cNvSpPr/>
            <p:nvPr/>
          </p:nvSpPr>
          <p:spPr>
            <a:xfrm>
              <a:off x="1145818" y="4862766"/>
              <a:ext cx="9500898" cy="193093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keine Ehe in der Verwandtschaft in gerader Linie und zwischen Geschwistern und Halbgeschwistern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gilt auch für den Fall, dass die Verwandtschaft (rechtlich) durch Adoption erloschen ist (§ 1307 S. 2 BGB)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gilt nicht für alle übrigen Verwandten – Onkel/Nichte, Cousin/Cousine) können heiraten</a:t>
              </a:r>
            </a:p>
          </p:txBody>
        </p:sp>
        <p:sp>
          <p:nvSpPr>
            <p:cNvPr id="7" name="Abgerundetes Rechteck 6"/>
            <p:cNvSpPr/>
            <p:nvPr/>
          </p:nvSpPr>
          <p:spPr>
            <a:xfrm>
              <a:off x="458160" y="4368346"/>
              <a:ext cx="2464886" cy="532569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u="sng" dirty="0" smtClean="0"/>
                <a:t>Verwandtschaft</a:t>
              </a:r>
              <a:endParaRPr lang="de-DE" sz="2000" b="1" u="sng" dirty="0"/>
            </a:p>
          </p:txBody>
        </p:sp>
      </p:grpSp>
      <p:sp>
        <p:nvSpPr>
          <p:cNvPr id="17" name="Gefaltete Ecke 16"/>
          <p:cNvSpPr/>
          <p:nvPr/>
        </p:nvSpPr>
        <p:spPr>
          <a:xfrm>
            <a:off x="10400185" y="4639731"/>
            <a:ext cx="1589857" cy="149334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1307 BGB</a:t>
            </a:r>
            <a:endParaRPr lang="de-DE" sz="32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3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193334" y="4202137"/>
            <a:ext cx="9500898" cy="193093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de-DE" sz="2000" dirty="0"/>
              <a:t>Familiensache (§ 111 Nr. 4 </a:t>
            </a:r>
            <a:r>
              <a:rPr lang="de-DE" sz="2000" dirty="0" err="1"/>
              <a:t>FamFG</a:t>
            </a:r>
            <a:r>
              <a:rPr lang="de-DE" sz="2000" dirty="0"/>
              <a:t>) = Adoptionssache (§ 186 IV </a:t>
            </a:r>
            <a:r>
              <a:rPr lang="de-DE" sz="2000" dirty="0" err="1"/>
              <a:t>FamFG</a:t>
            </a:r>
            <a:r>
              <a:rPr lang="de-DE" sz="2000" dirty="0"/>
              <a:t>), örtliche Z. Aufenthaltsort eines der Verlobten (§ 187 III </a:t>
            </a:r>
            <a:r>
              <a:rPr lang="de-DE" sz="2000" dirty="0" err="1"/>
              <a:t>FamFG</a:t>
            </a:r>
            <a:r>
              <a:rPr lang="de-DE" sz="2000" dirty="0"/>
              <a:t>), Richter (§ 14 I Nr. 15 RPflG) 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108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893" y="1260440"/>
            <a:ext cx="10036340" cy="829289"/>
            <a:chOff x="622803" y="1739943"/>
            <a:chExt cx="10036340" cy="829289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u="sng" dirty="0" smtClean="0"/>
            </a:p>
            <a:p>
              <a:pPr algn="ctr"/>
              <a:r>
                <a:rPr lang="de-DE" sz="2400" b="1" u="dotted" dirty="0" smtClean="0"/>
                <a:t>Ehefähigkeit</a:t>
              </a:r>
              <a:endParaRPr lang="de-DE" sz="2400" b="1" dirty="0"/>
            </a:p>
            <a:p>
              <a:pPr algn="ctr"/>
              <a:r>
                <a:rPr lang="de-DE" sz="2400" b="1" u="sng" dirty="0" smtClean="0"/>
                <a:t> 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22803" y="1831631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635502" y="2216577"/>
            <a:ext cx="10058731" cy="2335234"/>
            <a:chOff x="937834" y="4281699"/>
            <a:chExt cx="10058731" cy="2335234"/>
          </a:xfrm>
        </p:grpSpPr>
        <p:sp>
          <p:nvSpPr>
            <p:cNvPr id="8" name="Abgerundetes Rechteck 7"/>
            <p:cNvSpPr/>
            <p:nvPr/>
          </p:nvSpPr>
          <p:spPr>
            <a:xfrm>
              <a:off x="1495666" y="4709530"/>
              <a:ext cx="9500899" cy="190740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keine Ehe zwischen Personen, deren Verwandtschaft durch minderjährigen Adoption begründet wurde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Befreiungsmöglichkeit: nur in der Seitenlinie möglich – Entscheidung ist unanfechtbar (§ 198 III </a:t>
              </a:r>
              <a:r>
                <a:rPr lang="de-DE" sz="2000" dirty="0" err="1"/>
                <a:t>FamFG</a:t>
              </a:r>
              <a:r>
                <a:rPr lang="de-DE" sz="2000" dirty="0"/>
                <a:t>) </a:t>
              </a:r>
            </a:p>
            <a:p>
              <a:pPr marL="457200" indent="-457200" algn="ctr">
                <a:buFont typeface="Arial" panose="020B0604020202020204" pitchFamily="34" charset="0"/>
                <a:buChar char="•"/>
              </a:pPr>
              <a:r>
                <a:rPr lang="de-DE" sz="2000" b="1" u="sng" dirty="0" smtClean="0"/>
                <a:t> </a:t>
              </a:r>
              <a:endParaRPr lang="de-DE" sz="2000" b="1" u="sng" dirty="0"/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937834" y="4281699"/>
              <a:ext cx="3371850" cy="575448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b="1" u="sng" dirty="0" smtClean="0"/>
            </a:p>
            <a:p>
              <a:pPr algn="ctr"/>
              <a:endParaRPr lang="de-DE" sz="2000" b="1" dirty="0" smtClean="0"/>
            </a:p>
            <a:p>
              <a:pPr algn="ctr"/>
              <a:r>
                <a:rPr lang="de-DE" sz="2000" b="1" dirty="0" err="1"/>
                <a:t>Adoptivverwandtschaft</a:t>
              </a:r>
              <a:r>
                <a:rPr lang="de-DE" sz="2000" b="1" dirty="0"/>
                <a:t> </a:t>
              </a:r>
              <a:endParaRPr lang="de-DE" sz="2000" b="1" dirty="0" smtClean="0"/>
            </a:p>
            <a:p>
              <a:pPr algn="ctr"/>
              <a:endParaRPr lang="de-DE" sz="2000" b="1" dirty="0"/>
            </a:p>
            <a:p>
              <a:pPr algn="ctr"/>
              <a:r>
                <a:rPr lang="de-DE" sz="2000" b="1" u="sng" dirty="0" smtClean="0"/>
                <a:t> </a:t>
              </a:r>
              <a:endParaRPr lang="de-DE" sz="2000" b="1" u="sng" dirty="0"/>
            </a:p>
          </p:txBody>
        </p:sp>
      </p:grpSp>
      <p:sp>
        <p:nvSpPr>
          <p:cNvPr id="14" name="Gefaltete Ecke 13"/>
          <p:cNvSpPr/>
          <p:nvPr/>
        </p:nvSpPr>
        <p:spPr>
          <a:xfrm rot="868973">
            <a:off x="9461900" y="1343056"/>
            <a:ext cx="1589857" cy="149334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1308 BGB</a:t>
            </a:r>
            <a:endParaRPr lang="de-DE" sz="32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41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109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893" y="1260440"/>
            <a:ext cx="10036340" cy="829289"/>
            <a:chOff x="622803" y="1739943"/>
            <a:chExt cx="10036340" cy="829289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u="sng" dirty="0" smtClean="0"/>
            </a:p>
            <a:p>
              <a:pPr algn="ctr"/>
              <a:r>
                <a:rPr lang="de-DE" sz="2400" b="1" u="dotted" dirty="0" smtClean="0"/>
                <a:t>Ehefähigkeit</a:t>
              </a:r>
              <a:endParaRPr lang="de-DE" sz="2400" b="1" dirty="0"/>
            </a:p>
            <a:p>
              <a:pPr algn="ctr"/>
              <a:r>
                <a:rPr lang="de-DE" sz="2400" b="1" u="sng" dirty="0" smtClean="0"/>
                <a:t> 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22803" y="1831631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635502" y="2216577"/>
            <a:ext cx="10058731" cy="2561981"/>
            <a:chOff x="937834" y="4281699"/>
            <a:chExt cx="10058731" cy="2561981"/>
          </a:xfrm>
        </p:grpSpPr>
        <p:sp>
          <p:nvSpPr>
            <p:cNvPr id="8" name="Abgerundetes Rechteck 7"/>
            <p:cNvSpPr/>
            <p:nvPr/>
          </p:nvSpPr>
          <p:spPr>
            <a:xfrm>
              <a:off x="1495666" y="4669605"/>
              <a:ext cx="9500899" cy="2174075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die Voraussetzungen der Eheschließung bei Ausländern richtet sich nach dessen Heimatrecht 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„Ausländer“ muss somit vor Eheschließung ein Zeugnis seines Heimatlandes erbringen, wonach kein Ehehindernis besteht 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Beibringung nicht möglich: OLG/KG kann von der Beibringung befreien (§ 1309 BGB)</a:t>
              </a:r>
            </a:p>
            <a:p>
              <a:pPr marL="457200" indent="-457200" algn="ctr">
                <a:buFont typeface="Arial" panose="020B0604020202020204" pitchFamily="34" charset="0"/>
                <a:buChar char="•"/>
              </a:pPr>
              <a:r>
                <a:rPr lang="de-DE" sz="2000" b="1" u="sng" dirty="0" smtClean="0"/>
                <a:t> </a:t>
              </a:r>
              <a:endParaRPr lang="de-DE" sz="2000" b="1" u="sng" dirty="0"/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937834" y="4281699"/>
              <a:ext cx="3371850" cy="575448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b="1" u="sng" dirty="0" smtClean="0"/>
            </a:p>
            <a:p>
              <a:pPr algn="ctr"/>
              <a:endParaRPr lang="de-DE" sz="2000" b="1" dirty="0" smtClean="0"/>
            </a:p>
            <a:p>
              <a:pPr algn="ctr"/>
              <a:endParaRPr lang="de-DE" sz="2000" b="1" dirty="0" smtClean="0"/>
            </a:p>
            <a:p>
              <a:pPr algn="ctr"/>
              <a:r>
                <a:rPr lang="de-DE" sz="2000" b="1" dirty="0" smtClean="0"/>
                <a:t>Ehefähigkeitszeugnis </a:t>
              </a:r>
            </a:p>
            <a:p>
              <a:pPr algn="ctr"/>
              <a:endParaRPr lang="de-DE" sz="2000" b="1" dirty="0" smtClean="0"/>
            </a:p>
            <a:p>
              <a:pPr algn="ctr"/>
              <a:endParaRPr lang="de-DE" sz="2000" b="1" u="sng" dirty="0" smtClean="0"/>
            </a:p>
            <a:p>
              <a:pPr algn="ctr"/>
              <a:r>
                <a:rPr lang="de-DE" sz="2000" b="1" u="sng" dirty="0" smtClean="0"/>
                <a:t> </a:t>
              </a:r>
              <a:endParaRPr lang="de-DE" sz="2000" b="1" u="sng" dirty="0"/>
            </a:p>
          </p:txBody>
        </p:sp>
      </p:grpSp>
      <p:sp>
        <p:nvSpPr>
          <p:cNvPr id="14" name="Gefaltete Ecke 13"/>
          <p:cNvSpPr/>
          <p:nvPr/>
        </p:nvSpPr>
        <p:spPr>
          <a:xfrm rot="21319520">
            <a:off x="9403299" y="1168440"/>
            <a:ext cx="1589857" cy="149334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1309 BGB</a:t>
            </a:r>
            <a:endParaRPr lang="de-DE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8" name="Gruppieren 17"/>
          <p:cNvGrpSpPr/>
          <p:nvPr/>
        </p:nvGrpSpPr>
        <p:grpSpPr>
          <a:xfrm>
            <a:off x="635502" y="4950717"/>
            <a:ext cx="10058730" cy="1693069"/>
            <a:chOff x="635502" y="4950717"/>
            <a:chExt cx="10058730" cy="1693069"/>
          </a:xfrm>
        </p:grpSpPr>
        <p:sp>
          <p:nvSpPr>
            <p:cNvPr id="4" name="Abgerundetes Rechteck 3"/>
            <p:cNvSpPr/>
            <p:nvPr/>
          </p:nvSpPr>
          <p:spPr>
            <a:xfrm>
              <a:off x="1193333" y="5293311"/>
              <a:ext cx="9500899" cy="1350475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000" dirty="0"/>
                <a:t>Standesbeamte darf bei offensichtlicher Aufhebbarkeit der Ehe nicht trauen, z. B. Scheinehe und siehe Willensmängel </a:t>
              </a:r>
            </a:p>
          </p:txBody>
        </p:sp>
        <p:sp>
          <p:nvSpPr>
            <p:cNvPr id="13" name="Abgerundetes Rechteck 12"/>
            <p:cNvSpPr/>
            <p:nvPr/>
          </p:nvSpPr>
          <p:spPr>
            <a:xfrm>
              <a:off x="635502" y="4950717"/>
              <a:ext cx="6586539" cy="685189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/>
                <a:t>offenkundige Aufhebbarkeit der Ehe (§ 1310 I S. 3 BGB) </a:t>
              </a:r>
            </a:p>
          </p:txBody>
        </p:sp>
      </p:grpSp>
      <p:sp>
        <p:nvSpPr>
          <p:cNvPr id="19" name="Gefaltete Ecke 18"/>
          <p:cNvSpPr/>
          <p:nvPr/>
        </p:nvSpPr>
        <p:spPr>
          <a:xfrm rot="21319520">
            <a:off x="9899304" y="4849963"/>
            <a:ext cx="1589857" cy="149334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1310 I S.3 BGB</a:t>
            </a:r>
            <a:endParaRPr lang="de-DE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70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7"/>
          <p:cNvSpPr/>
          <p:nvPr/>
        </p:nvSpPr>
        <p:spPr>
          <a:xfrm>
            <a:off x="1193334" y="2089729"/>
            <a:ext cx="9500899" cy="371457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Bewusstlosigkeit/vorübergehende Störung der Geistestätigkeit (z. B. Drogen, Trunkenheit)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Unkenntnis der Bedeutung „Eheschließung“ (= Geschäftsirrtum, Rechtsirrtum, v. a. bei mangelnder Sprachkenntnis)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arglistige Täuschung (aber nur persönliche, nicht Vermögensverhältnisse betreffend; Ursächlichkeit zwischen Täuschung und Ehe ist nachzuweisen)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Drohung (jeder Art, auch gegen Dritte, Ursächlichkeit zwischen Täuschung und Ehe ist nachzuweisen)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Scheinehe (v. a. ausländische, steuer- bzw. namensrechtliche Motive</a:t>
            </a:r>
            <a:r>
              <a:rPr lang="de-DE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keine Scheinehe ist dagegen die Ehe bei nur noch kurzer Lebenserwartung eines Partners (vgl. § 13 III PStG)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de-DE" sz="2000" b="1" u="sng" dirty="0" smtClean="0"/>
              <a:t> </a:t>
            </a:r>
            <a:endParaRPr lang="de-DE" sz="2000" b="1" u="sng" dirty="0"/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110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893" y="1260440"/>
            <a:ext cx="10036340" cy="829289"/>
            <a:chOff x="622803" y="1739943"/>
            <a:chExt cx="10036340" cy="829289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u="sng" dirty="0" smtClean="0"/>
            </a:p>
            <a:p>
              <a:pPr algn="ctr"/>
              <a:r>
                <a:rPr lang="de-DE" sz="2400" b="1" dirty="0"/>
                <a:t>Willensmängel </a:t>
              </a:r>
              <a:r>
                <a:rPr lang="de-DE" sz="2400" b="1" dirty="0" smtClean="0"/>
                <a:t>sind: </a:t>
              </a:r>
              <a:endParaRPr lang="de-DE" sz="2400" b="1" dirty="0"/>
            </a:p>
            <a:p>
              <a:pPr algn="ctr"/>
              <a:r>
                <a:rPr lang="de-DE" sz="2400" b="1" u="sng" dirty="0" smtClean="0"/>
                <a:t> 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22803" y="1831631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14" name="Gefaltete Ecke 13"/>
          <p:cNvSpPr/>
          <p:nvPr/>
        </p:nvSpPr>
        <p:spPr>
          <a:xfrm rot="21319520">
            <a:off x="9403300" y="605454"/>
            <a:ext cx="1589857" cy="149334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1314 II BGB</a:t>
            </a:r>
            <a:endParaRPr lang="de-DE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193334" y="5892926"/>
            <a:ext cx="9500899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andere Willensmängel wie §§ 116 ff. BGB (Vorbehalt, Scherz- oder Scheingeschäft) hindern die Gültigkeit der Ehe dagegen nicht – hierfür steht die Scheidung zur Verfügung </a:t>
            </a:r>
          </a:p>
        </p:txBody>
      </p:sp>
    </p:spTree>
    <p:extLst>
      <p:ext uri="{BB962C8B-B14F-4D97-AF65-F5344CB8AC3E}">
        <p14:creationId xmlns:p14="http://schemas.microsoft.com/office/powerpoint/2010/main" val="310878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7"/>
          <p:cNvSpPr/>
          <p:nvPr/>
        </p:nvSpPr>
        <p:spPr>
          <a:xfrm>
            <a:off x="1150861" y="2114520"/>
            <a:ext cx="9500899" cy="72808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persönlich </a:t>
            </a:r>
            <a:r>
              <a:rPr lang="de-DE" sz="2400" dirty="0"/>
              <a:t>bei gleichzeitiger Anwesenheit der Partner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de-DE" sz="2400" b="1" u="sng" dirty="0" smtClean="0"/>
              <a:t> </a:t>
            </a:r>
            <a:endParaRPr lang="de-DE" sz="2400" b="1" u="sng" dirty="0"/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111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893" y="1260440"/>
            <a:ext cx="10036340" cy="829289"/>
            <a:chOff x="622803" y="1739943"/>
            <a:chExt cx="10036340" cy="829289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u="sng" dirty="0" smtClean="0"/>
            </a:p>
            <a:p>
              <a:pPr algn="ctr"/>
              <a:r>
                <a:rPr lang="de-DE" sz="2400" b="1" u="sng" dirty="0"/>
                <a:t>Einhalten der Form</a:t>
              </a:r>
              <a:endParaRPr lang="de-DE" sz="2400" b="1" dirty="0"/>
            </a:p>
            <a:p>
              <a:pPr algn="ctr"/>
              <a:r>
                <a:rPr lang="de-DE" sz="2400" b="1" u="sng" dirty="0" smtClean="0"/>
                <a:t> 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22803" y="1831631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7" name="Abgerundetes Rechteck 6"/>
          <p:cNvSpPr/>
          <p:nvPr/>
        </p:nvSpPr>
        <p:spPr>
          <a:xfrm>
            <a:off x="1150860" y="3013747"/>
            <a:ext cx="9500899" cy="74424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ohne Bedingung oder Zeitbestimmung </a:t>
            </a:r>
          </a:p>
        </p:txBody>
      </p:sp>
      <p:sp>
        <p:nvSpPr>
          <p:cNvPr id="14" name="Gefaltete Ecke 13"/>
          <p:cNvSpPr/>
          <p:nvPr/>
        </p:nvSpPr>
        <p:spPr>
          <a:xfrm rot="21319520">
            <a:off x="9088631" y="1514508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1311 S.1 BGB</a:t>
            </a:r>
            <a:endParaRPr lang="de-DE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150859" y="3899395"/>
            <a:ext cx="9500899" cy="10413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übereinstimmende </a:t>
            </a:r>
            <a:r>
              <a:rPr lang="de-DE" sz="2400" dirty="0"/>
              <a:t>Willenserklärung, in der sie einander die Ehe versprechen </a:t>
            </a:r>
            <a:endParaRPr lang="de-DE" sz="2400" b="1" u="sng" dirty="0"/>
          </a:p>
        </p:txBody>
      </p:sp>
      <p:sp>
        <p:nvSpPr>
          <p:cNvPr id="13" name="Gefaltete Ecke 12"/>
          <p:cNvSpPr/>
          <p:nvPr/>
        </p:nvSpPr>
        <p:spPr>
          <a:xfrm rot="21319520">
            <a:off x="7424667" y="2592597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1311 S.2 BGB</a:t>
            </a:r>
            <a:endParaRPr lang="de-DE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193334" y="5082159"/>
            <a:ext cx="9500899" cy="74424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für den Standesbeamten ist daneben die §§ 11 – 15 PStG zu beachten </a:t>
            </a:r>
          </a:p>
        </p:txBody>
      </p:sp>
      <p:sp>
        <p:nvSpPr>
          <p:cNvPr id="17" name="Gefaltete Ecke 16"/>
          <p:cNvSpPr/>
          <p:nvPr/>
        </p:nvSpPr>
        <p:spPr>
          <a:xfrm rot="21319520">
            <a:off x="9878138" y="3818554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1312 BGB</a:t>
            </a:r>
            <a:endParaRPr lang="de-DE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8962708" y="5422013"/>
            <a:ext cx="1317996" cy="122081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PStG=</a:t>
            </a:r>
            <a:endParaRPr lang="de-DE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10247855" y="5408425"/>
            <a:ext cx="1317996" cy="122081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Personen-stands-gesetz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1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17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7"/>
          <p:cNvSpPr/>
          <p:nvPr/>
        </p:nvSpPr>
        <p:spPr>
          <a:xfrm>
            <a:off x="1158244" y="1696556"/>
            <a:ext cx="9501567" cy="346488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Ein Verlöbnis ist ein </a:t>
            </a:r>
            <a:r>
              <a:rPr lang="de-DE" sz="2000" dirty="0"/>
              <a:t>gegenseitige rechtsverbindliche Versprechen zweier Menschen, künftig miteinander die Ehe eingehen zu </a:t>
            </a:r>
            <a:r>
              <a:rPr lang="de-DE" sz="2000" dirty="0" smtClean="0"/>
              <a:t>wollen.</a:t>
            </a:r>
            <a:endParaRPr lang="de-DE" sz="2000" dirty="0"/>
          </a:p>
          <a:p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seit 2005 können auch zwei Personen gleichen Geschlechts ein Verlöbnis eingehen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95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893" y="1455015"/>
            <a:ext cx="10001918" cy="829289"/>
            <a:chOff x="657225" y="1739943"/>
            <a:chExt cx="10001918" cy="829289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u="sng" dirty="0"/>
                <a:t>Allgemeines </a:t>
              </a:r>
              <a:endParaRPr lang="de-DE" sz="2400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57225" y="1813122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Verlöbnis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13" name="Gefaltete Ecke 12"/>
          <p:cNvSpPr/>
          <p:nvPr/>
        </p:nvSpPr>
        <p:spPr>
          <a:xfrm rot="21260758">
            <a:off x="9376587" y="914704"/>
            <a:ext cx="1741540" cy="164887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§§ 1297-1302 BGB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14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7"/>
          <p:cNvSpPr/>
          <p:nvPr/>
        </p:nvSpPr>
        <p:spPr>
          <a:xfrm>
            <a:off x="1193334" y="2685487"/>
            <a:ext cx="9500899" cy="110070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DE" sz="2000" dirty="0" smtClean="0"/>
              <a:t>im </a:t>
            </a:r>
            <a:r>
              <a:rPr lang="de-DE" sz="2000" dirty="0"/>
              <a:t>Gesetz nicht geregelt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DE" sz="2000" dirty="0"/>
              <a:t>liegt bei Fehlen existenzieller Bestandteile einer Ehe vor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de-DE" sz="2000" b="1" u="sng" dirty="0" smtClean="0"/>
              <a:t> </a:t>
            </a:r>
            <a:endParaRPr lang="de-DE" sz="2000" b="1" u="sng" dirty="0"/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112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893" y="1260440"/>
            <a:ext cx="10036340" cy="829289"/>
            <a:chOff x="622803" y="1739943"/>
            <a:chExt cx="10036340" cy="829289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u="sng" dirty="0" smtClean="0"/>
                <a:t>Mängel </a:t>
              </a:r>
              <a:r>
                <a:rPr lang="de-DE" sz="2400" b="1" u="sng" dirty="0"/>
                <a:t>bei der Eheschließung und ihre Folgen 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22803" y="1831631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7" name="Abgerundetes Rechteck 6"/>
          <p:cNvSpPr/>
          <p:nvPr/>
        </p:nvSpPr>
        <p:spPr>
          <a:xfrm>
            <a:off x="5453297" y="3628606"/>
            <a:ext cx="4744931" cy="209109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u="sng" dirty="0"/>
              <a:t>Beispiele: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Eheschließung ohne Standesbeamten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Nichterklärung des Eheschließungswillens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Eheschließung von minderjährigen Personen </a:t>
            </a:r>
          </a:p>
        </p:txBody>
      </p:sp>
      <p:sp>
        <p:nvSpPr>
          <p:cNvPr id="19" name="Gefaltete Ecke 18"/>
          <p:cNvSpPr/>
          <p:nvPr/>
        </p:nvSpPr>
        <p:spPr>
          <a:xfrm rot="585557">
            <a:off x="1145330" y="4207669"/>
            <a:ext cx="2177986" cy="192258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Eine Ehe ist nicht zustande gekommen!</a:t>
            </a:r>
            <a:endParaRPr lang="de-DE" sz="32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657892" y="2555925"/>
            <a:ext cx="1672682" cy="505443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u="sng"/>
              <a:t>Nichtehe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76624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bgerundetes Rechteck 14"/>
          <p:cNvSpPr/>
          <p:nvPr/>
        </p:nvSpPr>
        <p:spPr>
          <a:xfrm>
            <a:off x="1680928" y="2411238"/>
            <a:ext cx="8830143" cy="338613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u="sng" dirty="0"/>
              <a:t>Folgen: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eine Ehe kommt überhaupt nicht zustande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es bedarf keiner Nichtigerklärung,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/>
              <a:t>d. h. die Unwirksamkeit der Ehe kann von jedem geltend gemacht werden, ohne dass es einer entsprechenden Entscheidung eines Gerichts bedarf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/>
              <a:t>zu Beweiszwecken kann ein Antrag auf Feststellung gestellt werden </a:t>
            </a:r>
            <a:br>
              <a:rPr lang="de-DE" sz="2000" dirty="0"/>
            </a:br>
            <a:r>
              <a:rPr lang="de-DE" sz="2000" dirty="0"/>
              <a:t>(§ 121 Nr. 3, § 124 </a:t>
            </a:r>
            <a:r>
              <a:rPr lang="de-DE" sz="2000" dirty="0" err="1"/>
              <a:t>FamFG</a:t>
            </a:r>
            <a:r>
              <a:rPr lang="de-DE" sz="2000" dirty="0"/>
              <a:t>, §§ 253, 254 ZPO)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eine Heilung von Nichtehen ist ausgeschlossen 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113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893" y="1260440"/>
            <a:ext cx="10036340" cy="829289"/>
            <a:chOff x="622803" y="1739943"/>
            <a:chExt cx="10036340" cy="829289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u="sng" dirty="0" smtClean="0"/>
                <a:t>Mängel </a:t>
              </a:r>
              <a:r>
                <a:rPr lang="de-DE" sz="2400" b="1" u="sng" dirty="0"/>
                <a:t>bei der Eheschließung und ihre Folgen 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22803" y="1831631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14" name="Gefaltete Ecke 13"/>
          <p:cNvSpPr/>
          <p:nvPr/>
        </p:nvSpPr>
        <p:spPr>
          <a:xfrm rot="327872">
            <a:off x="10164703" y="2096398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121 Nr. 3 </a:t>
            </a: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19520">
            <a:off x="10190134" y="3356614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124 </a:t>
            </a: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0246978" y="4831195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§§ 253, 254 ZPO</a:t>
            </a:r>
            <a:endParaRPr lang="de-DE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657892" y="2213127"/>
            <a:ext cx="1672682" cy="505443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u="sng"/>
              <a:t>Nichtehe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84742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114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13" name="Gruppieren 12"/>
          <p:cNvGrpSpPr/>
          <p:nvPr/>
        </p:nvGrpSpPr>
        <p:grpSpPr>
          <a:xfrm>
            <a:off x="604505" y="1085118"/>
            <a:ext cx="10255114" cy="5628415"/>
            <a:chOff x="561642" y="865807"/>
            <a:chExt cx="10255114" cy="5628415"/>
          </a:xfrm>
        </p:grpSpPr>
        <p:sp>
          <p:nvSpPr>
            <p:cNvPr id="8" name="Abgerundetes Rechteck 7"/>
            <p:cNvSpPr/>
            <p:nvPr/>
          </p:nvSpPr>
          <p:spPr>
            <a:xfrm>
              <a:off x="1289518" y="1457046"/>
              <a:ext cx="9527238" cy="503717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de-DE" sz="2000" dirty="0" smtClean="0"/>
            </a:p>
            <a:p>
              <a:r>
                <a:rPr lang="de-DE" sz="2000" dirty="0"/>
                <a:t>erst ab Rechtskraft eines entsprechenden Beschlusses kann sich auf die Auflösung der Ehe berufen werden (§ 1313 S. 1, 2 BGB) </a:t>
              </a:r>
            </a:p>
            <a:p>
              <a:r>
                <a:rPr lang="de-DE" sz="2000" dirty="0"/>
                <a:t> 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Aufhebungsgründe (§ 1313 S. 3 BGB): 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Verstoß gegen die Geschäftsfähigkeit (Alter, Gesundheits- oder Geisteszustand)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Verstoß gegen Eheverbote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Verstoß gegen die Ehemündigkeit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Inhalt der Eheschließungserklärung war mangelhaft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fehlendes Ehefähigkeitszeugnis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Ehegatten wussten bei der Eheschließung nicht, dass es sich um eine Eheschließung handelt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keine persönliche Anwesenheit beider Ehegatten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arglistige Täuschung falscher Tatsachen oder Drohung</a:t>
              </a:r>
            </a:p>
          </p:txBody>
        </p:sp>
        <p:grpSp>
          <p:nvGrpSpPr>
            <p:cNvPr id="3" name="Gruppieren 2"/>
            <p:cNvGrpSpPr/>
            <p:nvPr/>
          </p:nvGrpSpPr>
          <p:grpSpPr>
            <a:xfrm>
              <a:off x="561642" y="865807"/>
              <a:ext cx="10132591" cy="1060008"/>
              <a:chOff x="526552" y="1350674"/>
              <a:chExt cx="10132591" cy="1060008"/>
            </a:xfrm>
          </p:grpSpPr>
          <p:sp>
            <p:nvSpPr>
              <p:cNvPr id="16" name="Abgerundetes Rechteck 15"/>
              <p:cNvSpPr/>
              <p:nvPr/>
            </p:nvSpPr>
            <p:spPr>
              <a:xfrm>
                <a:off x="1158244" y="1739943"/>
                <a:ext cx="9500899" cy="670739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000" b="1" u="sng" dirty="0"/>
                  <a:t>Aufhebbare </a:t>
                </a:r>
                <a:r>
                  <a:rPr lang="de-DE" sz="2000" b="1" u="sng" dirty="0" smtClean="0"/>
                  <a:t>Ehe</a:t>
                </a:r>
                <a:endParaRPr lang="de-DE" sz="2000" b="1" dirty="0"/>
              </a:p>
            </p:txBody>
          </p:sp>
          <p:sp>
            <p:nvSpPr>
              <p:cNvPr id="11" name="Abgerundetes Rechteck 10"/>
              <p:cNvSpPr/>
              <p:nvPr/>
            </p:nvSpPr>
            <p:spPr>
              <a:xfrm>
                <a:off x="526552" y="1350674"/>
                <a:ext cx="1672681" cy="648977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de-DE" sz="2800" b="1" dirty="0" smtClean="0"/>
                  <a:t>Ehe</a:t>
                </a:r>
              </a:p>
              <a:p>
                <a:pPr algn="ctr"/>
                <a:endParaRPr lang="de-DE" sz="2800" dirty="0">
                  <a:effectLst/>
                </a:endParaRPr>
              </a:p>
            </p:txBody>
          </p:sp>
        </p:grpSp>
      </p:grpSp>
      <p:sp>
        <p:nvSpPr>
          <p:cNvPr id="15" name="Gefaltete Ecke 14"/>
          <p:cNvSpPr/>
          <p:nvPr/>
        </p:nvSpPr>
        <p:spPr>
          <a:xfrm>
            <a:off x="10198229" y="2670213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1313 S.3 BGB</a:t>
            </a:r>
            <a:endParaRPr lang="de-DE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6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115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13" name="Gruppieren 12"/>
          <p:cNvGrpSpPr/>
          <p:nvPr/>
        </p:nvGrpSpPr>
        <p:grpSpPr>
          <a:xfrm>
            <a:off x="604505" y="1085118"/>
            <a:ext cx="10255114" cy="5628415"/>
            <a:chOff x="561642" y="865807"/>
            <a:chExt cx="10255114" cy="5628415"/>
          </a:xfrm>
        </p:grpSpPr>
        <p:sp>
          <p:nvSpPr>
            <p:cNvPr id="8" name="Abgerundetes Rechteck 7"/>
            <p:cNvSpPr/>
            <p:nvPr/>
          </p:nvSpPr>
          <p:spPr>
            <a:xfrm>
              <a:off x="1289518" y="1457046"/>
              <a:ext cx="9527238" cy="503717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de-DE" sz="2000" dirty="0" smtClean="0"/>
            </a:p>
            <a:p>
              <a:r>
                <a:rPr lang="de-DE" sz="2000" u="sng" dirty="0"/>
                <a:t>Verfahren: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durch Antrag (§ 124 S. 1 </a:t>
              </a:r>
              <a:r>
                <a:rPr lang="de-DE" sz="2000" dirty="0" err="1"/>
                <a:t>FamFG</a:t>
              </a:r>
              <a:r>
                <a:rPr lang="de-DE" sz="2000" dirty="0"/>
                <a:t>) der Ehegatten bzw. einer Verwaltungsbehörde </a:t>
              </a:r>
              <a:br>
                <a:rPr lang="de-DE" sz="2000" dirty="0"/>
              </a:br>
              <a:r>
                <a:rPr lang="de-DE" sz="2000" dirty="0"/>
                <a:t>(§ 1316 BGB) gestellt</a:t>
              </a:r>
            </a:p>
            <a:p>
              <a:pPr lvl="0"/>
              <a:r>
                <a:rPr lang="de-DE" sz="2000" dirty="0" smtClean="0"/>
                <a:t>	= </a:t>
              </a:r>
              <a:r>
                <a:rPr lang="de-DE" sz="2000" dirty="0"/>
                <a:t>Ehesache (§ 121 Nr. 2 </a:t>
              </a:r>
              <a:r>
                <a:rPr lang="de-DE" sz="2000" dirty="0" err="1"/>
                <a:t>FamFG</a:t>
              </a:r>
              <a:r>
                <a:rPr lang="de-DE" sz="2000" dirty="0"/>
                <a:t>), Familiensache (§ 111 Nr. 1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pPr lvl="0"/>
              <a:r>
                <a:rPr lang="de-DE" sz="2000" dirty="0" smtClean="0"/>
                <a:t>	   Anwaltszwang </a:t>
              </a:r>
              <a:r>
                <a:rPr lang="de-DE" sz="2000" dirty="0"/>
                <a:t>(§ 114 I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r>
                <a:rPr lang="de-DE" sz="2000" dirty="0"/>
                <a:t> </a:t>
              </a:r>
            </a:p>
            <a:p>
              <a:pPr lvl="0"/>
              <a:r>
                <a:rPr lang="de-DE" sz="2000" u="sng" dirty="0"/>
                <a:t>Zuständigkeiten: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sachlich: AG – Familiengericht (§§ 23a I S. 1 Nr. 1, 23b I GVG)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örtlich: richtet sich nach § 122 </a:t>
              </a:r>
              <a:r>
                <a:rPr lang="de-DE" sz="2000" dirty="0" err="1"/>
                <a:t>FamFG</a:t>
              </a:r>
              <a:endParaRPr lang="de-DE" sz="2000" dirty="0"/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funktionell: Richter (§ 14 I Nr. 16 RPflG)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Entscheidung durch Beschluss – Zustellung von Amts wegen – Beschwerde statthaft (§ 58 I </a:t>
              </a:r>
              <a:r>
                <a:rPr lang="de-DE" sz="2000" dirty="0" err="1"/>
                <a:t>FamFG</a:t>
              </a:r>
              <a:r>
                <a:rPr lang="de-DE" sz="2000" dirty="0"/>
                <a:t>) – über die das OLG/KG entscheidet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Mitteilungspflicht: </a:t>
              </a:r>
              <a:r>
                <a:rPr lang="de-DE" sz="2000" dirty="0" err="1"/>
                <a:t>MiZi</a:t>
              </a:r>
              <a:r>
                <a:rPr lang="de-DE" sz="2000" dirty="0"/>
                <a:t>, 4. Abschnitt, X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Rechtskraftvermerk: § 7 Abs. 1 S. 2 </a:t>
              </a:r>
              <a:r>
                <a:rPr lang="de-DE" sz="2000" dirty="0" err="1"/>
                <a:t>AktO</a:t>
              </a:r>
              <a:endParaRPr lang="de-DE" sz="2000" dirty="0"/>
            </a:p>
          </p:txBody>
        </p:sp>
        <p:grpSp>
          <p:nvGrpSpPr>
            <p:cNvPr id="3" name="Gruppieren 2"/>
            <p:cNvGrpSpPr/>
            <p:nvPr/>
          </p:nvGrpSpPr>
          <p:grpSpPr>
            <a:xfrm>
              <a:off x="561642" y="865807"/>
              <a:ext cx="10132591" cy="1060008"/>
              <a:chOff x="526552" y="1350674"/>
              <a:chExt cx="10132591" cy="1060008"/>
            </a:xfrm>
          </p:grpSpPr>
          <p:sp>
            <p:nvSpPr>
              <p:cNvPr id="16" name="Abgerundetes Rechteck 15"/>
              <p:cNvSpPr/>
              <p:nvPr/>
            </p:nvSpPr>
            <p:spPr>
              <a:xfrm>
                <a:off x="1158244" y="1739943"/>
                <a:ext cx="9500899" cy="670739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000" b="1" u="sng" dirty="0"/>
                  <a:t>Aufhebbare </a:t>
                </a:r>
                <a:r>
                  <a:rPr lang="de-DE" sz="2000" b="1" u="sng" dirty="0" smtClean="0"/>
                  <a:t>Ehe</a:t>
                </a:r>
                <a:endParaRPr lang="de-DE" sz="2000" b="1" dirty="0"/>
              </a:p>
            </p:txBody>
          </p:sp>
          <p:sp>
            <p:nvSpPr>
              <p:cNvPr id="11" name="Abgerundetes Rechteck 10"/>
              <p:cNvSpPr/>
              <p:nvPr/>
            </p:nvSpPr>
            <p:spPr>
              <a:xfrm>
                <a:off x="526552" y="1350674"/>
                <a:ext cx="1672681" cy="648977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de-DE" sz="2800" b="1" dirty="0" smtClean="0"/>
                  <a:t>Ehe</a:t>
                </a:r>
              </a:p>
              <a:p>
                <a:pPr algn="ctr"/>
                <a:endParaRPr lang="de-DE" sz="2800" dirty="0">
                  <a:effectLst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901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1223027" y="1840181"/>
            <a:ext cx="9514069" cy="3003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Antrag </a:t>
            </a:r>
            <a:r>
              <a:rPr lang="de-DE" dirty="0"/>
              <a:t>auf Aufhebung der Ehe (§ 124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r>
              <a:rPr lang="de-DE" dirty="0" smtClean="0"/>
              <a:t>      antragsberechtigt </a:t>
            </a:r>
            <a:r>
              <a:rPr lang="de-DE" dirty="0"/>
              <a:t>gemäß § 1316 BGB: Ehegatten bzw. Behörde</a:t>
            </a:r>
          </a:p>
          <a:p>
            <a:r>
              <a:rPr lang="de-DE" dirty="0" smtClean="0"/>
              <a:t>      Anwaltszwang </a:t>
            </a:r>
            <a:r>
              <a:rPr lang="de-DE" dirty="0"/>
              <a:t>(§ 114 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Fristen gemäß § 1317 bzw. 1320 BGB beachten 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Entscheidung durch Beschluss </a:t>
            </a:r>
          </a:p>
          <a:p>
            <a:r>
              <a:rPr lang="de-DE" dirty="0" smtClean="0"/>
              <a:t>       Zustellung </a:t>
            </a:r>
            <a:r>
              <a:rPr lang="de-DE" dirty="0"/>
              <a:t>von Amts wegen </a:t>
            </a:r>
            <a:r>
              <a:rPr lang="de-DE" dirty="0" smtClean="0"/>
              <a:t> (§§ </a:t>
            </a:r>
            <a:r>
              <a:rPr lang="de-DE" dirty="0"/>
              <a:t>38, 113 I S. 2 </a:t>
            </a:r>
            <a:r>
              <a:rPr lang="de-DE" dirty="0" err="1"/>
              <a:t>FamFG</a:t>
            </a:r>
            <a:r>
              <a:rPr lang="de-DE" dirty="0"/>
              <a:t>, §§ 166 II, 317 I, 329 II +III ZPO)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Beschwerde (§ 58 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116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236197" y="5029983"/>
            <a:ext cx="9527238" cy="133575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die </a:t>
            </a:r>
            <a:r>
              <a:rPr lang="de-DE" dirty="0"/>
              <a:t>Ehe ist für die Zukunft ab Rechtskraft aufgelöst (§ 1313 S. 2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es ist keine Ehescheidung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bis zu diesem Zeitpunkt eingetretenen Ehewirkungen bleiben erhalten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604505" y="863094"/>
            <a:ext cx="10132591" cy="1060008"/>
            <a:chOff x="526552" y="1350674"/>
            <a:chExt cx="10132591" cy="1060008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670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Aufhebungsverfahren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26552" y="1350674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15" name="Gefaltete Ecke 14"/>
          <p:cNvSpPr/>
          <p:nvPr/>
        </p:nvSpPr>
        <p:spPr>
          <a:xfrm rot="20944519">
            <a:off x="9736298" y="1837063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124 </a:t>
            </a: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865940" y="4980173"/>
            <a:ext cx="1149809" cy="3579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Folgen: </a:t>
            </a:r>
          </a:p>
        </p:txBody>
      </p:sp>
    </p:spTree>
    <p:extLst>
      <p:ext uri="{BB962C8B-B14F-4D97-AF65-F5344CB8AC3E}">
        <p14:creationId xmlns:p14="http://schemas.microsoft.com/office/powerpoint/2010/main" val="122738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1223027" y="1840181"/>
            <a:ext cx="9514069" cy="142115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u="sng" dirty="0"/>
              <a:t>Eheliche Lebensgemeinschaft</a:t>
            </a:r>
            <a:endParaRPr lang="de-DE" sz="2000" dirty="0"/>
          </a:p>
          <a:p>
            <a:r>
              <a:rPr lang="de-DE" sz="2000" dirty="0"/>
              <a:t>Ehegatten sind einander zur ehelichen Lebensgemeinschaft verpflichtet</a:t>
            </a:r>
          </a:p>
          <a:p>
            <a:r>
              <a:rPr lang="de-DE" sz="2000" dirty="0"/>
              <a:t>sie tragen füreinander ein Leben lang Verantwortung (§ 1353 I BGB)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117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236197" y="3490181"/>
            <a:ext cx="9527238" cy="231241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die </a:t>
            </a:r>
            <a:r>
              <a:rPr lang="de-DE" dirty="0"/>
              <a:t>Pflicht zum Zusammenleben (gemeinsame Wohnung, Mitbesitz an Haushaltsgegenständen, Geschlechtsgemeinschaft)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Pflicht zur Anteilnahme (Treue, Bestand)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Pflicht zur Rücksichtnahme (Anschauungen des Partners akzeptieren, wichtige Angelegenheiten besprechen, Steuerlast für Ehe insgesamt minimieren)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konkrete Ausgestaltung der Ehe ist allein Sache der Eheleute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604505" y="863094"/>
            <a:ext cx="10132591" cy="1060008"/>
            <a:chOff x="526552" y="1350674"/>
            <a:chExt cx="10132591" cy="1060008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670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Wirkung der Ehe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26552" y="1350674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15" name="Gefaltete Ecke 14"/>
          <p:cNvSpPr/>
          <p:nvPr/>
        </p:nvSpPr>
        <p:spPr>
          <a:xfrm>
            <a:off x="9325997" y="864652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1353 – 1362 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991460" y="3465513"/>
            <a:ext cx="1285726" cy="38363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Beispiele: </a:t>
            </a:r>
          </a:p>
        </p:txBody>
      </p:sp>
    </p:spTree>
    <p:extLst>
      <p:ext uri="{BB962C8B-B14F-4D97-AF65-F5344CB8AC3E}">
        <p14:creationId xmlns:p14="http://schemas.microsoft.com/office/powerpoint/2010/main" val="12570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1256877" y="2502993"/>
            <a:ext cx="9514069" cy="192068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diese sollen die Ehegatten bestimmen (§ 1355 I S. 1 BGB)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dies wird regelmäßig der Geburtsname (§§ 1616 ff. BGB) eines Ehegatten sein</a:t>
            </a:r>
          </a:p>
          <a:p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es kann aber auch ein Name sein, der durch frühere Ehe oder Lebenspartnerschaft erworben wurde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118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04505" y="863094"/>
            <a:ext cx="10132591" cy="1060008"/>
            <a:chOff x="526552" y="1350674"/>
            <a:chExt cx="10132591" cy="1060008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670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Ehename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26552" y="1350674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15" name="Gefaltete Ecke 14"/>
          <p:cNvSpPr/>
          <p:nvPr/>
        </p:nvSpPr>
        <p:spPr>
          <a:xfrm>
            <a:off x="3632836" y="4483089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1355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604505" y="2122821"/>
            <a:ext cx="5269263" cy="50384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gemeinsamer Familienname (Ehename)</a:t>
            </a:r>
          </a:p>
        </p:txBody>
      </p:sp>
      <p:sp>
        <p:nvSpPr>
          <p:cNvPr id="14" name="Gefaltete Ecke 13"/>
          <p:cNvSpPr/>
          <p:nvPr/>
        </p:nvSpPr>
        <p:spPr>
          <a:xfrm rot="21392158">
            <a:off x="5986646" y="4483089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1616 ff.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55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119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236197" y="3071876"/>
            <a:ext cx="9527238" cy="186915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ein Ehegatte, dessen Name nicht Ehename wird, kann einen Doppelnamen führen, indem er seinen Namen dem neuen Ehenamen voranstellt oder anfügt </a:t>
            </a:r>
            <a:endParaRPr lang="de-DE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(§ </a:t>
            </a:r>
            <a:r>
              <a:rPr lang="de-DE" sz="2000" dirty="0"/>
              <a:t>1355 IV S. 1 BGB) </a:t>
            </a:r>
          </a:p>
          <a:p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Ehename und Begleitname sind mit einem Bindestrich zusammenzusetzen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604505" y="863094"/>
            <a:ext cx="10132591" cy="1060008"/>
            <a:chOff x="526552" y="1350674"/>
            <a:chExt cx="10132591" cy="1060008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670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Ehename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26552" y="1350674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15" name="Gefaltete Ecke 14"/>
          <p:cNvSpPr/>
          <p:nvPr/>
        </p:nvSpPr>
        <p:spPr>
          <a:xfrm rot="21213470">
            <a:off x="9624246" y="4425826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1355 IV S. 1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604505" y="2839393"/>
            <a:ext cx="2553034" cy="46496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Doppelname</a:t>
            </a:r>
          </a:p>
        </p:txBody>
      </p:sp>
    </p:spTree>
    <p:extLst>
      <p:ext uri="{BB962C8B-B14F-4D97-AF65-F5344CB8AC3E}">
        <p14:creationId xmlns:p14="http://schemas.microsoft.com/office/powerpoint/2010/main" val="161713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120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04505" y="863094"/>
            <a:ext cx="10132591" cy="1060008"/>
            <a:chOff x="526552" y="1350674"/>
            <a:chExt cx="10132591" cy="1060008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670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Ehename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26552" y="1350674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5" name="Abgerundetes Rechteck 4"/>
          <p:cNvSpPr/>
          <p:nvPr/>
        </p:nvSpPr>
        <p:spPr>
          <a:xfrm>
            <a:off x="1254792" y="4361130"/>
            <a:ext cx="9679452" cy="6801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000" u="sng" dirty="0" smtClean="0"/>
              <a:t>Scheidung:</a:t>
            </a:r>
            <a:r>
              <a:rPr lang="de-DE" sz="2000" dirty="0" smtClean="0"/>
              <a:t>   Frau </a:t>
            </a:r>
            <a:r>
              <a:rPr lang="de-DE" sz="2000" dirty="0"/>
              <a:t>Groß heiratet nun Herrn Winzig </a:t>
            </a:r>
            <a:r>
              <a:rPr lang="de-DE" sz="2000" dirty="0" smtClean="0"/>
              <a:t>                               </a:t>
            </a:r>
            <a:r>
              <a:rPr lang="de-DE" sz="2000" dirty="0"/>
              <a:t>Ehename = </a:t>
            </a:r>
            <a:r>
              <a:rPr lang="de-DE" sz="2000" b="1" dirty="0" smtClean="0"/>
              <a:t>Winzig</a:t>
            </a:r>
            <a:endParaRPr lang="de-DE" sz="2000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611688" y="1950630"/>
            <a:ext cx="10125408" cy="1079753"/>
            <a:chOff x="611688" y="1940566"/>
            <a:chExt cx="10125408" cy="1079753"/>
          </a:xfrm>
        </p:grpSpPr>
        <p:sp>
          <p:nvSpPr>
            <p:cNvPr id="7" name="Abgerundetes Rechteck 6"/>
            <p:cNvSpPr/>
            <p:nvPr/>
          </p:nvSpPr>
          <p:spPr>
            <a:xfrm>
              <a:off x="1236197" y="2236740"/>
              <a:ext cx="9500899" cy="78357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dirty="0" smtClean="0"/>
                <a:t> </a:t>
              </a:r>
              <a:endParaRPr lang="de-DE" sz="2000" dirty="0"/>
            </a:p>
            <a:p>
              <a:endParaRPr lang="de-DE" sz="2000" dirty="0" smtClean="0"/>
            </a:p>
            <a:p>
              <a:r>
                <a:rPr lang="de-DE" sz="2000" dirty="0" smtClean="0"/>
                <a:t>Frau Groß </a:t>
              </a:r>
              <a:r>
                <a:rPr lang="de-DE" sz="2000" dirty="0"/>
                <a:t>heiratet Herrn Klein </a:t>
              </a:r>
              <a:r>
                <a:rPr lang="de-DE" sz="2000" dirty="0" smtClean="0"/>
                <a:t>                                Ehename </a:t>
              </a:r>
              <a:r>
                <a:rPr lang="de-DE" sz="2000" dirty="0"/>
                <a:t>= </a:t>
              </a:r>
              <a:r>
                <a:rPr lang="de-DE" sz="2000" b="1" dirty="0" smtClean="0"/>
                <a:t>Klein</a:t>
              </a:r>
            </a:p>
            <a:p>
              <a:endParaRPr lang="de-DE" sz="2000" dirty="0"/>
            </a:p>
            <a:p>
              <a:r>
                <a:rPr lang="de-DE" sz="2000" dirty="0"/>
                <a:t> </a:t>
              </a:r>
            </a:p>
          </p:txBody>
        </p:sp>
        <p:sp>
          <p:nvSpPr>
            <p:cNvPr id="17" name="Abgerundetes Rechteck 16"/>
            <p:cNvSpPr/>
            <p:nvPr/>
          </p:nvSpPr>
          <p:spPr>
            <a:xfrm>
              <a:off x="611688" y="1940566"/>
              <a:ext cx="1286208" cy="464966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dirty="0" smtClean="0"/>
                <a:t>Beispiel:</a:t>
              </a:r>
              <a:endParaRPr lang="de-DE" sz="2000" b="1" dirty="0"/>
            </a:p>
          </p:txBody>
        </p:sp>
        <p:sp>
          <p:nvSpPr>
            <p:cNvPr id="6" name="Pfeil nach rechts 5"/>
            <p:cNvSpPr/>
            <p:nvPr/>
          </p:nvSpPr>
          <p:spPr>
            <a:xfrm>
              <a:off x="5097515" y="2405532"/>
              <a:ext cx="978408" cy="484632"/>
            </a:xfrm>
            <a:prstGeom prst="rightArrow">
              <a:avLst/>
            </a:prstGeom>
            <a:solidFill>
              <a:schemeClr val="accent2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5" name="Gefaltete Ecke 14"/>
          <p:cNvSpPr/>
          <p:nvPr/>
        </p:nvSpPr>
        <p:spPr>
          <a:xfrm rot="21147091">
            <a:off x="9461900" y="751420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1355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1147091">
            <a:off x="3869833" y="2940270"/>
            <a:ext cx="1409216" cy="1326477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Klein-Groß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1523547" y="2896944"/>
            <a:ext cx="1666881" cy="13325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Frau Groß heißt nun: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172587">
            <a:off x="5847873" y="3064818"/>
            <a:ext cx="1097209" cy="1053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oder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7568709" y="2865686"/>
            <a:ext cx="1403841" cy="1355255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Groß-Klein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Pfeil nach rechts 21"/>
          <p:cNvSpPr/>
          <p:nvPr/>
        </p:nvSpPr>
        <p:spPr>
          <a:xfrm>
            <a:off x="6850115" y="4479121"/>
            <a:ext cx="978408" cy="484632"/>
          </a:xfrm>
          <a:prstGeom prst="rightArrow">
            <a:avLst/>
          </a:prstGeom>
          <a:solidFill>
            <a:schemeClr val="accent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Gefaltete Ecke 23"/>
          <p:cNvSpPr/>
          <p:nvPr/>
        </p:nvSpPr>
        <p:spPr>
          <a:xfrm>
            <a:off x="845787" y="5219152"/>
            <a:ext cx="1666881" cy="13325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Frau Groß heißt nun: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Gefaltete Ecke 24"/>
          <p:cNvSpPr/>
          <p:nvPr/>
        </p:nvSpPr>
        <p:spPr>
          <a:xfrm rot="21147091">
            <a:off x="2438006" y="5190428"/>
            <a:ext cx="1409216" cy="1326477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Klein-Winzig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6" name="Gefaltete Ecke 25"/>
          <p:cNvSpPr/>
          <p:nvPr/>
        </p:nvSpPr>
        <p:spPr>
          <a:xfrm rot="172587">
            <a:off x="3788229" y="5327057"/>
            <a:ext cx="1097209" cy="1053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oder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7" name="Gefaltete Ecke 26"/>
          <p:cNvSpPr/>
          <p:nvPr/>
        </p:nvSpPr>
        <p:spPr>
          <a:xfrm>
            <a:off x="4688295" y="5219152"/>
            <a:ext cx="1403841" cy="1355255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Winzig-Klein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Gefaltete Ecke 27"/>
          <p:cNvSpPr/>
          <p:nvPr/>
        </p:nvSpPr>
        <p:spPr>
          <a:xfrm rot="21228000">
            <a:off x="6040311" y="5355613"/>
            <a:ext cx="1097209" cy="1053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oder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147091">
            <a:off x="7562049" y="5218983"/>
            <a:ext cx="1409216" cy="1326477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Groß-Winzig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0" name="Gefaltete Ecke 29"/>
          <p:cNvSpPr/>
          <p:nvPr/>
        </p:nvSpPr>
        <p:spPr>
          <a:xfrm rot="172587">
            <a:off x="8912686" y="5318742"/>
            <a:ext cx="1097209" cy="1053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oder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1" name="Gefaltete Ecke 30"/>
          <p:cNvSpPr/>
          <p:nvPr/>
        </p:nvSpPr>
        <p:spPr>
          <a:xfrm>
            <a:off x="9933122" y="5150671"/>
            <a:ext cx="1403841" cy="1355255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Winzig-Groß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69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19" grpId="0" animBg="1"/>
      <p:bldP spid="21" grpId="0" animBg="1"/>
      <p:bldP spid="20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121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04505" y="863094"/>
            <a:ext cx="10132591" cy="1060008"/>
            <a:chOff x="526552" y="1350674"/>
            <a:chExt cx="10132591" cy="1060008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670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Ehename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26552" y="1350674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5" name="Abgerundetes Rechteck 4"/>
          <p:cNvSpPr/>
          <p:nvPr/>
        </p:nvSpPr>
        <p:spPr>
          <a:xfrm>
            <a:off x="883608" y="2874302"/>
            <a:ext cx="9679452" cy="226919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im privaten Schriftverkehr darf der bisherige Name isoliert verwendet werden </a:t>
            </a:r>
          </a:p>
          <a:p>
            <a:r>
              <a:rPr lang="de-DE" sz="2000" dirty="0"/>
              <a:t> </a:t>
            </a:r>
          </a:p>
          <a:p>
            <a:r>
              <a:rPr lang="de-DE" sz="2000" u="sng" dirty="0"/>
              <a:t>Mehrfachnamen sind ausgeschlossen (§ 1355 IV 2, 3 BGB)</a:t>
            </a:r>
          </a:p>
          <a:p>
            <a:pPr lvl="0"/>
            <a:r>
              <a:rPr lang="de-DE" sz="2000" u="sng" dirty="0">
                <a:solidFill>
                  <a:schemeClr val="accent2">
                    <a:lumMod val="75000"/>
                  </a:schemeClr>
                </a:solidFill>
              </a:rPr>
              <a:t>Beispiel:</a:t>
            </a:r>
            <a:r>
              <a:rPr lang="de-DE" sz="2000" dirty="0">
                <a:solidFill>
                  <a:schemeClr val="accent2">
                    <a:lumMod val="75000"/>
                  </a:schemeClr>
                </a:solidFill>
              </a:rPr>
              <a:t> Frau Groß heiratet Herrn Hermann-Meier – alle drei Namen dürfen nicht kombiniert werden </a:t>
            </a:r>
          </a:p>
        </p:txBody>
      </p:sp>
      <p:sp>
        <p:nvSpPr>
          <p:cNvPr id="15" name="Gefaltete Ecke 14"/>
          <p:cNvSpPr/>
          <p:nvPr/>
        </p:nvSpPr>
        <p:spPr>
          <a:xfrm rot="21147091">
            <a:off x="9461900" y="751420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1355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37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7"/>
          <p:cNvSpPr/>
          <p:nvPr/>
        </p:nvSpPr>
        <p:spPr>
          <a:xfrm>
            <a:off x="1174535" y="1870478"/>
            <a:ext cx="9501567" cy="346488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an </a:t>
            </a:r>
            <a:r>
              <a:rPr lang="de-DE" sz="2000" dirty="0"/>
              <a:t>keine Form gebunden (mündlich, schriftlich oder durch schlüssiges </a:t>
            </a:r>
            <a:r>
              <a:rPr lang="de-DE" sz="2000" dirty="0" smtClean="0"/>
              <a:t>Handeln/konkludent)</a:t>
            </a:r>
            <a:endParaRPr lang="de-DE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höchstpersönliches, ernsthaftes und gegenseitiges Versprechen zur Eingehung einer Ehe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eine Bekanntgabe gegenüber Dritten ist nicht nötig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ein bloßes vorläufiges Zusammenleben, Miteinandergehen, gegenseitiges Liebesgeständnis, intime Beziehungen allein oder ein Ringtausch machen kein Verlöbnis – mehrere Indizien müssen zusammentreffen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96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893" y="1455015"/>
            <a:ext cx="10001918" cy="829289"/>
            <a:chOff x="657225" y="1739943"/>
            <a:chExt cx="10001918" cy="829289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u="sng" dirty="0" smtClean="0"/>
            </a:p>
            <a:p>
              <a:pPr algn="ctr"/>
              <a:r>
                <a:rPr lang="de-DE" sz="2400" b="1" u="sng" dirty="0" smtClean="0"/>
                <a:t>Voraussetzungen</a:t>
              </a:r>
              <a:r>
                <a:rPr lang="de-DE" sz="2400" b="1" u="sng" dirty="0"/>
                <a:t>:</a:t>
              </a:r>
              <a:endParaRPr lang="de-DE" sz="2400" b="1" dirty="0"/>
            </a:p>
            <a:p>
              <a:pPr algn="ctr"/>
              <a:r>
                <a:rPr lang="de-DE" sz="2400" b="1" u="sng" dirty="0" smtClean="0"/>
                <a:t> </a:t>
              </a:r>
              <a:endParaRPr lang="de-DE" sz="2400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57225" y="1813122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Verlöbnis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748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122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236197" y="3071876"/>
            <a:ext cx="9527238" cy="186915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sz="2400" dirty="0" smtClean="0"/>
          </a:p>
          <a:p>
            <a:r>
              <a:rPr lang="de-DE" sz="2400" dirty="0" smtClean="0"/>
              <a:t>jeder </a:t>
            </a:r>
            <a:r>
              <a:rPr lang="de-DE" sz="2400" dirty="0"/>
              <a:t>behält seinen zur Zeit der Heirat geführten Namen </a:t>
            </a:r>
            <a:endParaRPr lang="de-DE" sz="2400" dirty="0" smtClean="0"/>
          </a:p>
          <a:p>
            <a:r>
              <a:rPr lang="de-DE" sz="2400" dirty="0" smtClean="0"/>
              <a:t>(§ </a:t>
            </a:r>
            <a:r>
              <a:rPr lang="de-DE" sz="2400" dirty="0"/>
              <a:t>1355 I S. 3 BGB)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604505" y="863094"/>
            <a:ext cx="10132591" cy="1060008"/>
            <a:chOff x="526552" y="1350674"/>
            <a:chExt cx="10132591" cy="1060008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670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Ehename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26552" y="1350674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15" name="Gefaltete Ecke 14"/>
          <p:cNvSpPr/>
          <p:nvPr/>
        </p:nvSpPr>
        <p:spPr>
          <a:xfrm rot="21213470">
            <a:off x="7835653" y="4625852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1355 I S. 3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604505" y="2839393"/>
            <a:ext cx="4296108" cy="46496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Ehegatten</a:t>
            </a:r>
            <a:r>
              <a:rPr lang="de-DE" sz="2400" dirty="0"/>
              <a:t> </a:t>
            </a:r>
            <a:r>
              <a:rPr lang="de-DE" sz="2000" b="1" dirty="0"/>
              <a:t>wählen keinen Ehenamen</a:t>
            </a:r>
          </a:p>
        </p:txBody>
      </p:sp>
    </p:spTree>
    <p:extLst>
      <p:ext uri="{BB962C8B-B14F-4D97-AF65-F5344CB8AC3E}">
        <p14:creationId xmlns:p14="http://schemas.microsoft.com/office/powerpoint/2010/main" val="81328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123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04505" y="863094"/>
            <a:ext cx="10132591" cy="1060008"/>
            <a:chOff x="526552" y="1350674"/>
            <a:chExt cx="10132591" cy="1060008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670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Ehename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26552" y="1350674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604505" y="1997185"/>
            <a:ext cx="10158930" cy="961142"/>
            <a:chOff x="604505" y="2839393"/>
            <a:chExt cx="10158930" cy="961142"/>
          </a:xfrm>
        </p:grpSpPr>
        <p:sp>
          <p:nvSpPr>
            <p:cNvPr id="8" name="Abgerundetes Rechteck 7"/>
            <p:cNvSpPr/>
            <p:nvPr/>
          </p:nvSpPr>
          <p:spPr>
            <a:xfrm>
              <a:off x="1236197" y="3071877"/>
              <a:ext cx="9527238" cy="728658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/>
                <a:t>jeder </a:t>
              </a:r>
              <a:r>
                <a:rPr lang="de-DE" dirty="0"/>
                <a:t>behält seinen zur Zeit der Heirat geführten Namen (§ 1355 I S. 3 BGB)</a:t>
              </a:r>
            </a:p>
          </p:txBody>
        </p:sp>
        <p:sp>
          <p:nvSpPr>
            <p:cNvPr id="4" name="Abgerundetes Rechteck 3"/>
            <p:cNvSpPr/>
            <p:nvPr/>
          </p:nvSpPr>
          <p:spPr>
            <a:xfrm>
              <a:off x="604505" y="2839393"/>
              <a:ext cx="4296108" cy="464966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dirty="0"/>
                <a:t>Ehegatten wählen keinen Ehenamen</a:t>
              </a: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604504" y="3036951"/>
            <a:ext cx="10158931" cy="1757422"/>
            <a:chOff x="604504" y="2609576"/>
            <a:chExt cx="10158931" cy="1757422"/>
          </a:xfrm>
        </p:grpSpPr>
        <p:sp>
          <p:nvSpPr>
            <p:cNvPr id="14" name="Abgerundetes Rechteck 13"/>
            <p:cNvSpPr/>
            <p:nvPr/>
          </p:nvSpPr>
          <p:spPr>
            <a:xfrm>
              <a:off x="1236197" y="2987031"/>
              <a:ext cx="9527238" cy="137996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dirty="0" smtClean="0"/>
                <a:t>gegenüber </a:t>
              </a:r>
              <a:r>
                <a:rPr lang="de-DE" dirty="0"/>
                <a:t>dem Standesbeamten (§ 1355 II BGB)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dirty="0"/>
                <a:t>Erklärung soll möglichst bei der Eheschließung erfolgen (§ 1355 III S. 1 BGB)  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dirty="0"/>
                <a:t>Erklärung kann auch nachträglich in öffentlich beglaubigter Form nachgeholt werden (§ 1355 III S. 2 BGB)</a:t>
              </a:r>
            </a:p>
          </p:txBody>
        </p:sp>
        <p:sp>
          <p:nvSpPr>
            <p:cNvPr id="17" name="Abgerundetes Rechteck 16"/>
            <p:cNvSpPr/>
            <p:nvPr/>
          </p:nvSpPr>
          <p:spPr>
            <a:xfrm>
              <a:off x="604504" y="2609576"/>
              <a:ext cx="4296108" cy="464966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dirty="0"/>
                <a:t>Bestimmung des Ehenamens</a:t>
              </a:r>
            </a:p>
          </p:txBody>
        </p:sp>
      </p:grpSp>
      <p:sp>
        <p:nvSpPr>
          <p:cNvPr id="15" name="Gefaltete Ecke 14"/>
          <p:cNvSpPr/>
          <p:nvPr/>
        </p:nvSpPr>
        <p:spPr>
          <a:xfrm rot="21213470">
            <a:off x="9540906" y="1188148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1355 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1" name="Gruppieren 20"/>
          <p:cNvGrpSpPr/>
          <p:nvPr/>
        </p:nvGrpSpPr>
        <p:grpSpPr>
          <a:xfrm>
            <a:off x="604504" y="5026797"/>
            <a:ext cx="10158931" cy="1524940"/>
            <a:chOff x="604504" y="2839393"/>
            <a:chExt cx="10158931" cy="1524940"/>
          </a:xfrm>
        </p:grpSpPr>
        <p:sp>
          <p:nvSpPr>
            <p:cNvPr id="22" name="Abgerundetes Rechteck 21"/>
            <p:cNvSpPr/>
            <p:nvPr/>
          </p:nvSpPr>
          <p:spPr>
            <a:xfrm>
              <a:off x="1236197" y="3071877"/>
              <a:ext cx="9527238" cy="129245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dirty="0"/>
                <a:t>Ehename bleibt grundsätzlich bestehen (§ 1355 V S. 1 BGB)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dirty="0"/>
                <a:t> </a:t>
              </a:r>
              <a:r>
                <a:rPr lang="de-DE" dirty="0" smtClean="0"/>
                <a:t>Rückkehr </a:t>
              </a:r>
              <a:r>
                <a:rPr lang="de-DE" dirty="0"/>
                <a:t>zum früheren Namen oder die Wahl eines Doppelnamens ist möglich (vgl. §§ 1355 V S. 2 BGB, 41 I Nr. 3 PStG)</a:t>
              </a:r>
            </a:p>
          </p:txBody>
        </p:sp>
        <p:sp>
          <p:nvSpPr>
            <p:cNvPr id="23" name="Abgerundetes Rechteck 22"/>
            <p:cNvSpPr/>
            <p:nvPr/>
          </p:nvSpPr>
          <p:spPr>
            <a:xfrm>
              <a:off x="604504" y="2839393"/>
              <a:ext cx="5753433" cy="464966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dirty="0"/>
                <a:t>bei Auflösung der Ehe (durch Tod oder Scheidung)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652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124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04505" y="863094"/>
            <a:ext cx="10132591" cy="1060008"/>
            <a:chOff x="526552" y="1350674"/>
            <a:chExt cx="10132591" cy="1060008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670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Haushaltsführung und Erwerbstätigkeit </a:t>
              </a:r>
              <a:endParaRPr lang="de-DE" sz="2400" dirty="0">
                <a:effectLst/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26552" y="1350674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4" name="Abgerundetes Rechteck 3"/>
          <p:cNvSpPr/>
          <p:nvPr/>
        </p:nvSpPr>
        <p:spPr>
          <a:xfrm>
            <a:off x="604505" y="1997184"/>
            <a:ext cx="10398732" cy="62873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D</a:t>
            </a:r>
            <a:r>
              <a:rPr lang="de-DE" sz="2000" b="1" dirty="0" smtClean="0"/>
              <a:t>ie </a:t>
            </a:r>
            <a:r>
              <a:rPr lang="de-DE" sz="2000" b="1" dirty="0"/>
              <a:t>Ehegatten haben jeweils einen Beitrag zum Gelingen des gemeinsamen Ehelebens zu </a:t>
            </a:r>
            <a:r>
              <a:rPr lang="de-DE" sz="2000" b="1" dirty="0" smtClean="0"/>
              <a:t>leisten.</a:t>
            </a:r>
            <a:endParaRPr lang="de-DE" sz="2000" b="1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604504" y="3036951"/>
            <a:ext cx="10158931" cy="2113701"/>
            <a:chOff x="604504" y="2609576"/>
            <a:chExt cx="10158931" cy="2113701"/>
          </a:xfrm>
        </p:grpSpPr>
        <p:sp>
          <p:nvSpPr>
            <p:cNvPr id="14" name="Abgerundetes Rechteck 13"/>
            <p:cNvSpPr/>
            <p:nvPr/>
          </p:nvSpPr>
          <p:spPr>
            <a:xfrm>
              <a:off x="1236197" y="2987031"/>
              <a:ext cx="9527238" cy="173624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b="1" dirty="0" err="1"/>
                <a:t>Alleinverdienerehe</a:t>
              </a:r>
              <a:r>
                <a:rPr lang="de-DE" b="1" dirty="0"/>
                <a:t>: </a:t>
              </a:r>
              <a:r>
                <a:rPr lang="de-DE" dirty="0"/>
                <a:t>ein Ehegatte ist erwerbstätig und der andere besorgt den Haushalt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b="1" dirty="0" err="1"/>
                <a:t>Doppelverdienerehe</a:t>
              </a:r>
              <a:r>
                <a:rPr lang="de-DE" b="1" dirty="0"/>
                <a:t>:</a:t>
              </a:r>
              <a:r>
                <a:rPr lang="de-DE" dirty="0"/>
                <a:t> beide Ehegatten sind erwerbstätig und teilen sich die Führung des Haushaltes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b="1" dirty="0" err="1"/>
                <a:t>Zuverdienerehe</a:t>
              </a:r>
              <a:r>
                <a:rPr lang="de-DE" b="1" dirty="0"/>
                <a:t>: </a:t>
              </a:r>
              <a:r>
                <a:rPr lang="de-DE" dirty="0"/>
                <a:t>ein Ehegatte ist voll erwerbstätig, der andere arbeitet in Teilzeit und erledigt überwiegend den Haushalt </a:t>
              </a:r>
            </a:p>
          </p:txBody>
        </p:sp>
        <p:sp>
          <p:nvSpPr>
            <p:cNvPr id="17" name="Abgerundetes Rechteck 16"/>
            <p:cNvSpPr/>
            <p:nvPr/>
          </p:nvSpPr>
          <p:spPr>
            <a:xfrm>
              <a:off x="604504" y="2609576"/>
              <a:ext cx="4296108" cy="464966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dirty="0"/>
                <a:t>Modelle des Zusammenlebens:</a:t>
              </a:r>
              <a:endParaRPr lang="de-DE" sz="2000" b="1" dirty="0">
                <a:effectLst/>
              </a:endParaRPr>
            </a:p>
          </p:txBody>
        </p:sp>
      </p:grpSp>
      <p:sp>
        <p:nvSpPr>
          <p:cNvPr id="22" name="Abgerundetes Rechteck 21"/>
          <p:cNvSpPr/>
          <p:nvPr/>
        </p:nvSpPr>
        <p:spPr>
          <a:xfrm>
            <a:off x="1236197" y="5259281"/>
            <a:ext cx="9527238" cy="12924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D</a:t>
            </a:r>
            <a:r>
              <a:rPr lang="de-DE" dirty="0" smtClean="0"/>
              <a:t>er </a:t>
            </a:r>
            <a:r>
              <a:rPr lang="de-DE" dirty="0"/>
              <a:t>haushaltsführende Ehegatte muss für einen angemessenen Zeitraum im Voraus ein Wirtschaftsgeld zur Verfügung gestellt werden – zur Deckung der notwendigen und regelmäßigen Haushaltsausgaben sowie Anspruch auf angemessenes </a:t>
            </a:r>
            <a:r>
              <a:rPr lang="de-DE" dirty="0" smtClean="0"/>
              <a:t>Taschengeld.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248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125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04505" y="863094"/>
            <a:ext cx="10132591" cy="1089977"/>
            <a:chOff x="526552" y="1350674"/>
            <a:chExt cx="10132591" cy="1089977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69912"/>
              <a:ext cx="9500899" cy="670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Ehewohnung und Haushaltsgegenstände </a:t>
              </a:r>
              <a:endParaRPr lang="de-DE" sz="2400" b="1" dirty="0">
                <a:effectLst/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26552" y="1350674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22" name="Abgerundetes Rechteck 21"/>
          <p:cNvSpPr/>
          <p:nvPr/>
        </p:nvSpPr>
        <p:spPr>
          <a:xfrm>
            <a:off x="1236197" y="2190703"/>
            <a:ext cx="9527238" cy="279837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in der Ehe gemeinsame Wohnung und gemeinsamen Haushaltsgegenstände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Eigentumsverhältnisse an Ehewohnung und Haushaltsgegenstände – es gelten die allgemeinen Regelungen 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es besteht kein gesetzliches Miteigentum, soweit nicht ausdrücklich vereinbart (z. B. Gütergemeinschaft (§ 1416 BGB) </a:t>
            </a:r>
          </a:p>
        </p:txBody>
      </p:sp>
      <p:sp>
        <p:nvSpPr>
          <p:cNvPr id="15" name="Gefaltete Ecke 14"/>
          <p:cNvSpPr/>
          <p:nvPr/>
        </p:nvSpPr>
        <p:spPr>
          <a:xfrm rot="21213470">
            <a:off x="9137189" y="4479020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1416 BGB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09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126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04505" y="863094"/>
            <a:ext cx="10132591" cy="1089977"/>
            <a:chOff x="526552" y="1350674"/>
            <a:chExt cx="10132591" cy="1089977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69912"/>
              <a:ext cx="9500899" cy="670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rechtliche Vertretung zwischen Ehegatten (Schlüsselgewalt</a:t>
              </a:r>
              <a:r>
                <a:rPr lang="de-DE" sz="2400" b="1" dirty="0" smtClean="0"/>
                <a:t>)</a:t>
              </a:r>
              <a:endParaRPr lang="de-DE" sz="2400" dirty="0">
                <a:effectLst/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26552" y="1350674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22" name="Abgerundetes Rechteck 21"/>
          <p:cNvSpPr/>
          <p:nvPr/>
        </p:nvSpPr>
        <p:spPr>
          <a:xfrm>
            <a:off x="1236197" y="2061062"/>
            <a:ext cx="8079253" cy="147800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J</a:t>
            </a:r>
            <a:r>
              <a:rPr lang="de-DE" sz="2000" dirty="0" smtClean="0"/>
              <a:t>eder </a:t>
            </a:r>
            <a:r>
              <a:rPr lang="de-DE" sz="2000" dirty="0"/>
              <a:t>Ehegatte ist berechtigt, Geschäfte zur Deckung des angemessenen Lebensbedarfs der Familie auch mit Wirkung für den anderen Ehegatten zu </a:t>
            </a:r>
            <a:r>
              <a:rPr lang="de-DE" sz="2000" dirty="0" smtClean="0"/>
              <a:t>besorgen.</a:t>
            </a:r>
            <a:endParaRPr lang="de-DE" sz="2000" dirty="0"/>
          </a:p>
        </p:txBody>
      </p:sp>
      <p:sp>
        <p:nvSpPr>
          <p:cNvPr id="15" name="Gefaltete Ecke 14"/>
          <p:cNvSpPr/>
          <p:nvPr/>
        </p:nvSpPr>
        <p:spPr>
          <a:xfrm rot="21213470">
            <a:off x="9173521" y="2035149"/>
            <a:ext cx="1547240" cy="1495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1357 I S.1 BGB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604504" y="3678665"/>
            <a:ext cx="6795624" cy="1403725"/>
            <a:chOff x="604503" y="3845315"/>
            <a:chExt cx="11018280" cy="1403725"/>
          </a:xfrm>
        </p:grpSpPr>
        <p:sp>
          <p:nvSpPr>
            <p:cNvPr id="4" name="Abgerundetes Rechteck 3"/>
            <p:cNvSpPr/>
            <p:nvPr/>
          </p:nvSpPr>
          <p:spPr>
            <a:xfrm>
              <a:off x="1628717" y="4084245"/>
              <a:ext cx="9994066" cy="1164795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dirty="0" smtClean="0"/>
                <a:t>Geschäfte </a:t>
              </a:r>
              <a:r>
                <a:rPr lang="de-DE" sz="2000" dirty="0"/>
                <a:t>zur Deckung des angemessenen Lebensbedarfs der </a:t>
              </a:r>
              <a:r>
                <a:rPr lang="de-DE" sz="2000" dirty="0" smtClean="0"/>
                <a:t>Familie = Haushaltsgeschäfte  </a:t>
              </a:r>
              <a:endParaRPr lang="de-DE" sz="2000" dirty="0"/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604503" y="3845315"/>
              <a:ext cx="4606607" cy="46777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dirty="0"/>
                <a:t>Voraussetzungen</a:t>
              </a:r>
            </a:p>
          </p:txBody>
        </p:sp>
      </p:grpSp>
      <p:grpSp>
        <p:nvGrpSpPr>
          <p:cNvPr id="8" name="Gruppieren 7"/>
          <p:cNvGrpSpPr/>
          <p:nvPr/>
        </p:nvGrpSpPr>
        <p:grpSpPr>
          <a:xfrm>
            <a:off x="604504" y="5200767"/>
            <a:ext cx="9053844" cy="1201064"/>
            <a:chOff x="604505" y="5534176"/>
            <a:chExt cx="9053844" cy="1201064"/>
          </a:xfrm>
        </p:grpSpPr>
        <p:sp>
          <p:nvSpPr>
            <p:cNvPr id="6" name="Abgerundetes Rechteck 5"/>
            <p:cNvSpPr/>
            <p:nvPr/>
          </p:nvSpPr>
          <p:spPr>
            <a:xfrm>
              <a:off x="2277186" y="5820840"/>
              <a:ext cx="7381163" cy="9144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/>
                <a:t>z. B. Mietvertrag über Ehewohnung, Maßnahmen der Vermögensanlage, Entscheidungen im Erwerbsbereich</a:t>
              </a:r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604505" y="5534176"/>
              <a:ext cx="2128838" cy="46777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dirty="0"/>
                <a:t>t</a:t>
              </a:r>
              <a:r>
                <a:rPr lang="de-DE" sz="2000" b="1" dirty="0" smtClean="0"/>
                <a:t>rifft nicht zu bei:</a:t>
              </a:r>
              <a:endParaRPr lang="de-DE" sz="2000" b="1" dirty="0"/>
            </a:p>
          </p:txBody>
        </p:sp>
      </p:grpSp>
      <p:sp>
        <p:nvSpPr>
          <p:cNvPr id="17" name="Gefaltete Ecke 16"/>
          <p:cNvSpPr/>
          <p:nvPr/>
        </p:nvSpPr>
        <p:spPr>
          <a:xfrm>
            <a:off x="6602421" y="3777631"/>
            <a:ext cx="1429400" cy="129529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Kauf von Lebens-mitteln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0864503">
            <a:off x="8097195" y="3774409"/>
            <a:ext cx="1429400" cy="129529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Kleidung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9508962" y="3703629"/>
            <a:ext cx="1429400" cy="129529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bliche Konsum-güter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57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20" grpId="0" animBg="1"/>
      <p:bldP spid="2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/>
          <p:cNvSpPr/>
          <p:nvPr/>
        </p:nvSpPr>
        <p:spPr>
          <a:xfrm>
            <a:off x="1771833" y="5790468"/>
            <a:ext cx="8429625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F</a:t>
            </a:r>
            <a:r>
              <a:rPr lang="de-DE" sz="2000" b="1" dirty="0" smtClean="0"/>
              <a:t>ehlt </a:t>
            </a:r>
            <a:r>
              <a:rPr lang="de-DE" sz="2000" b="1" dirty="0"/>
              <a:t>es an einer dieser Voraussetzungen, so haftet der Handelnde </a:t>
            </a:r>
            <a:r>
              <a:rPr lang="de-DE" sz="2000" b="1" dirty="0" smtClean="0"/>
              <a:t>allein! </a:t>
            </a:r>
            <a:endParaRPr lang="de-DE" sz="2000" b="1" dirty="0"/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127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04505" y="863094"/>
            <a:ext cx="10132591" cy="1089977"/>
            <a:chOff x="526552" y="1350674"/>
            <a:chExt cx="10132591" cy="1089977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69912"/>
              <a:ext cx="9500899" cy="670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rechtliche Vertretung zwischen Ehegatten (Schlüsselgewalt</a:t>
              </a:r>
              <a:r>
                <a:rPr lang="de-DE" sz="2400" b="1" dirty="0" smtClean="0"/>
                <a:t>)</a:t>
              </a:r>
              <a:endParaRPr lang="de-DE" sz="2400" dirty="0">
                <a:effectLst/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26552" y="1350674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22" name="Abgerundetes Rechteck 21"/>
          <p:cNvSpPr/>
          <p:nvPr/>
        </p:nvSpPr>
        <p:spPr>
          <a:xfrm>
            <a:off x="1236197" y="2061062"/>
            <a:ext cx="9981002" cy="161760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Umstände ergeben keine andere Wertung </a:t>
            </a:r>
            <a:endParaRPr lang="de-DE" sz="2000" b="1" dirty="0" smtClean="0"/>
          </a:p>
          <a:p>
            <a:r>
              <a:rPr lang="de-DE" sz="2000" dirty="0" smtClean="0"/>
              <a:t>(§ </a:t>
            </a:r>
            <a:r>
              <a:rPr lang="de-DE" sz="2000" dirty="0"/>
              <a:t>1357 I S. 2 BGB, „Durch solche Geschäfte werden beide Ehegatten berechtigt und verpflichtet, es sei denn, dass sich aus den Umständen etwas anderes ergibt“)</a:t>
            </a:r>
          </a:p>
          <a:p>
            <a:pPr lvl="0"/>
            <a:r>
              <a:rPr lang="de-DE" sz="2000" dirty="0" smtClean="0"/>
              <a:t>=Kauf </a:t>
            </a:r>
            <a:r>
              <a:rPr lang="de-DE" sz="2000" dirty="0"/>
              <a:t>von Gegenständen, die ausschließlich für einen Ehegatten gedacht sind </a:t>
            </a:r>
            <a:br>
              <a:rPr lang="de-DE" sz="2000" dirty="0"/>
            </a:br>
            <a:r>
              <a:rPr lang="de-DE" sz="2000" dirty="0"/>
              <a:t>(z. B. Schmuck, Modellbahn) 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1236197" y="3748568"/>
            <a:ext cx="6921966" cy="851667"/>
            <a:chOff x="1628717" y="3915218"/>
            <a:chExt cx="11223127" cy="851667"/>
          </a:xfrm>
        </p:grpSpPr>
        <p:sp>
          <p:nvSpPr>
            <p:cNvPr id="4" name="Abgerundetes Rechteck 3"/>
            <p:cNvSpPr/>
            <p:nvPr/>
          </p:nvSpPr>
          <p:spPr>
            <a:xfrm>
              <a:off x="3751038" y="3915218"/>
              <a:ext cx="9100806" cy="851667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/>
                <a:t>Ehegatten </a:t>
              </a:r>
              <a:r>
                <a:rPr lang="de-DE" dirty="0"/>
                <a:t>leben nicht getrennt (§ 1357 III BGB</a:t>
              </a:r>
              <a:r>
                <a:rPr lang="de-DE" dirty="0" smtClean="0"/>
                <a:t>) </a:t>
              </a:r>
            </a:p>
            <a:p>
              <a:r>
                <a:rPr lang="de-DE" dirty="0" smtClean="0"/>
                <a:t>keine </a:t>
              </a:r>
              <a:r>
                <a:rPr lang="de-DE" dirty="0"/>
                <a:t>willentliche Aufgabe der häuslichen Gemeinschaft </a:t>
              </a: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1628717" y="3978075"/>
              <a:ext cx="2286199" cy="46777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dirty="0"/>
                <a:t>wirksam</a:t>
              </a:r>
            </a:p>
          </p:txBody>
        </p:sp>
      </p:grpSp>
      <p:sp>
        <p:nvSpPr>
          <p:cNvPr id="23" name="Abgerundetes Rechteck 22"/>
          <p:cNvSpPr/>
          <p:nvPr/>
        </p:nvSpPr>
        <p:spPr>
          <a:xfrm>
            <a:off x="2556547" y="4752565"/>
            <a:ext cx="5613005" cy="85166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keine Beschränkung/Entziehung der </a:t>
            </a:r>
            <a:r>
              <a:rPr lang="de-DE" dirty="0" smtClean="0"/>
              <a:t>Schlüsselgewalt </a:t>
            </a:r>
          </a:p>
          <a:p>
            <a:r>
              <a:rPr lang="de-DE" dirty="0" smtClean="0"/>
              <a:t>(§ </a:t>
            </a:r>
            <a:r>
              <a:rPr lang="de-DE" dirty="0"/>
              <a:t>1357 II BGB) </a:t>
            </a:r>
            <a:r>
              <a:rPr lang="de-DE" dirty="0" smtClean="0"/>
              <a:t>durch </a:t>
            </a:r>
            <a:r>
              <a:rPr lang="de-DE" dirty="0"/>
              <a:t>Willenserklärung</a:t>
            </a:r>
          </a:p>
        </p:txBody>
      </p:sp>
      <p:sp>
        <p:nvSpPr>
          <p:cNvPr id="15" name="Gefaltete Ecke 14"/>
          <p:cNvSpPr/>
          <p:nvPr/>
        </p:nvSpPr>
        <p:spPr>
          <a:xfrm>
            <a:off x="7983246" y="3453202"/>
            <a:ext cx="1369716" cy="125815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1357 III 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Gefaltete Ecke 24"/>
          <p:cNvSpPr/>
          <p:nvPr/>
        </p:nvSpPr>
        <p:spPr>
          <a:xfrm rot="329455">
            <a:off x="8092184" y="4600235"/>
            <a:ext cx="1369716" cy="125815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1357 II 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67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2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/>
          <p:cNvSpPr/>
          <p:nvPr/>
        </p:nvSpPr>
        <p:spPr>
          <a:xfrm>
            <a:off x="1236197" y="5113693"/>
            <a:ext cx="9522291" cy="143804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/>
              <a:t>Ende des Notvertretungsrechts: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höchstens 6 Monate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wenn der Patient wieder einwilligungs- und handlungsfähig ist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mit Bestellung eines Betreuers (Vertretungsrecht des Ehegatten ist hier ausgeschlossen)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128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04505" y="863094"/>
            <a:ext cx="11098802" cy="1117106"/>
            <a:chOff x="526552" y="1350674"/>
            <a:chExt cx="11098802" cy="1117106"/>
          </a:xfrm>
        </p:grpSpPr>
        <p:sp>
          <p:nvSpPr>
            <p:cNvPr id="16" name="Abgerundetes Rechteck 15"/>
            <p:cNvSpPr/>
            <p:nvPr/>
          </p:nvSpPr>
          <p:spPr>
            <a:xfrm>
              <a:off x="669551" y="1797041"/>
              <a:ext cx="10955803" cy="670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gegenseitige Vertretung von Ehegatten in Angelegenheiten der Gesundheitssorge </a:t>
              </a:r>
              <a:endParaRPr lang="de-DE" sz="2400" b="1" dirty="0">
                <a:effectLst/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26552" y="1350674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22" name="Abgerundetes Rechteck 21"/>
          <p:cNvSpPr/>
          <p:nvPr/>
        </p:nvSpPr>
        <p:spPr>
          <a:xfrm>
            <a:off x="1236197" y="2061063"/>
            <a:ext cx="9981002" cy="9036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D</a:t>
            </a:r>
            <a:r>
              <a:rPr lang="de-DE" sz="2000" b="1" dirty="0" smtClean="0"/>
              <a:t>er </a:t>
            </a:r>
            <a:r>
              <a:rPr lang="de-DE" sz="2000" b="1" dirty="0"/>
              <a:t>Arzt ist nicht zu berechtigt, dem anderen Ehegatten Auskünfte zu erteilen, da er an seine ärztliche Schweigepflicht gebunden </a:t>
            </a:r>
            <a:r>
              <a:rPr lang="de-DE" sz="2000" b="1" dirty="0" smtClean="0"/>
              <a:t>ist, auch </a:t>
            </a:r>
            <a:r>
              <a:rPr lang="de-DE" sz="2000" b="1" dirty="0"/>
              <a:t>wenn sie miteinander verheiratet </a:t>
            </a:r>
            <a:r>
              <a:rPr lang="de-DE" sz="2000" b="1" dirty="0" smtClean="0"/>
              <a:t>sind.</a:t>
            </a:r>
            <a:endParaRPr lang="de-DE" sz="2000" b="1" dirty="0"/>
          </a:p>
        </p:txBody>
      </p:sp>
      <p:sp>
        <p:nvSpPr>
          <p:cNvPr id="4" name="Abgerundetes Rechteck 3"/>
          <p:cNvSpPr/>
          <p:nvPr/>
        </p:nvSpPr>
        <p:spPr>
          <a:xfrm>
            <a:off x="1236197" y="3045596"/>
            <a:ext cx="9522291" cy="192645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I</a:t>
            </a:r>
            <a:r>
              <a:rPr lang="de-DE" dirty="0" smtClean="0"/>
              <a:t>st </a:t>
            </a:r>
            <a:r>
              <a:rPr lang="de-DE" dirty="0"/>
              <a:t>ein Ehegatte jedoch daran gehindert, selbständig Entscheidungen in Angelegenheiten der Gesundheitssorge zu treffen – z. B. nach einem Unfall oder schwerer Krankheit -</a:t>
            </a:r>
          </a:p>
          <a:p>
            <a:pPr lvl="0"/>
            <a:r>
              <a:rPr lang="de-DE" dirty="0"/>
              <a:t>g</a:t>
            </a:r>
            <a:r>
              <a:rPr lang="de-DE" dirty="0" smtClean="0"/>
              <a:t>ibt es gesetzliches 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Ehegattennotvertretungsrecht</a:t>
            </a:r>
            <a:r>
              <a:rPr lang="de-DE" dirty="0"/>
              <a:t> </a:t>
            </a:r>
          </a:p>
          <a:p>
            <a:pPr lvl="0"/>
            <a:r>
              <a:rPr lang="de-DE" dirty="0"/>
              <a:t>D</a:t>
            </a:r>
            <a:r>
              <a:rPr lang="de-DE" dirty="0" smtClean="0"/>
              <a:t>er </a:t>
            </a:r>
            <a:r>
              <a:rPr lang="de-DE" dirty="0"/>
              <a:t>andere Ehegatte ist nicht verpflichtet, diese Notvertreten zu </a:t>
            </a:r>
            <a:r>
              <a:rPr lang="de-DE" dirty="0" smtClean="0"/>
              <a:t>übernehmen.</a:t>
            </a:r>
            <a:endParaRPr lang="de-DE" dirty="0"/>
          </a:p>
          <a:p>
            <a:r>
              <a:rPr lang="de-DE" dirty="0"/>
              <a:t> </a:t>
            </a:r>
          </a:p>
          <a:p>
            <a:r>
              <a:rPr lang="de-DE" dirty="0"/>
              <a:t>D</a:t>
            </a:r>
            <a:r>
              <a:rPr lang="de-DE" dirty="0" smtClean="0"/>
              <a:t>as </a:t>
            </a:r>
            <a:r>
              <a:rPr lang="de-DE" dirty="0"/>
              <a:t>Ehegattennotvertretungsrecht gilt nicht für getrenntlebende </a:t>
            </a:r>
            <a:r>
              <a:rPr lang="de-DE" dirty="0" smtClean="0"/>
              <a:t>Ehegatten.</a:t>
            </a:r>
            <a:endParaRPr lang="de-DE" dirty="0">
              <a:effectLst/>
            </a:endParaRPr>
          </a:p>
        </p:txBody>
      </p:sp>
      <p:sp>
        <p:nvSpPr>
          <p:cNvPr id="25" name="Gefaltete Ecke 24"/>
          <p:cNvSpPr/>
          <p:nvPr/>
        </p:nvSpPr>
        <p:spPr>
          <a:xfrm>
            <a:off x="5503543" y="5173789"/>
            <a:ext cx="1369716" cy="125815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Schneller Ersatz für…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21230707">
            <a:off x="6836708" y="5132138"/>
            <a:ext cx="1369716" cy="125815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Vorsorge-vollmacht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8224090" y="5111143"/>
            <a:ext cx="1369716" cy="125815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Betreuung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1148528">
            <a:off x="9834092" y="5141052"/>
            <a:ext cx="1369716" cy="1258150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Soll diese aber nicht ersetzen!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28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5" grpId="0" animBg="1"/>
      <p:bldP spid="17" grpId="0" animBg="1"/>
      <p:bldP spid="18" grpId="0" animBg="1"/>
      <p:bldP spid="1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212943" y="2426197"/>
            <a:ext cx="9522291" cy="119109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bei bestehender ehelicher Lebensgemeinschaft – Familienunterhalt </a:t>
            </a:r>
            <a:r>
              <a:rPr lang="de-DE" sz="2000" dirty="0" smtClean="0"/>
              <a:t> </a:t>
            </a:r>
            <a:endParaRPr lang="de-DE" sz="20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129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33080" y="1059144"/>
            <a:ext cx="9565149" cy="921056"/>
            <a:chOff x="555127" y="1546724"/>
            <a:chExt cx="9565149" cy="921056"/>
          </a:xfrm>
        </p:grpSpPr>
        <p:sp>
          <p:nvSpPr>
            <p:cNvPr id="16" name="Abgerundetes Rechteck 15"/>
            <p:cNvSpPr/>
            <p:nvPr/>
          </p:nvSpPr>
          <p:spPr>
            <a:xfrm>
              <a:off x="1922297" y="1797041"/>
              <a:ext cx="8197979" cy="670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Unterhalt</a:t>
              </a:r>
              <a:endParaRPr lang="de-DE" sz="2400" b="1" dirty="0">
                <a:effectLst/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55127" y="1546724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22" name="Abgerundetes Rechteck 21"/>
          <p:cNvSpPr/>
          <p:nvPr/>
        </p:nvSpPr>
        <p:spPr>
          <a:xfrm>
            <a:off x="631774" y="2088684"/>
            <a:ext cx="8962032" cy="63721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gegenseitige Unterhaltspflicht gehört zu den wichtigsten Ehewirkungen – es gibt: </a:t>
            </a:r>
          </a:p>
        </p:txBody>
      </p:sp>
      <p:sp>
        <p:nvSpPr>
          <p:cNvPr id="25" name="Gefaltete Ecke 24"/>
          <p:cNvSpPr/>
          <p:nvPr/>
        </p:nvSpPr>
        <p:spPr>
          <a:xfrm rot="21370968">
            <a:off x="9825398" y="2456036"/>
            <a:ext cx="1369716" cy="125815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1360 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212942" y="3954800"/>
            <a:ext cx="9522291" cy="168592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bei Getrenntleben – Trennungsunterhalt (§ 1361 BGB)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bei rechtskräftiger Scheidung – nachehelicher Unterhalt (§§ 1569 ff. BGB)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unter Verwandten in gerader Linie (§§ 1601 ff. BGB) - z. B. </a:t>
            </a:r>
            <a:r>
              <a:rPr lang="de-DE" sz="2000" dirty="0" smtClean="0"/>
              <a:t>Kindesunterhalt</a:t>
            </a:r>
            <a:r>
              <a:rPr lang="de-DE" sz="2000" i="1" dirty="0" smtClean="0"/>
              <a:t> </a:t>
            </a:r>
            <a:endParaRPr lang="de-DE" sz="2000" dirty="0"/>
          </a:p>
        </p:txBody>
      </p:sp>
      <p:sp>
        <p:nvSpPr>
          <p:cNvPr id="20" name="Gefaltete Ecke 19"/>
          <p:cNvSpPr/>
          <p:nvPr/>
        </p:nvSpPr>
        <p:spPr>
          <a:xfrm rot="342647">
            <a:off x="9513371" y="4281077"/>
            <a:ext cx="1369716" cy="125815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ehandeln wir später…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88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212942" y="2453738"/>
            <a:ext cx="9522291" cy="119109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in einer Ehe sind die Ehegatten einander verpflichtet durch Arbeit und Vermögen die Familie angemessen zu unterhalten (§ 1360 S. 1 BGB)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130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33080" y="1059144"/>
            <a:ext cx="9565149" cy="921056"/>
            <a:chOff x="555127" y="1546724"/>
            <a:chExt cx="9565149" cy="921056"/>
          </a:xfrm>
        </p:grpSpPr>
        <p:sp>
          <p:nvSpPr>
            <p:cNvPr id="16" name="Abgerundetes Rechteck 15"/>
            <p:cNvSpPr/>
            <p:nvPr/>
          </p:nvSpPr>
          <p:spPr>
            <a:xfrm>
              <a:off x="1922297" y="1797041"/>
              <a:ext cx="8197979" cy="670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Unterhalt</a:t>
              </a:r>
              <a:endParaRPr lang="de-DE" sz="2400" b="1" dirty="0">
                <a:effectLst/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55127" y="1546724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22" name="Abgerundetes Rechteck 21"/>
          <p:cNvSpPr/>
          <p:nvPr/>
        </p:nvSpPr>
        <p:spPr>
          <a:xfrm>
            <a:off x="631773" y="2088684"/>
            <a:ext cx="4746139" cy="63721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Familienunterhalt (§§ 1360 – 1360 b BGB) </a:t>
            </a:r>
          </a:p>
        </p:txBody>
      </p:sp>
      <p:sp>
        <p:nvSpPr>
          <p:cNvPr id="25" name="Gefaltete Ecke 24"/>
          <p:cNvSpPr/>
          <p:nvPr/>
        </p:nvSpPr>
        <p:spPr>
          <a:xfrm rot="21370968">
            <a:off x="10050375" y="2414714"/>
            <a:ext cx="1369716" cy="125815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1360  S.1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212942" y="3954800"/>
            <a:ext cx="9522291" cy="269397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durch persönliche Leistungen (Haushaltsführung, Kinderbetreuung) oder Gewährung von Geldmitteln (Erwerbstätigkeit, Vermögen)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Lebensverhältnisse bestimmen die Höhe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der Lebensunterhalt wird im Voraus geschuldet (§ 1360a II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der Ehegatte, der nicht erwerbstätig ist, hat einen Anspruch auf angemessenes Taschengeld zur eigenen Verfügung (i. d. R. 5% des bereinigten Nettoeinkommens)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mit dem Tod des Ehegatten erlischt der Anspruch (§§ 1360a, 1615 BGB)</a:t>
            </a:r>
          </a:p>
        </p:txBody>
      </p:sp>
      <p:sp>
        <p:nvSpPr>
          <p:cNvPr id="20" name="Gefaltete Ecke 19"/>
          <p:cNvSpPr/>
          <p:nvPr/>
        </p:nvSpPr>
        <p:spPr>
          <a:xfrm rot="342647">
            <a:off x="10391779" y="4849623"/>
            <a:ext cx="1369716" cy="125815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1360a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631774" y="3644250"/>
            <a:ext cx="3653508" cy="63721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Art und Umfang (§ 1360a BGB)</a:t>
            </a:r>
          </a:p>
        </p:txBody>
      </p:sp>
    </p:spTree>
    <p:extLst>
      <p:ext uri="{BB962C8B-B14F-4D97-AF65-F5344CB8AC3E}">
        <p14:creationId xmlns:p14="http://schemas.microsoft.com/office/powerpoint/2010/main" val="20517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212942" y="2453738"/>
            <a:ext cx="9522291" cy="119109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Ehegatte muss als Verpflichteter grundsätzlich vor den Verwandten des Bedürftigen leisten </a:t>
            </a:r>
            <a:endParaRPr lang="de-DE" dirty="0" smtClean="0"/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131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33080" y="1059144"/>
            <a:ext cx="9565149" cy="921056"/>
            <a:chOff x="555127" y="1546724"/>
            <a:chExt cx="9565149" cy="921056"/>
          </a:xfrm>
        </p:grpSpPr>
        <p:sp>
          <p:nvSpPr>
            <p:cNvPr id="16" name="Abgerundetes Rechteck 15"/>
            <p:cNvSpPr/>
            <p:nvPr/>
          </p:nvSpPr>
          <p:spPr>
            <a:xfrm>
              <a:off x="1922297" y="1797041"/>
              <a:ext cx="8197979" cy="670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Unterhalt</a:t>
              </a:r>
              <a:endParaRPr lang="de-DE" sz="2400" b="1" dirty="0">
                <a:effectLst/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555127" y="1546724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Ehe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22" name="Abgerundetes Rechteck 21"/>
          <p:cNvSpPr/>
          <p:nvPr/>
        </p:nvSpPr>
        <p:spPr>
          <a:xfrm>
            <a:off x="631774" y="2088684"/>
            <a:ext cx="1809210" cy="63721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/>
              <a:t>Reihenfolge</a:t>
            </a:r>
            <a:endParaRPr lang="de-DE" sz="2000" b="1" dirty="0"/>
          </a:p>
        </p:txBody>
      </p:sp>
      <p:sp>
        <p:nvSpPr>
          <p:cNvPr id="25" name="Gefaltete Ecke 24"/>
          <p:cNvSpPr/>
          <p:nvPr/>
        </p:nvSpPr>
        <p:spPr>
          <a:xfrm rot="21370968">
            <a:off x="10050375" y="2414714"/>
            <a:ext cx="1369716" cy="125815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1608 I S.1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212942" y="3954801"/>
            <a:ext cx="9522291" cy="86007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Ehegatte steht als Berechtigter stets im Rang nach minderjährigen, unverheirateten Kindern </a:t>
            </a:r>
            <a:endParaRPr lang="de-DE" dirty="0" smtClean="0"/>
          </a:p>
        </p:txBody>
      </p:sp>
      <p:sp>
        <p:nvSpPr>
          <p:cNvPr id="20" name="Gefaltete Ecke 19"/>
          <p:cNvSpPr/>
          <p:nvPr/>
        </p:nvSpPr>
        <p:spPr>
          <a:xfrm rot="342647">
            <a:off x="10069212" y="4092060"/>
            <a:ext cx="1369716" cy="125815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1609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Nr. 2,3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22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97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893" y="1455015"/>
            <a:ext cx="10001918" cy="829289"/>
            <a:chOff x="657225" y="1739943"/>
            <a:chExt cx="10001918" cy="829289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u="sng" dirty="0" smtClean="0"/>
            </a:p>
            <a:p>
              <a:pPr algn="ctr"/>
              <a:r>
                <a:rPr lang="de-DE" sz="2400" b="1" dirty="0" smtClean="0"/>
                <a:t>   </a:t>
              </a:r>
              <a:r>
                <a:rPr lang="de-DE" sz="2400" b="1" u="sng" dirty="0" smtClean="0"/>
                <a:t> Rechtsfolgen </a:t>
              </a:r>
              <a:r>
                <a:rPr lang="de-DE" sz="2400" b="1" u="sng" dirty="0"/>
                <a:t>des Rücktritts der </a:t>
              </a:r>
              <a:r>
                <a:rPr lang="de-DE" sz="2400" b="1" u="sng" dirty="0" smtClean="0"/>
                <a:t>Verlobung:</a:t>
              </a:r>
              <a:endParaRPr lang="de-DE" sz="2400" b="1" dirty="0"/>
            </a:p>
            <a:p>
              <a:pPr algn="ctr"/>
              <a:r>
                <a:rPr lang="de-DE" sz="2400" b="1" u="sng" dirty="0" smtClean="0"/>
                <a:t> </a:t>
              </a:r>
              <a:endParaRPr lang="de-DE" sz="2400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57225" y="1813122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Verlöbnis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13" name="Gefaltete Ecke 12"/>
          <p:cNvSpPr/>
          <p:nvPr/>
        </p:nvSpPr>
        <p:spPr>
          <a:xfrm rot="21260758">
            <a:off x="9538888" y="703759"/>
            <a:ext cx="1741540" cy="164887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1298 BGB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657894" y="2434409"/>
            <a:ext cx="10001917" cy="1595312"/>
            <a:chOff x="715711" y="2514484"/>
            <a:chExt cx="10001917" cy="1595312"/>
          </a:xfrm>
        </p:grpSpPr>
        <p:sp>
          <p:nvSpPr>
            <p:cNvPr id="8" name="Abgerundetes Rechteck 7"/>
            <p:cNvSpPr/>
            <p:nvPr/>
          </p:nvSpPr>
          <p:spPr>
            <a:xfrm>
              <a:off x="1216729" y="2701226"/>
              <a:ext cx="9500899" cy="140857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000" dirty="0" smtClean="0"/>
                <a:t>Rückgabe </a:t>
              </a:r>
              <a:r>
                <a:rPr lang="de-DE" sz="2000" dirty="0"/>
                <a:t>(Herausgabe einer ungerechtfertigten Bereicherung (§§ 1301, 812 ff. BGB) – unabhängig vom Grund </a:t>
              </a: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715711" y="2514484"/>
              <a:ext cx="3957638" cy="43342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u="sng" dirty="0" smtClean="0"/>
                <a:t>Verlobungsgeschenke </a:t>
              </a:r>
              <a:endParaRPr lang="de-DE" sz="2000" b="1" u="sng" dirty="0"/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647464" y="4158768"/>
            <a:ext cx="10001918" cy="1595312"/>
            <a:chOff x="715710" y="2514484"/>
            <a:chExt cx="10001918" cy="1595312"/>
          </a:xfrm>
        </p:grpSpPr>
        <p:sp>
          <p:nvSpPr>
            <p:cNvPr id="15" name="Abgerundetes Rechteck 14"/>
            <p:cNvSpPr/>
            <p:nvPr/>
          </p:nvSpPr>
          <p:spPr>
            <a:xfrm>
              <a:off x="1216729" y="2701226"/>
              <a:ext cx="9500899" cy="140857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000" dirty="0" smtClean="0"/>
                <a:t>sind </a:t>
              </a:r>
              <a:r>
                <a:rPr lang="de-DE" sz="2000" dirty="0"/>
                <a:t>unwirksam, wenn der Erblasser seinen Verlobten bedacht hat, das Verlöbnis aber vor dem Tod des Erblassers aufgelöst wurde (§ 2077 II BGB)</a:t>
              </a:r>
            </a:p>
          </p:txBody>
        </p:sp>
        <p:sp>
          <p:nvSpPr>
            <p:cNvPr id="17" name="Abgerundetes Rechteck 16"/>
            <p:cNvSpPr/>
            <p:nvPr/>
          </p:nvSpPr>
          <p:spPr>
            <a:xfrm>
              <a:off x="715710" y="2514484"/>
              <a:ext cx="3968067" cy="48467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b="1" u="sng" dirty="0" smtClean="0"/>
            </a:p>
            <a:p>
              <a:pPr algn="ctr"/>
              <a:r>
                <a:rPr lang="de-DE" sz="2000" b="1" u="sng" dirty="0" smtClean="0"/>
                <a:t>Testamente </a:t>
              </a:r>
              <a:endParaRPr lang="de-DE" sz="2000" b="1" u="sng" dirty="0"/>
            </a:p>
            <a:p>
              <a:pPr algn="ctr"/>
              <a:endParaRPr lang="de-DE" sz="2000" b="1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119451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569763" y="2178568"/>
            <a:ext cx="7752828" cy="80485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es regelt die Auswirkungen der Eheschließung auf das Vermögen der Ehegatten </a:t>
            </a:r>
          </a:p>
          <a:p>
            <a:r>
              <a:rPr lang="de-DE"/>
              <a:t>das BGB kennt folgende Güterstände: </a:t>
            </a:r>
            <a:endParaRPr lang="de-DE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132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3168849" y="1372751"/>
            <a:ext cx="6113113" cy="67073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e</a:t>
            </a:r>
            <a:r>
              <a:rPr lang="de-DE" sz="2400" b="1" dirty="0" smtClean="0"/>
              <a:t>heliches Güterrecht</a:t>
            </a:r>
            <a:endParaRPr lang="de-DE" sz="2400" b="1" dirty="0">
              <a:effectLst/>
            </a:endParaRPr>
          </a:p>
        </p:txBody>
      </p:sp>
      <p:sp>
        <p:nvSpPr>
          <p:cNvPr id="25" name="Gefaltete Ecke 24"/>
          <p:cNvSpPr/>
          <p:nvPr/>
        </p:nvSpPr>
        <p:spPr>
          <a:xfrm rot="21370968">
            <a:off x="916237" y="4838363"/>
            <a:ext cx="1277087" cy="113089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1363-1390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4326746" y="4054147"/>
            <a:ext cx="2537648" cy="51646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Gütertrennung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8013138" y="4063236"/>
            <a:ext cx="2537648" cy="51646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Gütergemeinschaft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631201" y="4054147"/>
            <a:ext cx="2537648" cy="51646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Zugewinngemeinschaft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2539013" y="6207071"/>
            <a:ext cx="6113113" cy="47314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w</a:t>
            </a:r>
            <a:r>
              <a:rPr lang="de-DE" b="1" dirty="0" smtClean="0"/>
              <a:t>eitere Erläuterungen erfolgen bei den Familienstreitsachen</a:t>
            </a:r>
            <a:endParaRPr lang="de-DE" b="1" dirty="0">
              <a:effectLst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4875086" y="4807532"/>
            <a:ext cx="1277087" cy="113089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1414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 rot="21370968">
            <a:off x="8884916" y="4838363"/>
            <a:ext cx="1277087" cy="113089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1415-1518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6" name="Pfeil nach unten 5"/>
          <p:cNvSpPr/>
          <p:nvPr/>
        </p:nvSpPr>
        <p:spPr>
          <a:xfrm>
            <a:off x="1658318" y="3745606"/>
            <a:ext cx="359180" cy="484588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/>
          <p:cNvSpPr/>
          <p:nvPr/>
        </p:nvSpPr>
        <p:spPr>
          <a:xfrm>
            <a:off x="631201" y="3311186"/>
            <a:ext cx="2537648" cy="51646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</a:t>
            </a:r>
            <a:r>
              <a:rPr lang="de-DE" dirty="0" smtClean="0"/>
              <a:t>esetzlicher Güterstand</a:t>
            </a:r>
          </a:p>
        </p:txBody>
      </p:sp>
      <p:sp>
        <p:nvSpPr>
          <p:cNvPr id="24" name="Pfeil nach unten 23"/>
          <p:cNvSpPr/>
          <p:nvPr/>
        </p:nvSpPr>
        <p:spPr>
          <a:xfrm>
            <a:off x="6369973" y="3745606"/>
            <a:ext cx="359180" cy="484588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Pfeil nach unten 25"/>
          <p:cNvSpPr/>
          <p:nvPr/>
        </p:nvSpPr>
        <p:spPr>
          <a:xfrm>
            <a:off x="8124615" y="3745606"/>
            <a:ext cx="359180" cy="484588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Abgerundetes Rechteck 16"/>
          <p:cNvSpPr/>
          <p:nvPr/>
        </p:nvSpPr>
        <p:spPr>
          <a:xfrm>
            <a:off x="6096000" y="3334348"/>
            <a:ext cx="2668292" cy="51646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vertraglicher Güterstand</a:t>
            </a:r>
          </a:p>
        </p:txBody>
      </p:sp>
      <p:sp>
        <p:nvSpPr>
          <p:cNvPr id="27" name="Gefaltete Ecke 26"/>
          <p:cNvSpPr/>
          <p:nvPr/>
        </p:nvSpPr>
        <p:spPr>
          <a:xfrm>
            <a:off x="2362777" y="4820551"/>
            <a:ext cx="1356815" cy="118996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</a:t>
            </a:r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emein-</a:t>
            </a:r>
            <a:r>
              <a:rPr lang="de-DE" sz="16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sames</a:t>
            </a:r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Vermögen in der Ehezeit</a:t>
            </a:r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Gefaltete Ecke 27"/>
          <p:cNvSpPr/>
          <p:nvPr/>
        </p:nvSpPr>
        <p:spPr>
          <a:xfrm rot="21370968">
            <a:off x="6132228" y="4797400"/>
            <a:ext cx="1277087" cy="113089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</a:t>
            </a:r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etrennte Vermögenswerte</a:t>
            </a:r>
            <a:endParaRPr lang="de-DE" sz="16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0" name="Gefaltete Ecke 29"/>
          <p:cNvSpPr/>
          <p:nvPr/>
        </p:nvSpPr>
        <p:spPr>
          <a:xfrm rot="166669">
            <a:off x="10234456" y="4807531"/>
            <a:ext cx="1277087" cy="113089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Gemein-</a:t>
            </a:r>
            <a:r>
              <a:rPr lang="de-DE" sz="16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sames</a:t>
            </a:r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Vermögen</a:t>
            </a:r>
            <a:endParaRPr lang="de-DE" sz="16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06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9" grpId="0" animBg="1"/>
      <p:bldP spid="21" grpId="0" animBg="1"/>
      <p:bldP spid="23" grpId="0" animBg="1"/>
      <p:bldP spid="27" grpId="0" animBg="1"/>
      <p:bldP spid="28" grpId="0" animBg="1"/>
      <p:bldP spid="3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569763" y="2178568"/>
            <a:ext cx="2522149" cy="44839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weitere Ehewirkungen </a:t>
            </a:r>
            <a:endParaRPr lang="de-DE"/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133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3168849" y="1372751"/>
            <a:ext cx="6113113" cy="67073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e</a:t>
            </a:r>
            <a:r>
              <a:rPr lang="de-DE" sz="2400" b="1" dirty="0" smtClean="0"/>
              <a:t>heliches Güterrecht</a:t>
            </a:r>
            <a:endParaRPr lang="de-DE" sz="2400" b="1" dirty="0">
              <a:effectLst/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560823" y="5097368"/>
            <a:ext cx="10054324" cy="13711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/>
              <a:t>die Ehe hat keinen Einfluss auf die Staatsangehörigkeit (vgl. § 3 StAG)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ein Deutscher verliert z. B. seine Staatsangehörigkeit nicht, wenn er eine Ausländerin heiratet - umgekehrt erwirbt diese auch nicht die deutsche Staatsangehörigkeit – die Einbürgerung wird erleichtert (§ 9 StAG)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569763" y="2678351"/>
            <a:ext cx="10054325" cy="114929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Ehegatten genießen ein 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eigenes Erb- und Pflichtteilrecht </a:t>
            </a:r>
            <a:r>
              <a:rPr lang="de-DE" dirty="0"/>
              <a:t>(§§ 1931, 2303 II BGB) – sie können ein 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gemeinschaftliches Testament </a:t>
            </a:r>
            <a:r>
              <a:rPr lang="de-DE" dirty="0"/>
              <a:t>errichten (§ 2265 BGB) sowie unter Erleichterungen auch einen 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Erbvertrag</a:t>
            </a:r>
            <a:r>
              <a:rPr lang="de-DE" dirty="0"/>
              <a:t> </a:t>
            </a:r>
            <a:endParaRPr lang="de-DE" dirty="0" smtClean="0"/>
          </a:p>
          <a:p>
            <a:r>
              <a:rPr lang="de-DE" dirty="0" smtClean="0"/>
              <a:t>(§§ </a:t>
            </a:r>
            <a:r>
              <a:rPr lang="de-DE" dirty="0"/>
              <a:t>2275, 2276 II BGB) errichten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2051688" y="3924138"/>
            <a:ext cx="7090474" cy="107673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Im öffentlichen Recht bestehen Privilegien wie z. B. Angehörigeneigenschaft (§ 1 </a:t>
            </a:r>
            <a:r>
              <a:rPr lang="de-DE" dirty="0"/>
              <a:t>N</a:t>
            </a:r>
            <a:r>
              <a:rPr lang="de-DE" dirty="0" smtClean="0"/>
              <a:t>r. 1 StGB), Zeugnisverweigerungsrechts nach §§ 383 I Nr. 2 stopp, 29 II </a:t>
            </a:r>
            <a:r>
              <a:rPr lang="de-DE" dirty="0" err="1" smtClean="0"/>
              <a:t>FamFG</a:t>
            </a:r>
            <a:endParaRPr lang="de-DE" dirty="0" smtClean="0"/>
          </a:p>
        </p:txBody>
      </p:sp>
      <p:sp>
        <p:nvSpPr>
          <p:cNvPr id="23" name="Gefaltete Ecke 22"/>
          <p:cNvSpPr/>
          <p:nvPr/>
        </p:nvSpPr>
        <p:spPr>
          <a:xfrm rot="21370968">
            <a:off x="3475661" y="1686031"/>
            <a:ext cx="1277087" cy="113089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1931-2303 II 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343768">
            <a:off x="378341" y="3391168"/>
            <a:ext cx="1277087" cy="113089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2265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Gefaltete Ecke 24"/>
          <p:cNvSpPr/>
          <p:nvPr/>
        </p:nvSpPr>
        <p:spPr>
          <a:xfrm rot="21370968">
            <a:off x="9473505" y="3410834"/>
            <a:ext cx="1277087" cy="113089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2275, 2276 II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26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21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98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894" y="666957"/>
            <a:ext cx="10036339" cy="1422772"/>
            <a:chOff x="622804" y="1146460"/>
            <a:chExt cx="10036339" cy="1422772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u="sng" dirty="0" smtClean="0"/>
            </a:p>
            <a:p>
              <a:pPr algn="ctr"/>
              <a:r>
                <a:rPr lang="de-DE" sz="2400" b="1" dirty="0" smtClean="0"/>
                <a:t>weitere </a:t>
              </a:r>
              <a:r>
                <a:rPr lang="de-DE" sz="2400" b="1" dirty="0"/>
                <a:t>Rechtsfolgen sind davon abhängig, ob für den Rücktritt ein wichtiger Grund vorlag: </a:t>
              </a:r>
            </a:p>
            <a:p>
              <a:pPr algn="ctr"/>
              <a:r>
                <a:rPr lang="de-DE" sz="2400" b="1" u="sng" dirty="0" smtClean="0"/>
                <a:t> 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22804" y="1146460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Verlöbnis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657894" y="2136074"/>
            <a:ext cx="10001917" cy="1595312"/>
            <a:chOff x="715711" y="2514484"/>
            <a:chExt cx="10001917" cy="1595312"/>
          </a:xfrm>
        </p:grpSpPr>
        <p:sp>
          <p:nvSpPr>
            <p:cNvPr id="8" name="Abgerundetes Rechteck 7"/>
            <p:cNvSpPr/>
            <p:nvPr/>
          </p:nvSpPr>
          <p:spPr>
            <a:xfrm>
              <a:off x="1216729" y="2701226"/>
              <a:ext cx="9500899" cy="140857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/>
              <a:r>
                <a:rPr lang="de-DE" sz="2000" dirty="0"/>
                <a:t>keine Schadensersatzpflicht (§ 1298 III BGB) </a:t>
              </a:r>
            </a:p>
            <a:p>
              <a:pPr lvl="1"/>
              <a:r>
                <a:rPr lang="de-DE" sz="2000" dirty="0"/>
                <a:t>z. B. Treuebruch, unheilbare Krankheit, arglistige Täuschung, Irrtum</a:t>
              </a: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715711" y="2514484"/>
              <a:ext cx="3957638" cy="43342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b="1" u="sng" dirty="0" smtClean="0"/>
            </a:p>
            <a:p>
              <a:pPr algn="ctr"/>
              <a:r>
                <a:rPr lang="de-DE" sz="2000" b="1" u="sng" dirty="0" smtClean="0"/>
                <a:t>aus </a:t>
              </a:r>
              <a:r>
                <a:rPr lang="de-DE" sz="2000" b="1" u="sng" dirty="0"/>
                <a:t>wichtigem Grund: </a:t>
              </a:r>
            </a:p>
            <a:p>
              <a:pPr algn="ctr"/>
              <a:r>
                <a:rPr lang="de-DE" sz="2000" b="1" u="sng" dirty="0" smtClean="0"/>
                <a:t> </a:t>
              </a:r>
              <a:endParaRPr lang="de-DE" sz="2000" b="1" u="sng" dirty="0"/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657894" y="3765191"/>
            <a:ext cx="9991488" cy="2978509"/>
            <a:chOff x="726140" y="2494215"/>
            <a:chExt cx="9991488" cy="2978509"/>
          </a:xfrm>
        </p:grpSpPr>
        <p:sp>
          <p:nvSpPr>
            <p:cNvPr id="15" name="Abgerundetes Rechteck 14"/>
            <p:cNvSpPr/>
            <p:nvPr/>
          </p:nvSpPr>
          <p:spPr>
            <a:xfrm>
              <a:off x="1216729" y="2701226"/>
              <a:ext cx="9500899" cy="2771498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/>
                <a:t>Schadensersatzpflicht gegenüber dem Verlobten, dessen Eltern und Dritten </a:t>
              </a:r>
              <a:br>
                <a:rPr lang="de-DE" dirty="0"/>
              </a:br>
              <a:r>
                <a:rPr lang="de-DE" dirty="0"/>
                <a:t>(§§ 1298 f. BGB)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/>
                <a:t>für Aufwendungen oder Verbindlichkeiten, die in Erwartung der Ehe gemacht wurden (gegenüber dem Verlobten: auch sonstiges Vermögen o. seine Erwerbsstellung berührende Maßnahmen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/>
                <a:t>Verjährungsfrist beginnt mit Auflösung des Verlöbnisses (regelmäßige Verjährungsfrist, </a:t>
              </a:r>
              <a:endParaRPr lang="de-DE" dirty="0" smtClean="0"/>
            </a:p>
            <a:p>
              <a:pPr lvl="1"/>
              <a:r>
                <a:rPr lang="de-DE" dirty="0"/>
                <a:t> </a:t>
              </a:r>
              <a:r>
                <a:rPr lang="de-DE" dirty="0" smtClean="0"/>
                <a:t>     3 </a:t>
              </a:r>
              <a:r>
                <a:rPr lang="de-DE" dirty="0"/>
                <a:t>Jahre, § 195, 1302 BGB)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/>
                <a:t>Schadensersatzansprüche wegen unerlaubter Handlung möglich </a:t>
              </a:r>
              <a:r>
                <a:rPr lang="de-DE" sz="1100" dirty="0"/>
                <a:t>(§§ 823 ff. BGB)</a:t>
              </a:r>
              <a:endParaRPr lang="de-DE" dirty="0"/>
            </a:p>
          </p:txBody>
        </p:sp>
        <p:sp>
          <p:nvSpPr>
            <p:cNvPr id="17" name="Abgerundetes Rechteck 16"/>
            <p:cNvSpPr/>
            <p:nvPr/>
          </p:nvSpPr>
          <p:spPr>
            <a:xfrm>
              <a:off x="726140" y="2494215"/>
              <a:ext cx="3968067" cy="48467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b="1" u="sng" dirty="0" smtClean="0"/>
            </a:p>
            <a:p>
              <a:pPr algn="ctr"/>
              <a:endParaRPr lang="de-DE" sz="2000" b="1" u="sng" dirty="0" smtClean="0"/>
            </a:p>
            <a:p>
              <a:pPr algn="ctr"/>
              <a:r>
                <a:rPr lang="de-DE" sz="2000" b="1" u="sng" dirty="0" smtClean="0"/>
                <a:t>ohne </a:t>
              </a:r>
              <a:r>
                <a:rPr lang="de-DE" sz="2000" b="1" u="sng" dirty="0"/>
                <a:t>wichtigen Grund: </a:t>
              </a:r>
            </a:p>
            <a:p>
              <a:pPr algn="ctr"/>
              <a:r>
                <a:rPr lang="de-DE" sz="2000" b="1" u="sng" dirty="0" smtClean="0"/>
                <a:t> </a:t>
              </a:r>
              <a:endParaRPr lang="de-DE" sz="2000" b="1" u="sng" dirty="0"/>
            </a:p>
            <a:p>
              <a:pPr algn="ctr"/>
              <a:endParaRPr lang="de-DE" sz="2000" b="1" u="sng" dirty="0"/>
            </a:p>
          </p:txBody>
        </p:sp>
      </p:grpSp>
      <p:sp>
        <p:nvSpPr>
          <p:cNvPr id="13" name="Gefaltete Ecke 12"/>
          <p:cNvSpPr/>
          <p:nvPr/>
        </p:nvSpPr>
        <p:spPr>
          <a:xfrm rot="21260758">
            <a:off x="9699543" y="2574391"/>
            <a:ext cx="1277912" cy="12512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1298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III BGB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38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99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894" y="666957"/>
            <a:ext cx="10036339" cy="1422772"/>
            <a:chOff x="622804" y="1146460"/>
            <a:chExt cx="10036339" cy="1422772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u="sng" dirty="0" smtClean="0"/>
            </a:p>
            <a:p>
              <a:pPr algn="ctr"/>
              <a:r>
                <a:rPr lang="de-DE" sz="2400" b="1" dirty="0" smtClean="0"/>
                <a:t>weitere </a:t>
              </a:r>
              <a:r>
                <a:rPr lang="de-DE" sz="2400" b="1" dirty="0"/>
                <a:t>Rechtsfolgen sind davon abhängig, ob für den Rücktritt ein wichtiger Grund vorlag: </a:t>
              </a:r>
            </a:p>
            <a:p>
              <a:pPr algn="ctr"/>
              <a:r>
                <a:rPr lang="de-DE" sz="2400" b="1" u="sng" dirty="0" smtClean="0"/>
                <a:t> 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22804" y="1146460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Verlöbnis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650788" y="2502986"/>
            <a:ext cx="10036338" cy="1621983"/>
            <a:chOff x="937836" y="3967068"/>
            <a:chExt cx="10036338" cy="1621983"/>
          </a:xfrm>
        </p:grpSpPr>
        <p:sp>
          <p:nvSpPr>
            <p:cNvPr id="8" name="Abgerundetes Rechteck 7"/>
            <p:cNvSpPr/>
            <p:nvPr/>
          </p:nvSpPr>
          <p:spPr>
            <a:xfrm>
              <a:off x="1473275" y="4207068"/>
              <a:ext cx="9500899" cy="138198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dirty="0" smtClean="0"/>
                <a:t>Kosten </a:t>
              </a:r>
              <a:r>
                <a:rPr lang="de-DE" sz="2000" dirty="0"/>
                <a:t>für die Verlobungsfeier, Aufwendung für den gemeinsamen Haushalt, Schaden durch Aufgabe der Erwerbstätigkeit</a:t>
              </a:r>
            </a:p>
            <a:p>
              <a:r>
                <a:rPr lang="de-DE" sz="2000" dirty="0"/>
                <a:t> </a:t>
              </a: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937836" y="3967068"/>
              <a:ext cx="3957638" cy="43342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b="1" u="sng" dirty="0" smtClean="0"/>
            </a:p>
            <a:p>
              <a:pPr algn="ctr"/>
              <a:r>
                <a:rPr lang="de-DE" sz="2000" b="1" u="dotted" dirty="0"/>
                <a:t>Beispiele für Schadensersatz:</a:t>
              </a:r>
              <a:r>
                <a:rPr lang="de-DE" sz="2000" b="1" dirty="0"/>
                <a:t> </a:t>
              </a:r>
              <a:r>
                <a:rPr lang="de-DE" sz="2000" b="1" u="sng" dirty="0" smtClean="0"/>
                <a:t>: </a:t>
              </a:r>
              <a:endParaRPr lang="de-DE" sz="2000" b="1" u="sng" dirty="0"/>
            </a:p>
            <a:p>
              <a:pPr algn="ctr"/>
              <a:r>
                <a:rPr lang="de-DE" sz="2000" b="1" u="sng" dirty="0" smtClean="0"/>
                <a:t> </a:t>
              </a:r>
              <a:endParaRPr lang="de-DE" sz="2000" b="1" u="sng" dirty="0"/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657894" y="4285026"/>
            <a:ext cx="10036338" cy="1690583"/>
            <a:chOff x="726140" y="2494215"/>
            <a:chExt cx="10036338" cy="1690583"/>
          </a:xfrm>
        </p:grpSpPr>
        <p:sp>
          <p:nvSpPr>
            <p:cNvPr id="15" name="Abgerundetes Rechteck 14"/>
            <p:cNvSpPr/>
            <p:nvPr/>
          </p:nvSpPr>
          <p:spPr>
            <a:xfrm>
              <a:off x="1268685" y="2670474"/>
              <a:ext cx="9493793" cy="1514324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dirty="0" smtClean="0"/>
                <a:t>Ausschlagung </a:t>
              </a:r>
              <a:r>
                <a:rPr lang="de-DE" sz="2000" dirty="0"/>
                <a:t>eines günstigeren Heiratsangebotes, Kosten für ein gemeinsames voreheliches Leben </a:t>
              </a:r>
            </a:p>
          </p:txBody>
        </p:sp>
        <p:sp>
          <p:nvSpPr>
            <p:cNvPr id="17" name="Abgerundetes Rechteck 16"/>
            <p:cNvSpPr/>
            <p:nvPr/>
          </p:nvSpPr>
          <p:spPr>
            <a:xfrm>
              <a:off x="726140" y="2494215"/>
              <a:ext cx="3968067" cy="48467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b="1" u="sng" dirty="0" smtClean="0"/>
            </a:p>
            <a:p>
              <a:pPr algn="ctr"/>
              <a:endParaRPr lang="de-DE" sz="2000" b="1" u="sng" dirty="0" smtClean="0"/>
            </a:p>
            <a:p>
              <a:pPr algn="ctr"/>
              <a:r>
                <a:rPr lang="de-DE" sz="2000" b="1" u="dotted" dirty="0"/>
                <a:t>kein Schadensersatz gibt es</a:t>
              </a:r>
              <a:r>
                <a:rPr lang="de-DE" sz="2000" b="1" u="dotted" dirty="0" smtClean="0"/>
                <a:t>:</a:t>
              </a:r>
            </a:p>
            <a:p>
              <a:pPr algn="ctr"/>
              <a:r>
                <a:rPr lang="de-DE" sz="2000" b="1" u="sng" dirty="0" smtClean="0"/>
                <a:t> </a:t>
              </a:r>
              <a:endParaRPr lang="de-DE" sz="2000" b="1" u="sng" dirty="0"/>
            </a:p>
            <a:p>
              <a:pPr algn="ctr"/>
              <a:endParaRPr lang="de-DE" sz="2000" b="1" u="sng" dirty="0"/>
            </a:p>
          </p:txBody>
        </p:sp>
      </p:grpSp>
      <p:sp>
        <p:nvSpPr>
          <p:cNvPr id="13" name="Gefaltete Ecke 12"/>
          <p:cNvSpPr/>
          <p:nvPr/>
        </p:nvSpPr>
        <p:spPr>
          <a:xfrm rot="21260758">
            <a:off x="9746471" y="4453136"/>
            <a:ext cx="1881310" cy="185302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Was könnte das bedeuten?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86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894" y="1225468"/>
            <a:ext cx="10029232" cy="829289"/>
            <a:chOff x="629911" y="1739943"/>
            <a:chExt cx="10029232" cy="829289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dirty="0" smtClean="0"/>
            </a:p>
            <a:p>
              <a:pPr algn="ctr"/>
              <a:r>
                <a:rPr lang="de-DE" sz="2400" b="1" dirty="0"/>
                <a:t>verfahrensrechtliche Hinweise </a:t>
              </a:r>
            </a:p>
            <a:p>
              <a:pPr algn="ctr"/>
              <a:r>
                <a:rPr lang="de-DE" sz="2400" b="1" dirty="0" smtClean="0"/>
                <a:t> 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29911" y="1779815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Verlöbnis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sp>
        <p:nvSpPr>
          <p:cNvPr id="8" name="Abgerundetes Rechteck 7"/>
          <p:cNvSpPr/>
          <p:nvPr/>
        </p:nvSpPr>
        <p:spPr>
          <a:xfrm>
            <a:off x="1186226" y="2243835"/>
            <a:ext cx="9500899" cy="138198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Ansprüche zwischen miteinander verlobten oder ehemals verlobten Personen im Zusammenhang mit der Beendigung des Verlöbnisses sind als „sonstige Familiensachen“ definiert (§ 111 Nr. 10, § 266 I Nr. 1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  <a:p>
            <a:r>
              <a:rPr lang="de-DE" sz="2000" dirty="0"/>
              <a:t> </a:t>
            </a:r>
          </a:p>
        </p:txBody>
      </p:sp>
      <p:sp>
        <p:nvSpPr>
          <p:cNvPr id="13" name="Gefaltete Ecke 12"/>
          <p:cNvSpPr/>
          <p:nvPr/>
        </p:nvSpPr>
        <p:spPr>
          <a:xfrm rot="21260758">
            <a:off x="774492" y="4036846"/>
            <a:ext cx="1881310" cy="185302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Welchem Bereich ordnen Sie eine solche Sache zu?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2928920" y="4001405"/>
            <a:ext cx="1881310" cy="1853027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Ehesache?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194043">
            <a:off x="5155345" y="4092310"/>
            <a:ext cx="1881310" cy="1853027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Familien-streitsache?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7276694" y="4143902"/>
            <a:ext cx="1881310" cy="185302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Angelegen-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heit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der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freiw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 Gerichts-barkeit?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9746470" y="3998003"/>
            <a:ext cx="1881310" cy="1853027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Familien-streitsache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112 Nr.3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92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19" grpId="0" animBg="1"/>
      <p:bldP spid="20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101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894" y="666957"/>
            <a:ext cx="10036339" cy="1422772"/>
            <a:chOff x="622804" y="1146460"/>
            <a:chExt cx="10036339" cy="1422772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u="sng" dirty="0" smtClean="0"/>
            </a:p>
            <a:p>
              <a:pPr algn="ctr"/>
              <a:r>
                <a:rPr lang="de-DE" sz="2400" b="1" u="dotted" dirty="0"/>
                <a:t>Welche Geltendmachung ist möglich: </a:t>
              </a:r>
              <a:endParaRPr lang="de-DE" sz="2400" b="1" dirty="0"/>
            </a:p>
            <a:p>
              <a:pPr algn="ctr"/>
              <a:r>
                <a:rPr lang="de-DE" sz="2400" b="1" u="sng" dirty="0" smtClean="0"/>
                <a:t> 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22804" y="1146460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Verlöbnis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657894" y="2247134"/>
            <a:ext cx="10050550" cy="1663674"/>
            <a:chOff x="937836" y="3967068"/>
            <a:chExt cx="10050550" cy="1663674"/>
          </a:xfrm>
        </p:grpSpPr>
        <p:sp>
          <p:nvSpPr>
            <p:cNvPr id="8" name="Abgerundetes Rechteck 7"/>
            <p:cNvSpPr/>
            <p:nvPr/>
          </p:nvSpPr>
          <p:spPr>
            <a:xfrm>
              <a:off x="1487487" y="4248759"/>
              <a:ext cx="9500899" cy="138198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000" dirty="0" smtClean="0"/>
                <a:t>Schadensersatzansprüche </a:t>
              </a:r>
              <a:r>
                <a:rPr lang="de-DE" sz="2000" dirty="0"/>
                <a:t>in Geld gemäß §§ 1298, 1299 BGB können im </a:t>
              </a:r>
              <a:r>
                <a:rPr lang="de-DE" sz="2000" dirty="0" smtClean="0"/>
                <a:t>Mahnverfahren </a:t>
              </a:r>
            </a:p>
            <a:p>
              <a:pPr lvl="0"/>
              <a:r>
                <a:rPr lang="de-DE" sz="2000" dirty="0" smtClean="0"/>
                <a:t>(§§ </a:t>
              </a:r>
              <a:r>
                <a:rPr lang="de-DE" sz="2000" dirty="0"/>
                <a:t>688 ff. ZPO) geltend gemacht werden (§ 113 II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r>
                <a:rPr lang="de-DE" sz="2000" dirty="0"/>
                <a:t> </a:t>
              </a: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937836" y="3967068"/>
              <a:ext cx="3957638" cy="43342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u="sng" dirty="0" smtClean="0"/>
            </a:p>
            <a:p>
              <a:pPr algn="ctr"/>
              <a:endParaRPr lang="de-DE" sz="2400" b="1" dirty="0" smtClean="0"/>
            </a:p>
            <a:p>
              <a:pPr algn="ctr"/>
              <a:r>
                <a:rPr lang="de-DE" sz="2400" b="1" dirty="0" smtClean="0"/>
                <a:t>Mahnverfahren</a:t>
              </a:r>
              <a:endParaRPr lang="de-DE" sz="2400" b="1" dirty="0"/>
            </a:p>
            <a:p>
              <a:pPr algn="ctr"/>
              <a:r>
                <a:rPr lang="de-DE" sz="2400" b="1" u="sng" dirty="0" smtClean="0"/>
                <a:t> </a:t>
              </a:r>
            </a:p>
            <a:p>
              <a:pPr algn="ctr"/>
              <a:r>
                <a:rPr lang="de-DE" sz="2400" b="1" u="sng" dirty="0" smtClean="0"/>
                <a:t> </a:t>
              </a:r>
              <a:endParaRPr lang="de-DE" sz="2400" b="1" u="sng" dirty="0"/>
            </a:p>
          </p:txBody>
        </p:sp>
      </p:grpSp>
      <p:sp>
        <p:nvSpPr>
          <p:cNvPr id="4" name="Abgerundetes Rechteck 3"/>
          <p:cNvSpPr/>
          <p:nvPr/>
        </p:nvSpPr>
        <p:spPr>
          <a:xfrm>
            <a:off x="1193335" y="3637348"/>
            <a:ext cx="9500898" cy="132279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000" b="1" u="sng" dirty="0"/>
              <a:t>Zuständigkeiten: </a:t>
            </a:r>
            <a:r>
              <a:rPr lang="de-DE" sz="2000" dirty="0"/>
              <a:t>AG, bei dem der Antragsteller seinen allgemeinen Gerichtsstand hat (§ 689 I S. 1, II S. 1, § 12 ZPO, §§ 7 ff. BGB); funktionell: Rechtspfleger (§ 3 Nr. 3a, </a:t>
            </a:r>
            <a:br>
              <a:rPr lang="de-DE" sz="2000" dirty="0"/>
            </a:br>
            <a:r>
              <a:rPr lang="de-DE" sz="2000" dirty="0"/>
              <a:t>§ 20 Nr. 1 RPflG)</a:t>
            </a:r>
          </a:p>
        </p:txBody>
      </p:sp>
      <p:sp>
        <p:nvSpPr>
          <p:cNvPr id="13" name="Gefaltete Ecke 12"/>
          <p:cNvSpPr/>
          <p:nvPr/>
        </p:nvSpPr>
        <p:spPr>
          <a:xfrm rot="21260758">
            <a:off x="5694589" y="4610542"/>
            <a:ext cx="1881310" cy="185302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ird vom Rechts-pfleger bearbeitet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1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101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894" y="666957"/>
            <a:ext cx="10036339" cy="1422772"/>
            <a:chOff x="622804" y="1146460"/>
            <a:chExt cx="10036339" cy="1422772"/>
          </a:xfrm>
        </p:grpSpPr>
        <p:sp>
          <p:nvSpPr>
            <p:cNvPr id="16" name="Abgerundetes Rechteck 15"/>
            <p:cNvSpPr/>
            <p:nvPr/>
          </p:nvSpPr>
          <p:spPr>
            <a:xfrm>
              <a:off x="1158244" y="1739943"/>
              <a:ext cx="9500899" cy="829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u="sng" dirty="0" smtClean="0"/>
            </a:p>
            <a:p>
              <a:pPr algn="ctr"/>
              <a:r>
                <a:rPr lang="de-DE" sz="2400" b="1" u="dotted" dirty="0"/>
                <a:t>Welche Geltendmachung ist möglich: </a:t>
              </a:r>
              <a:endParaRPr lang="de-DE" sz="2400" b="1" dirty="0"/>
            </a:p>
            <a:p>
              <a:pPr algn="ctr"/>
              <a:r>
                <a:rPr lang="de-DE" sz="2400" b="1" u="sng" dirty="0" smtClean="0"/>
                <a:t> </a:t>
              </a:r>
              <a:endParaRPr lang="de-DE" sz="2400" b="1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22804" y="1146460"/>
              <a:ext cx="1672681" cy="6489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800" b="1" dirty="0" smtClean="0"/>
                <a:t>Verlöbnis</a:t>
              </a:r>
            </a:p>
            <a:p>
              <a:pPr algn="ctr"/>
              <a:endParaRPr lang="de-DE" sz="2800" dirty="0">
                <a:effectLst/>
              </a:endParaRPr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657894" y="2247134"/>
            <a:ext cx="10050550" cy="1679214"/>
            <a:chOff x="937836" y="3967068"/>
            <a:chExt cx="10050550" cy="1679214"/>
          </a:xfrm>
        </p:grpSpPr>
        <p:sp>
          <p:nvSpPr>
            <p:cNvPr id="8" name="Abgerundetes Rechteck 7"/>
            <p:cNvSpPr/>
            <p:nvPr/>
          </p:nvSpPr>
          <p:spPr>
            <a:xfrm>
              <a:off x="1487487" y="4248759"/>
              <a:ext cx="9500899" cy="139752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000" dirty="0"/>
                <a:t>Ansprüche aus §§ 1298, 1299 BGB und auf Herausgabe der Geschenke nach </a:t>
              </a:r>
              <a:br>
                <a:rPr lang="de-DE" sz="2000" dirty="0"/>
              </a:br>
              <a:r>
                <a:rPr lang="de-DE" sz="2000" dirty="0"/>
                <a:t>§§ 1301, 812 BGB können mit einer Antragsschrift beim Familiengericht geltend gemacht </a:t>
              </a:r>
              <a:r>
                <a:rPr lang="de-DE" sz="2000" dirty="0" smtClean="0"/>
                <a:t>werden.</a:t>
              </a:r>
              <a:r>
                <a:rPr lang="de-DE" sz="2000" dirty="0"/>
                <a:t> </a:t>
              </a: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937836" y="3967068"/>
              <a:ext cx="3957638" cy="43342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u="sng" dirty="0" smtClean="0"/>
            </a:p>
            <a:p>
              <a:pPr algn="ctr"/>
              <a:endParaRPr lang="de-DE" sz="2400" b="1" dirty="0" smtClean="0"/>
            </a:p>
            <a:p>
              <a:pPr algn="ctr"/>
              <a:r>
                <a:rPr lang="de-DE" sz="2400" b="1" dirty="0"/>
                <a:t>streitiges Verfahren</a:t>
              </a:r>
            </a:p>
            <a:p>
              <a:pPr algn="ctr"/>
              <a:r>
                <a:rPr lang="de-DE" sz="2400" b="1" u="sng" dirty="0" smtClean="0"/>
                <a:t> </a:t>
              </a:r>
            </a:p>
            <a:p>
              <a:pPr algn="ctr"/>
              <a:r>
                <a:rPr lang="de-DE" sz="2400" b="1" u="sng" dirty="0" smtClean="0"/>
                <a:t> </a:t>
              </a:r>
              <a:endParaRPr lang="de-DE" sz="2400" b="1" u="sng" dirty="0"/>
            </a:p>
          </p:txBody>
        </p:sp>
      </p:grpSp>
      <p:sp>
        <p:nvSpPr>
          <p:cNvPr id="4" name="Abgerundetes Rechteck 3"/>
          <p:cNvSpPr/>
          <p:nvPr/>
        </p:nvSpPr>
        <p:spPr>
          <a:xfrm>
            <a:off x="1193334" y="3831620"/>
            <a:ext cx="9500898" cy="132279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000" dirty="0"/>
              <a:t>Zuständigkeiten: sachlich – Familiengericht (§ 23a I S. 1 Nr. 1, § 23b I GVG), AG, bei dem der Antragsteller seinen gewöhnlichen Aufenthalt hat (§ 266 I Nr. 1, § 267 II </a:t>
            </a:r>
            <a:r>
              <a:rPr lang="de-DE" sz="2000" dirty="0" err="1"/>
              <a:t>FamFG</a:t>
            </a:r>
            <a:r>
              <a:rPr lang="de-DE" sz="2000" dirty="0"/>
              <a:t> – die Zuständigkeit ist unabhängig vom Streitwert)</a:t>
            </a:r>
          </a:p>
        </p:txBody>
      </p:sp>
      <p:sp>
        <p:nvSpPr>
          <p:cNvPr id="13" name="Gefaltete Ecke 12"/>
          <p:cNvSpPr/>
          <p:nvPr/>
        </p:nvSpPr>
        <p:spPr>
          <a:xfrm>
            <a:off x="1924993" y="4926564"/>
            <a:ext cx="1881310" cy="185302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Kennen Sie das Register-zeichen?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6225406" y="4920654"/>
            <a:ext cx="1881310" cy="1853027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Register-zeichen =</a:t>
            </a:r>
          </a:p>
          <a:p>
            <a:pPr algn="ctr"/>
            <a:r>
              <a:rPr lang="de-DE" sz="32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</a:t>
            </a:r>
          </a:p>
        </p:txBody>
      </p:sp>
      <p:sp>
        <p:nvSpPr>
          <p:cNvPr id="15" name="Gefaltete Ecke 14"/>
          <p:cNvSpPr/>
          <p:nvPr/>
        </p:nvSpPr>
        <p:spPr>
          <a:xfrm>
            <a:off x="7959675" y="4883138"/>
            <a:ext cx="1881310" cy="1853027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27 I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23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3448</Words>
  <Application>Microsoft Office PowerPoint</Application>
  <PresentationFormat>Breitbild</PresentationFormat>
  <Paragraphs>862</Paragraphs>
  <Slides>41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41</vt:i4>
      </vt:variant>
    </vt:vector>
  </HeadingPairs>
  <TitlesOfParts>
    <vt:vector size="48" baseType="lpstr">
      <vt:lpstr>Arial</vt:lpstr>
      <vt:lpstr>Bradley Hand ITC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51</cp:revision>
  <dcterms:created xsi:type="dcterms:W3CDTF">2023-07-03T11:55:00Z</dcterms:created>
  <dcterms:modified xsi:type="dcterms:W3CDTF">2023-08-17T15:14:03Z</dcterms:modified>
</cp:coreProperties>
</file>