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1"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showGuides="1">
      <p:cViewPr varScale="1">
        <p:scale>
          <a:sx n="120" d="100"/>
          <a:sy n="120"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59506" y="96990"/>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E1</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23187" y="800616"/>
            <a:ext cx="9603408" cy="2356052"/>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Lili und Emilian leben in einer Beziehung in einer gemeinsamen Wohnung in Köpenick. Sie gehen regelmäßig zum Tanzen in einem Verein. Die Räumlichkeiten des Tanzvereins befinden sich in Kreuzberg. Hier wurde Emilian gegenüber seiner Freundin an mehreren Tagen Handgreiflich und verursachte Verletzungen bei Lili. </a:t>
            </a:r>
            <a:endParaRPr lang="de-DE" sz="2000"/>
          </a:p>
          <a:p>
            <a:r>
              <a:rPr lang="de-DE"/>
              <a:t>Nach einem erneuten Angriff nahm Lili ihren gesamten Mut zusammen und führte eine Aussprache mit Emilian. Darauf zog er vorübergehend zu einem Freund nach Schöneberg. </a:t>
            </a:r>
            <a:endParaRPr lang="de-DE" sz="2000"/>
          </a:p>
          <a:p>
            <a:r>
              <a:rPr lang="de-DE"/>
              <a:t>Am nächsten Tag stellte Lili beim zuständigen Gericht einen Antrag in Gewaltschutzsachen im Wege der einstweiligen Anordnung. </a:t>
            </a:r>
            <a:endParaRPr lang="de-DE" sz="2000">
              <a:effectLst/>
            </a:endParaRP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494243" y="3240071"/>
            <a:ext cx="8196533" cy="649309"/>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bg1"/>
                </a:solidFill>
              </a:rPr>
              <a:t>a) Erläutern Sie die sachliche und örtliche Zuständigkeit!</a:t>
            </a:r>
          </a:p>
        </p:txBody>
      </p:sp>
      <p:sp>
        <p:nvSpPr>
          <p:cNvPr id="11" name="Rechteck: abgerundete Ecken 10">
            <a:extLst>
              <a:ext uri="{FF2B5EF4-FFF2-40B4-BE49-F238E27FC236}">
                <a16:creationId xmlns:a16="http://schemas.microsoft.com/office/drawing/2014/main" id="{CCB4AA9F-F6ED-4839-A3BC-30A443783C81}"/>
              </a:ext>
            </a:extLst>
          </p:cNvPr>
          <p:cNvSpPr/>
          <p:nvPr/>
        </p:nvSpPr>
        <p:spPr>
          <a:xfrm>
            <a:off x="2194303" y="3972783"/>
            <a:ext cx="8997517" cy="235605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sachlich: AG als Familiengericht (§§ 23a I 1 Nr. 1, 23b GVG)</a:t>
            </a:r>
          </a:p>
          <a:p>
            <a:r>
              <a:rPr lang="de-DE" sz="2000">
                <a:solidFill>
                  <a:schemeClr val="tx1"/>
                </a:solidFill>
              </a:rPr>
              <a:t>örtlich: Lili kann wählen (§ 211 FamFG): das Gericht, </a:t>
            </a:r>
          </a:p>
          <a:p>
            <a:pPr lvl="0"/>
            <a:r>
              <a:rPr lang="de-DE" sz="2000">
                <a:solidFill>
                  <a:schemeClr val="tx1"/>
                </a:solidFill>
              </a:rPr>
              <a:t>in dessen Bezirk die Tat begangen wurde = AG Kreuzberg</a:t>
            </a:r>
          </a:p>
          <a:p>
            <a:pPr lvl="0"/>
            <a:r>
              <a:rPr lang="de-DE" sz="2000">
                <a:solidFill>
                  <a:schemeClr val="tx1"/>
                </a:solidFill>
              </a:rPr>
              <a:t>in dessen Bezirk sich die gemeinsame Wohnung des Antragstellers und Antragsgegners befindet = AG Köpenick</a:t>
            </a:r>
          </a:p>
          <a:p>
            <a:r>
              <a:rPr lang="de-DE" sz="2000">
                <a:solidFill>
                  <a:schemeClr val="tx1"/>
                </a:solidFill>
              </a:rPr>
              <a:t>in dessen Bezirk der Antragsgegner seinen gewöhnlichen Aufenthalt hat = AG Köpenick</a:t>
            </a:r>
            <a:endParaRPr lang="de-DE" sz="2000" dirty="0">
              <a:solidFill>
                <a:schemeClr val="tx1"/>
              </a:solidFill>
            </a:endParaRPr>
          </a:p>
        </p:txBody>
      </p:sp>
      <p:sp>
        <p:nvSpPr>
          <p:cNvPr id="5" name="Ellipse 4">
            <a:extLst>
              <a:ext uri="{FF2B5EF4-FFF2-40B4-BE49-F238E27FC236}">
                <a16:creationId xmlns:a16="http://schemas.microsoft.com/office/drawing/2014/main" id="{59114952-D81A-4E8A-902E-180B7EC61CFC}"/>
              </a:ext>
            </a:extLst>
          </p:cNvPr>
          <p:cNvSpPr/>
          <p:nvPr/>
        </p:nvSpPr>
        <p:spPr>
          <a:xfrm>
            <a:off x="415498" y="294973"/>
            <a:ext cx="3449098" cy="43485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Gewaltschutzverfahren</a:t>
            </a: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335362">
            <a:off x="9899749" y="112765"/>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E1</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42456" y="1964559"/>
            <a:ext cx="4474817"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cs typeface="Arial" panose="020B0604020202020204" pitchFamily="34" charset="0"/>
              </a:rPr>
              <a:t>b) </a:t>
            </a:r>
            <a:r>
              <a:rPr lang="de-DE" dirty="0"/>
              <a:t>Wie lautet das Registerzeichen? </a:t>
            </a:r>
            <a:endParaRPr lang="de-DE" sz="2000" dirty="0">
              <a:cs typeface="Arial" panose="020B0604020202020204" pitchFamily="34" charset="0"/>
            </a:endParaRP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4569350" y="2715235"/>
            <a:ext cx="1115834" cy="464274"/>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rPr>
              <a:t>F</a:t>
            </a: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542456" y="3819040"/>
            <a:ext cx="9312744"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c) Welche Paragraphen werden im Antrag gemäß Gewaltschutzgesetz umfassen?</a:t>
            </a:r>
            <a:endParaRPr lang="de-DE" sz="2000" dirty="0">
              <a:cs typeface="Arial" panose="020B0604020202020204" pitchFamily="34" charset="0"/>
            </a:endParaRPr>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4251454" y="4648956"/>
            <a:ext cx="6101145" cy="59364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 1 GewSchG = Kontaktverbot</a:t>
            </a:r>
          </a:p>
          <a:p>
            <a:pPr algn="ctr"/>
            <a:r>
              <a:rPr lang="de-DE" sz="2000" dirty="0">
                <a:solidFill>
                  <a:schemeClr val="tx1"/>
                </a:solidFill>
              </a:rPr>
              <a:t>§ 2 GewSchG = Wohnungszuweisung</a:t>
            </a:r>
          </a:p>
        </p:txBody>
      </p:sp>
    </p:spTree>
    <p:extLst>
      <p:ext uri="{BB962C8B-B14F-4D97-AF65-F5344CB8AC3E}">
        <p14:creationId xmlns:p14="http://schemas.microsoft.com/office/powerpoint/2010/main" val="2393222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335362">
            <a:off x="9899749" y="112765"/>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E1</a:t>
            </a: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272490" y="826988"/>
            <a:ext cx="8937266" cy="111251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ea typeface="Calibri" panose="020F0502020204030204" pitchFamily="34" charset="0"/>
              </a:rPr>
              <a:t>d) </a:t>
            </a:r>
            <a:r>
              <a:rPr lang="de-DE" dirty="0"/>
              <a:t>Nennen Sie die Voraussetzungen für ein Gewaltschutzverfahren! Nennen Sie die gesetzlichen Bestimmungen!</a:t>
            </a:r>
            <a:endParaRPr lang="de-DE" sz="2000" dirty="0"/>
          </a:p>
        </p:txBody>
      </p:sp>
      <p:sp>
        <p:nvSpPr>
          <p:cNvPr id="11" name="Rechteck: abgerundete Ecken 10">
            <a:extLst>
              <a:ext uri="{FF2B5EF4-FFF2-40B4-BE49-F238E27FC236}">
                <a16:creationId xmlns:a16="http://schemas.microsoft.com/office/drawing/2014/main" id="{908036A4-4DD8-45E7-97C6-8F9F5E37A3D0}"/>
              </a:ext>
            </a:extLst>
          </p:cNvPr>
          <p:cNvSpPr/>
          <p:nvPr/>
        </p:nvSpPr>
        <p:spPr>
          <a:xfrm>
            <a:off x="3050735" y="1634102"/>
            <a:ext cx="8937266" cy="2296996"/>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wurde vorsätzlich Gesundheit, Körper oder Freiheit einer Person verletzt, muss das Gericht auf Antrag der verletzten Person erforderliche Maßnahmen zur Abwendung treffen (§ 1 I 1 GewSchG)</a:t>
            </a:r>
          </a:p>
          <a:p>
            <a:r>
              <a:rPr lang="de-DE" sz="2000" dirty="0">
                <a:solidFill>
                  <a:schemeClr val="tx1"/>
                </a:solidFill>
              </a:rPr>
              <a:t>hat die verletzte Person zum Zeitpunkt der Tat mit dem Täter einen gemeinsamen Haushalt geführt, so kann – wie auch hier – die verletzte Person verlangen, ihr die gemeinsame Wohnung zur alleinigen Nutzung zu überlassen (§ 2 GewSchG)</a:t>
            </a:r>
          </a:p>
        </p:txBody>
      </p:sp>
      <p:sp>
        <p:nvSpPr>
          <p:cNvPr id="7" name="Rechteck: abgerundete Ecken 6">
            <a:extLst>
              <a:ext uri="{FF2B5EF4-FFF2-40B4-BE49-F238E27FC236}">
                <a16:creationId xmlns:a16="http://schemas.microsoft.com/office/drawing/2014/main" id="{BA276B12-04E9-4FC4-AF22-B7D551A3C405}"/>
              </a:ext>
            </a:extLst>
          </p:cNvPr>
          <p:cNvSpPr/>
          <p:nvPr/>
        </p:nvSpPr>
        <p:spPr>
          <a:xfrm>
            <a:off x="272490" y="4181955"/>
            <a:ext cx="5064981" cy="111251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ea typeface="Calibri" panose="020F0502020204030204" pitchFamily="34" charset="0"/>
              </a:rPr>
              <a:t>e) </a:t>
            </a:r>
            <a:r>
              <a:rPr lang="de-DE" dirty="0"/>
              <a:t>Geben Sie den Inhalt des Antrages an!</a:t>
            </a:r>
            <a:endParaRPr lang="de-DE" sz="2000" dirty="0"/>
          </a:p>
        </p:txBody>
      </p:sp>
      <p:sp>
        <p:nvSpPr>
          <p:cNvPr id="8" name="Rechteck: abgerundete Ecken 7">
            <a:extLst>
              <a:ext uri="{FF2B5EF4-FFF2-40B4-BE49-F238E27FC236}">
                <a16:creationId xmlns:a16="http://schemas.microsoft.com/office/drawing/2014/main" id="{33E07DE6-E8EA-49A9-ADA8-D22C92B3375F}"/>
              </a:ext>
            </a:extLst>
          </p:cNvPr>
          <p:cNvSpPr/>
          <p:nvPr/>
        </p:nvSpPr>
        <p:spPr>
          <a:xfrm>
            <a:off x="2199946" y="5038445"/>
            <a:ext cx="9788055" cy="1407809"/>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solidFill>
                  <a:schemeClr val="tx1"/>
                </a:solidFill>
              </a:rPr>
              <a:t>Personalien des Antragstellers und Antragsgegners, insbesondere die zustellfähige Anschrift; ausführliche schriftliche und nachvollziehbare Sachverhaltsdarstellung, Begründung, Vorgangsnummer der Polizei, ärztliche Atteste oder Behandlungsnachweise, Fotos von Verletzungen, Angabe, ob gemeinsame minderjährige Kinder vorhanden sind</a:t>
            </a:r>
            <a:endParaRPr lang="de-DE" sz="2000" dirty="0">
              <a:solidFill>
                <a:schemeClr val="tx1"/>
              </a:solidFill>
            </a:endParaRPr>
          </a:p>
        </p:txBody>
      </p:sp>
    </p:spTree>
    <p:extLst>
      <p:ext uri="{BB962C8B-B14F-4D97-AF65-F5344CB8AC3E}">
        <p14:creationId xmlns:p14="http://schemas.microsoft.com/office/powerpoint/2010/main" val="2906147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E1</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15498" y="1328657"/>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f) </a:t>
            </a:r>
            <a:r>
              <a:rPr lang="de-DE" dirty="0"/>
              <a:t>Welchen Vermerk setzen Sie auf den Beschluss? Geben Sie diesen auch konkret an! Nennen Sie die gesetzliche Bestimmung!</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3722702" y="2534399"/>
            <a:ext cx="5650018" cy="151281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Erlassvermerk (§ 38 III 3 FamFG)</a:t>
            </a:r>
          </a:p>
          <a:p>
            <a:r>
              <a:rPr lang="de-DE" sz="2000">
                <a:solidFill>
                  <a:schemeClr val="tx1"/>
                </a:solidFill>
              </a:rPr>
              <a:t>Übergabe an die Geschäftsstelle am … um … Uhr. </a:t>
            </a:r>
          </a:p>
          <a:p>
            <a:r>
              <a:rPr lang="de-DE" sz="2000">
                <a:solidFill>
                  <a:schemeClr val="tx1"/>
                </a:solidFill>
              </a:rPr>
              <a:t>Name, Dienstbezeichnung </a:t>
            </a:r>
          </a:p>
          <a:p>
            <a:r>
              <a:rPr lang="de-DE" sz="2000">
                <a:solidFill>
                  <a:schemeClr val="tx1"/>
                </a:solidFill>
              </a:rPr>
              <a:t>Urkundsbeamter der Geschäftsstelle </a:t>
            </a:r>
            <a:endParaRPr lang="de-DE" sz="2000" dirty="0">
              <a:solidFill>
                <a:schemeClr val="tx1"/>
              </a:solidFill>
            </a:endParaRPr>
          </a:p>
        </p:txBody>
      </p:sp>
      <p:sp>
        <p:nvSpPr>
          <p:cNvPr id="5" name="Rechteck: abgerundete Ecken 4">
            <a:extLst>
              <a:ext uri="{FF2B5EF4-FFF2-40B4-BE49-F238E27FC236}">
                <a16:creationId xmlns:a16="http://schemas.microsoft.com/office/drawing/2014/main" id="{5F2D3E24-1ED9-4ED3-8C4E-AB2E55D3FB19}"/>
              </a:ext>
            </a:extLst>
          </p:cNvPr>
          <p:cNvSpPr/>
          <p:nvPr/>
        </p:nvSpPr>
        <p:spPr>
          <a:xfrm>
            <a:off x="71562" y="742683"/>
            <a:ext cx="9390490" cy="49341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Der Richter erlässt am gleichen Tag folgende Entscheidung ohne mündliche Verhandlung: ….. </a:t>
            </a:r>
            <a:r>
              <a:rPr lang="de-DE" i="1" dirty="0"/>
              <a:t>(siehe Aufgabe)</a:t>
            </a:r>
            <a:endParaRPr lang="de-DE" i="1" dirty="0">
              <a:effectLst/>
            </a:endParaRPr>
          </a:p>
        </p:txBody>
      </p:sp>
      <p:sp>
        <p:nvSpPr>
          <p:cNvPr id="8" name="Rechteck: abgerundete Ecken 7">
            <a:extLst>
              <a:ext uri="{FF2B5EF4-FFF2-40B4-BE49-F238E27FC236}">
                <a16:creationId xmlns:a16="http://schemas.microsoft.com/office/drawing/2014/main" id="{C7634CF1-CE9D-4282-9612-67F23DA4920A}"/>
              </a:ext>
            </a:extLst>
          </p:cNvPr>
          <p:cNvSpPr/>
          <p:nvPr/>
        </p:nvSpPr>
        <p:spPr>
          <a:xfrm>
            <a:off x="415498" y="4338556"/>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 </a:t>
            </a:r>
            <a:r>
              <a:rPr lang="de-DE" dirty="0"/>
              <a:t>Wann ist der Beschluss wirksam?</a:t>
            </a:r>
            <a:endParaRPr lang="de-DE" sz="2000" dirty="0"/>
          </a:p>
        </p:txBody>
      </p:sp>
      <p:sp>
        <p:nvSpPr>
          <p:cNvPr id="9" name="Rechteck: abgerundete Ecken 8">
            <a:extLst>
              <a:ext uri="{FF2B5EF4-FFF2-40B4-BE49-F238E27FC236}">
                <a16:creationId xmlns:a16="http://schemas.microsoft.com/office/drawing/2014/main" id="{4CE664A6-8974-4C5B-8025-6F879FB80F18}"/>
              </a:ext>
            </a:extLst>
          </p:cNvPr>
          <p:cNvSpPr/>
          <p:nvPr/>
        </p:nvSpPr>
        <p:spPr>
          <a:xfrm>
            <a:off x="3930761" y="5062033"/>
            <a:ext cx="7193114" cy="151281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da hier die sofortige Wirksamkeit angeordnet ist (§ 216 I FamFG) und die Vollstreckung der einstweiligen Anordnung vor Zustellung an den Antragsgegner zulässig ist (§ 216 II FamFG) – Wirksamkeit mit Erlass also mit Übergabe an die Geschäftsstelle </a:t>
            </a:r>
            <a:endParaRPr lang="de-DE" sz="2000" dirty="0">
              <a:solidFill>
                <a:schemeClr val="tx1"/>
              </a:solidFill>
            </a:endParaRPr>
          </a:p>
        </p:txBody>
      </p:sp>
    </p:spTree>
    <p:extLst>
      <p:ext uri="{BB962C8B-B14F-4D97-AF65-F5344CB8AC3E}">
        <p14:creationId xmlns:p14="http://schemas.microsoft.com/office/powerpoint/2010/main" val="336877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E1</a:t>
            </a: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343936" y="727261"/>
            <a:ext cx="9782731" cy="275583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h) </a:t>
            </a:r>
            <a:r>
              <a:rPr lang="de-DE" dirty="0"/>
              <a:t>Erstellen Sie die entsprechende </a:t>
            </a:r>
            <a:r>
              <a:rPr lang="de-DE" dirty="0" err="1"/>
              <a:t>Hinausgabeverfügung</a:t>
            </a:r>
            <a:r>
              <a:rPr lang="de-DE" dirty="0"/>
              <a:t>! </a:t>
            </a:r>
          </a:p>
          <a:p>
            <a:r>
              <a:rPr lang="de-DE" i="1" dirty="0"/>
              <a:t>Gehen Sie davon aus, dass es folgende Zuständigkeiten bei den Polizeidirektionen gibt: </a:t>
            </a:r>
          </a:p>
          <a:p>
            <a:r>
              <a:rPr lang="de-DE" i="1" dirty="0"/>
              <a:t>Direktion 1 (Nord): Pankow, Reinickendorf, OT Wedding (Mitte) | Direktion 2 (West): Spandau, Charlottenburg-Wilmersdorf, OT Moabit (Mitte), OT Tiergarten (Mitte) | Direktion 3 (Ost): Treptow-Köpenick, Lichtenberg, Marzahn-Hellersdorf, Hohenschönhausen | Direktion 4 (Süd): Steglitz-Zehlendorf, Tempelhof-Schöneberg, OT Rudow (Neukölln), OT Britz (Neukölln), OT Buckow (Neukölln), OT Gropiusstadt (Neukölln) | Direktion 5 (City): Friedrichshain-Kreuzberg, Neukölln (Nord), Mitte</a:t>
            </a:r>
            <a:endParaRPr lang="de-DE" sz="2000" i="1" dirty="0"/>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3144140" y="3230142"/>
            <a:ext cx="7722217" cy="3178610"/>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a:solidFill>
                  <a:schemeClr val="tx1"/>
                </a:solidFill>
              </a:rPr>
              <a:t>Hinausgabeverfügung</a:t>
            </a:r>
            <a:r>
              <a:rPr lang="de-DE" dirty="0">
                <a:solidFill>
                  <a:schemeClr val="tx1"/>
                </a:solidFill>
              </a:rPr>
              <a:t>:</a:t>
            </a:r>
          </a:p>
          <a:p>
            <a:pPr lvl="0"/>
            <a:r>
              <a:rPr lang="de-DE" dirty="0">
                <a:solidFill>
                  <a:schemeClr val="tx1"/>
                </a:solidFill>
              </a:rPr>
              <a:t>1. Eine beglaubigte Abschrift des Beschlusses an die Antragstellerin ./. ZU</a:t>
            </a:r>
          </a:p>
          <a:p>
            <a:pPr lvl="0"/>
            <a:r>
              <a:rPr lang="de-DE" dirty="0">
                <a:solidFill>
                  <a:schemeClr val="tx1"/>
                </a:solidFill>
              </a:rPr>
              <a:t>2. Eine beglaubigte Abschrift des Beschlusses mit einer beglaubigten Abschrift des Antrags in einem verschlossenen Umschlag an den Antragsgegner nebst einer Ausfertigung des Beschlusses über die Gerichtsvollzieherverteilerstelle ./. ZU</a:t>
            </a:r>
          </a:p>
          <a:p>
            <a:pPr lvl="0"/>
            <a:r>
              <a:rPr lang="de-DE" dirty="0">
                <a:solidFill>
                  <a:schemeClr val="tx1"/>
                </a:solidFill>
              </a:rPr>
              <a:t>3. Eine Teilausfertigung des Beschlusses an die Polizeidirektion 3 ./. EB per Fax</a:t>
            </a:r>
          </a:p>
          <a:p>
            <a:pPr lvl="0"/>
            <a:r>
              <a:rPr lang="de-DE" dirty="0">
                <a:solidFill>
                  <a:schemeClr val="tx1"/>
                </a:solidFill>
              </a:rPr>
              <a:t>4. VE, Kosten</a:t>
            </a:r>
          </a:p>
          <a:p>
            <a:pPr lvl="0"/>
            <a:r>
              <a:rPr lang="de-DE" dirty="0">
                <a:solidFill>
                  <a:schemeClr val="tx1"/>
                </a:solidFill>
              </a:rPr>
              <a:t>5. 6 Wochen (weglegen)</a:t>
            </a:r>
          </a:p>
          <a:p>
            <a:r>
              <a:rPr lang="de-DE" dirty="0">
                <a:solidFill>
                  <a:schemeClr val="tx1"/>
                </a:solidFill>
              </a:rPr>
              <a:t>Name, Datum, Dienstbezeichnung </a:t>
            </a:r>
          </a:p>
        </p:txBody>
      </p:sp>
    </p:spTree>
    <p:extLst>
      <p:ext uri="{BB962C8B-B14F-4D97-AF65-F5344CB8AC3E}">
        <p14:creationId xmlns:p14="http://schemas.microsoft.com/office/powerpoint/2010/main" val="990924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E1</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42456" y="818872"/>
            <a:ext cx="791154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i) </a:t>
            </a:r>
            <a:r>
              <a:rPr lang="de-DE" dirty="0"/>
              <a:t>Der Antragsgegner ist mit dem Beschluss nicht einverstanden. Welche Möglichkeiten hat er? Nennen Sie die gesetzlichen Bestimmungen! </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1836752" y="2043485"/>
            <a:ext cx="8255180" cy="3816626"/>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ein Beschluss im Wege der einstweiligen Anordnung ist nicht anfechtbar </a:t>
            </a:r>
          </a:p>
          <a:p>
            <a:r>
              <a:rPr lang="de-DE" sz="2000" dirty="0">
                <a:solidFill>
                  <a:schemeClr val="tx1"/>
                </a:solidFill>
              </a:rPr>
              <a:t>(§ 57 S 1 </a:t>
            </a:r>
            <a:r>
              <a:rPr lang="de-DE" sz="2000" dirty="0" err="1">
                <a:solidFill>
                  <a:schemeClr val="tx1"/>
                </a:solidFill>
              </a:rPr>
              <a:t>FamFG</a:t>
            </a:r>
            <a:r>
              <a:rPr lang="de-DE" sz="2000" dirty="0">
                <a:solidFill>
                  <a:schemeClr val="tx1"/>
                </a:solidFill>
              </a:rPr>
              <a:t>)</a:t>
            </a:r>
          </a:p>
          <a:p>
            <a:r>
              <a:rPr lang="de-DE" sz="2000" dirty="0">
                <a:solidFill>
                  <a:schemeClr val="tx1"/>
                </a:solidFill>
              </a:rPr>
              <a:t>der Antragsgegner könnte einen Antrag auf Durchführung der mündlichen Verhandlung stellen (§ 54 </a:t>
            </a:r>
            <a:r>
              <a:rPr lang="de-DE" sz="2000" dirty="0" err="1">
                <a:solidFill>
                  <a:schemeClr val="tx1"/>
                </a:solidFill>
              </a:rPr>
              <a:t>FamFG</a:t>
            </a:r>
            <a:r>
              <a:rPr lang="de-DE" sz="2000" dirty="0">
                <a:solidFill>
                  <a:schemeClr val="tx1"/>
                </a:solidFill>
              </a:rPr>
              <a:t>)</a:t>
            </a:r>
          </a:p>
          <a:p>
            <a:r>
              <a:rPr lang="de-DE" sz="2000" dirty="0">
                <a:solidFill>
                  <a:schemeClr val="tx1"/>
                </a:solidFill>
              </a:rPr>
              <a:t>auf Grund der mündlichen Verhandlung wird der erlassene Beschluss entweder erneut durch Beschluss aufrechterhalten, abgeändert oder aufgehoben</a:t>
            </a:r>
          </a:p>
          <a:p>
            <a:r>
              <a:rPr lang="de-DE" sz="2000" dirty="0">
                <a:solidFill>
                  <a:schemeClr val="tx1"/>
                </a:solidFill>
              </a:rPr>
              <a:t>gegen diesen Beschluss kann die Beschwerde gemäß § 57 S. 2 Nr. 4 </a:t>
            </a:r>
            <a:r>
              <a:rPr lang="de-DE" sz="2000" dirty="0" err="1">
                <a:solidFill>
                  <a:schemeClr val="tx1"/>
                </a:solidFill>
              </a:rPr>
              <a:t>FamFG</a:t>
            </a:r>
            <a:r>
              <a:rPr lang="de-DE" sz="2000" dirty="0">
                <a:solidFill>
                  <a:schemeClr val="tx1"/>
                </a:solidFill>
              </a:rPr>
              <a:t> eingelegt werden, die Frist beträgt 2 Wochen ab schriftlicher Bekanntgabe des Beschlusses an die Beteiligten (§ 63 II Nr. 1 + III </a:t>
            </a:r>
            <a:r>
              <a:rPr lang="de-DE" sz="2000" dirty="0" err="1">
                <a:solidFill>
                  <a:schemeClr val="tx1"/>
                </a:solidFill>
              </a:rPr>
              <a:t>FamFG</a:t>
            </a:r>
            <a:r>
              <a:rPr lang="de-DE" sz="2000" dirty="0">
                <a:solidFill>
                  <a:schemeClr val="tx1"/>
                </a:solidFill>
              </a:rPr>
              <a:t>)</a:t>
            </a:r>
          </a:p>
        </p:txBody>
      </p:sp>
    </p:spTree>
    <p:extLst>
      <p:ext uri="{BB962C8B-B14F-4D97-AF65-F5344CB8AC3E}">
        <p14:creationId xmlns:p14="http://schemas.microsoft.com/office/powerpoint/2010/main" val="1516063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788</Words>
  <Application>Microsoft Office PowerPoint</Application>
  <PresentationFormat>Breitbild</PresentationFormat>
  <Paragraphs>74</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12</cp:revision>
  <dcterms:created xsi:type="dcterms:W3CDTF">2025-01-06T11:40:08Z</dcterms:created>
  <dcterms:modified xsi:type="dcterms:W3CDTF">2025-03-05T11:38:16Z</dcterms:modified>
</cp:coreProperties>
</file>