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nva Sans" panose="020B0503030501040103" pitchFamily="3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73D40-0F26-B94D-A924-5C1224558451}" v="50" dt="2025-02-18T12:24:47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3" autoAdjust="0"/>
    <p:restoredTop sz="94569" autoAdjust="0"/>
  </p:normalViewPr>
  <p:slideViewPr>
    <p:cSldViewPr>
      <p:cViewPr varScale="1">
        <p:scale>
          <a:sx n="77" d="100"/>
          <a:sy n="77" d="100"/>
        </p:scale>
        <p:origin x="216" y="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38B73D40-0F26-B94D-A924-5C1224558451}"/>
    <pc:docChg chg="modSld">
      <pc:chgData name="Katja Dittrich" userId="7fd2e0e7fd3099c6" providerId="LiveId" clId="{38B73D40-0F26-B94D-A924-5C1224558451}" dt="2025-02-18T12:24:47.567" v="76"/>
      <pc:docMkLst>
        <pc:docMk/>
      </pc:docMkLst>
      <pc:sldChg chg="modSp mod modAnim">
        <pc:chgData name="Katja Dittrich" userId="7fd2e0e7fd3099c6" providerId="LiveId" clId="{38B73D40-0F26-B94D-A924-5C1224558451}" dt="2025-02-18T12:22:09.906" v="30"/>
        <pc:sldMkLst>
          <pc:docMk/>
          <pc:sldMk cId="0" sldId="256"/>
        </pc:sldMkLst>
        <pc:spChg chg="mod">
          <ac:chgData name="Katja Dittrich" userId="7fd2e0e7fd3099c6" providerId="LiveId" clId="{38B73D40-0F26-B94D-A924-5C1224558451}" dt="2025-02-18T12:19:33.635" v="0" actId="14100"/>
          <ac:spMkLst>
            <pc:docMk/>
            <pc:sldMk cId="0" sldId="256"/>
            <ac:spMk id="11" creationId="{00000000-0000-0000-0000-000000000000}"/>
          </ac:spMkLst>
        </pc:spChg>
      </pc:sldChg>
      <pc:sldChg chg="modSp mod modAnim">
        <pc:chgData name="Katja Dittrich" userId="7fd2e0e7fd3099c6" providerId="LiveId" clId="{38B73D40-0F26-B94D-A924-5C1224558451}" dt="2025-02-18T12:22:22.045" v="35"/>
        <pc:sldMkLst>
          <pc:docMk/>
          <pc:sldMk cId="0" sldId="257"/>
        </pc:sldMkLst>
        <pc:spChg chg="mod">
          <ac:chgData name="Katja Dittrich" userId="7fd2e0e7fd3099c6" providerId="LiveId" clId="{38B73D40-0F26-B94D-A924-5C1224558451}" dt="2025-02-18T12:22:20.215" v="34" actId="205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Katja Dittrich" userId="7fd2e0e7fd3099c6" providerId="LiveId" clId="{38B73D40-0F26-B94D-A924-5C1224558451}" dt="2025-02-18T12:19:38.212" v="1" actId="14100"/>
          <ac:spMkLst>
            <pc:docMk/>
            <pc:sldMk cId="0" sldId="257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38B73D40-0F26-B94D-A924-5C1224558451}" dt="2025-02-18T12:22:40.927" v="42"/>
        <pc:sldMkLst>
          <pc:docMk/>
          <pc:sldMk cId="0" sldId="258"/>
        </pc:sldMkLst>
        <pc:spChg chg="mod">
          <ac:chgData name="Katja Dittrich" userId="7fd2e0e7fd3099c6" providerId="LiveId" clId="{38B73D40-0F26-B94D-A924-5C1224558451}" dt="2025-02-18T12:20:08.406" v="8" actId="14100"/>
          <ac:spMkLst>
            <pc:docMk/>
            <pc:sldMk cId="0" sldId="258"/>
            <ac:spMk id="4" creationId="{00000000-0000-0000-0000-000000000000}"/>
          </ac:spMkLst>
        </pc:spChg>
        <pc:spChg chg="mod">
          <ac:chgData name="Katja Dittrich" userId="7fd2e0e7fd3099c6" providerId="LiveId" clId="{38B73D40-0F26-B94D-A924-5C1224558451}" dt="2025-02-18T12:19:57.612" v="5" actId="14100"/>
          <ac:spMkLst>
            <pc:docMk/>
            <pc:sldMk cId="0" sldId="258"/>
            <ac:spMk id="8" creationId="{00000000-0000-0000-0000-000000000000}"/>
          </ac:spMkLst>
        </pc:spChg>
        <pc:spChg chg="mod">
          <ac:chgData name="Katja Dittrich" userId="7fd2e0e7fd3099c6" providerId="LiveId" clId="{38B73D40-0F26-B94D-A924-5C1224558451}" dt="2025-02-18T12:19:54.320" v="4" actId="14100"/>
          <ac:spMkLst>
            <pc:docMk/>
            <pc:sldMk cId="0" sldId="258"/>
            <ac:spMk id="11" creationId="{00000000-0000-0000-0000-000000000000}"/>
          </ac:spMkLst>
        </pc:spChg>
      </pc:sldChg>
      <pc:sldChg chg="modSp mod modAnim">
        <pc:chgData name="Katja Dittrich" userId="7fd2e0e7fd3099c6" providerId="LiveId" clId="{38B73D40-0F26-B94D-A924-5C1224558451}" dt="2025-02-18T12:23:10.017" v="53"/>
        <pc:sldMkLst>
          <pc:docMk/>
          <pc:sldMk cId="0" sldId="259"/>
        </pc:sldMkLst>
        <pc:spChg chg="mod">
          <ac:chgData name="Katja Dittrich" userId="7fd2e0e7fd3099c6" providerId="LiveId" clId="{38B73D40-0F26-B94D-A924-5C1224558451}" dt="2025-02-18T12:20:05.165" v="7" actId="14100"/>
          <ac:spMkLst>
            <pc:docMk/>
            <pc:sldMk cId="0" sldId="259"/>
            <ac:spMk id="4" creationId="{00000000-0000-0000-0000-000000000000}"/>
          </ac:spMkLst>
        </pc:spChg>
        <pc:spChg chg="mod">
          <ac:chgData name="Katja Dittrich" userId="7fd2e0e7fd3099c6" providerId="LiveId" clId="{38B73D40-0F26-B94D-A924-5C1224558451}" dt="2025-02-18T12:20:02.444" v="6" actId="14100"/>
          <ac:spMkLst>
            <pc:docMk/>
            <pc:sldMk cId="0" sldId="259"/>
            <ac:spMk id="9" creationId="{00000000-0000-0000-0000-000000000000}"/>
          </ac:spMkLst>
        </pc:spChg>
        <pc:spChg chg="mod">
          <ac:chgData name="Katja Dittrich" userId="7fd2e0e7fd3099c6" providerId="LiveId" clId="{38B73D40-0F26-B94D-A924-5C1224558451}" dt="2025-02-18T12:20:20.054" v="9" actId="14100"/>
          <ac:spMkLst>
            <pc:docMk/>
            <pc:sldMk cId="0" sldId="259"/>
            <ac:spMk id="12" creationId="{00000000-0000-0000-0000-000000000000}"/>
          </ac:spMkLst>
        </pc:spChg>
        <pc:spChg chg="mod">
          <ac:chgData name="Katja Dittrich" userId="7fd2e0e7fd3099c6" providerId="LiveId" clId="{38B73D40-0F26-B94D-A924-5C1224558451}" dt="2025-02-18T12:20:23.076" v="10" actId="14100"/>
          <ac:spMkLst>
            <pc:docMk/>
            <pc:sldMk cId="0" sldId="259"/>
            <ac:spMk id="14" creationId="{00000000-0000-0000-0000-000000000000}"/>
          </ac:spMkLst>
        </pc:spChg>
        <pc:spChg chg="mod">
          <ac:chgData name="Katja Dittrich" userId="7fd2e0e7fd3099c6" providerId="LiveId" clId="{38B73D40-0F26-B94D-A924-5C1224558451}" dt="2025-02-18T12:20:26.396" v="11" actId="14100"/>
          <ac:spMkLst>
            <pc:docMk/>
            <pc:sldMk cId="0" sldId="259"/>
            <ac:spMk id="18" creationId="{00000000-0000-0000-0000-000000000000}"/>
          </ac:spMkLst>
        </pc:spChg>
      </pc:sldChg>
      <pc:sldChg chg="modSp mod modAnim">
        <pc:chgData name="Katja Dittrich" userId="7fd2e0e7fd3099c6" providerId="LiveId" clId="{38B73D40-0F26-B94D-A924-5C1224558451}" dt="2025-02-18T12:23:42.608" v="59"/>
        <pc:sldMkLst>
          <pc:docMk/>
          <pc:sldMk cId="0" sldId="260"/>
        </pc:sldMkLst>
        <pc:spChg chg="mod">
          <ac:chgData name="Katja Dittrich" userId="7fd2e0e7fd3099c6" providerId="LiveId" clId="{38B73D40-0F26-B94D-A924-5C1224558451}" dt="2025-02-18T12:20:35.612" v="12" actId="14100"/>
          <ac:spMkLst>
            <pc:docMk/>
            <pc:sldMk cId="0" sldId="260"/>
            <ac:spMk id="4" creationId="{00000000-0000-0000-0000-000000000000}"/>
          </ac:spMkLst>
        </pc:spChg>
        <pc:spChg chg="mod">
          <ac:chgData name="Katja Dittrich" userId="7fd2e0e7fd3099c6" providerId="LiveId" clId="{38B73D40-0F26-B94D-A924-5C1224558451}" dt="2025-02-18T12:20:42.826" v="14" actId="14100"/>
          <ac:spMkLst>
            <pc:docMk/>
            <pc:sldMk cId="0" sldId="260"/>
            <ac:spMk id="11" creationId="{00000000-0000-0000-0000-000000000000}"/>
          </ac:spMkLst>
        </pc:spChg>
      </pc:sldChg>
      <pc:sldChg chg="modSp mod modAnim">
        <pc:chgData name="Katja Dittrich" userId="7fd2e0e7fd3099c6" providerId="LiveId" clId="{38B73D40-0F26-B94D-A924-5C1224558451}" dt="2025-02-18T12:23:58.403" v="63"/>
        <pc:sldMkLst>
          <pc:docMk/>
          <pc:sldMk cId="0" sldId="261"/>
        </pc:sldMkLst>
        <pc:spChg chg="mod">
          <ac:chgData name="Katja Dittrich" userId="7fd2e0e7fd3099c6" providerId="LiveId" clId="{38B73D40-0F26-B94D-A924-5C1224558451}" dt="2025-02-18T12:20:47.817" v="15" actId="14100"/>
          <ac:spMkLst>
            <pc:docMk/>
            <pc:sldMk cId="0" sldId="261"/>
            <ac:spMk id="4" creationId="{00000000-0000-0000-0000-000000000000}"/>
          </ac:spMkLst>
        </pc:spChg>
        <pc:spChg chg="mod">
          <ac:chgData name="Katja Dittrich" userId="7fd2e0e7fd3099c6" providerId="LiveId" clId="{38B73D40-0F26-B94D-A924-5C1224558451}" dt="2025-02-18T12:20:52.380" v="17" actId="120"/>
          <ac:spMkLst>
            <pc:docMk/>
            <pc:sldMk cId="0" sldId="261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38B73D40-0F26-B94D-A924-5C1224558451}" dt="2025-02-18T12:24:32.735" v="71"/>
        <pc:sldMkLst>
          <pc:docMk/>
          <pc:sldMk cId="0" sldId="262"/>
        </pc:sldMkLst>
        <pc:spChg chg="mod">
          <ac:chgData name="Katja Dittrich" userId="7fd2e0e7fd3099c6" providerId="LiveId" clId="{38B73D40-0F26-B94D-A924-5C1224558451}" dt="2025-02-18T12:21:02.677" v="19" actId="1076"/>
          <ac:spMkLst>
            <pc:docMk/>
            <pc:sldMk cId="0" sldId="262"/>
            <ac:spMk id="4" creationId="{00000000-0000-0000-0000-000000000000}"/>
          </ac:spMkLst>
        </pc:spChg>
        <pc:spChg chg="mod">
          <ac:chgData name="Katja Dittrich" userId="7fd2e0e7fd3099c6" providerId="LiveId" clId="{38B73D40-0F26-B94D-A924-5C1224558451}" dt="2025-02-18T12:21:06.608" v="20" actId="14100"/>
          <ac:spMkLst>
            <pc:docMk/>
            <pc:sldMk cId="0" sldId="262"/>
            <ac:spMk id="11" creationId="{00000000-0000-0000-0000-000000000000}"/>
          </ac:spMkLst>
        </pc:spChg>
      </pc:sldChg>
      <pc:sldChg chg="modSp mod modAnim">
        <pc:chgData name="Katja Dittrich" userId="7fd2e0e7fd3099c6" providerId="LiveId" clId="{38B73D40-0F26-B94D-A924-5C1224558451}" dt="2025-02-18T12:24:47.567" v="76"/>
        <pc:sldMkLst>
          <pc:docMk/>
          <pc:sldMk cId="0" sldId="263"/>
        </pc:sldMkLst>
        <pc:spChg chg="mod">
          <ac:chgData name="Katja Dittrich" userId="7fd2e0e7fd3099c6" providerId="LiveId" clId="{38B73D40-0F26-B94D-A924-5C1224558451}" dt="2025-02-18T12:24:39.051" v="72" actId="1076"/>
          <ac:spMkLst>
            <pc:docMk/>
            <pc:sldMk cId="0" sldId="263"/>
            <ac:spMk id="2" creationId="{00000000-0000-0000-0000-000000000000}"/>
          </ac:spMkLst>
        </pc:spChg>
        <pc:spChg chg="mod">
          <ac:chgData name="Katja Dittrich" userId="7fd2e0e7fd3099c6" providerId="LiveId" clId="{38B73D40-0F26-B94D-A924-5C1224558451}" dt="2025-02-18T12:21:14.528" v="21" actId="14100"/>
          <ac:spMkLst>
            <pc:docMk/>
            <pc:sldMk cId="0" sldId="263"/>
            <ac:spMk id="4" creationId="{00000000-0000-0000-0000-000000000000}"/>
          </ac:spMkLst>
        </pc:spChg>
        <pc:spChg chg="mod">
          <ac:chgData name="Katja Dittrich" userId="7fd2e0e7fd3099c6" providerId="LiveId" clId="{38B73D40-0F26-B94D-A924-5C1224558451}" dt="2025-02-18T12:21:21.327" v="23" actId="14100"/>
          <ac:spMkLst>
            <pc:docMk/>
            <pc:sldMk cId="0" sldId="263"/>
            <ac:spMk id="8" creationId="{00000000-0000-0000-0000-000000000000}"/>
          </ac:spMkLst>
        </pc:spChg>
        <pc:spChg chg="mod">
          <ac:chgData name="Katja Dittrich" userId="7fd2e0e7fd3099c6" providerId="LiveId" clId="{38B73D40-0F26-B94D-A924-5C1224558451}" dt="2025-02-18T12:21:17.551" v="22" actId="14100"/>
          <ac:spMkLst>
            <pc:docMk/>
            <pc:sldMk cId="0" sldId="263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73073" y="865945"/>
            <a:ext cx="119427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A15a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471743"/>
            <a:ext cx="15120857" cy="2133600"/>
            <a:chOff x="0" y="0"/>
            <a:chExt cx="2342616" cy="3305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2616" cy="330550"/>
            </a:xfrm>
            <a:custGeom>
              <a:avLst/>
              <a:gdLst/>
              <a:ahLst/>
              <a:cxnLst/>
              <a:rect l="l" t="t" r="r" b="b"/>
              <a:pathLst>
                <a:path w="2342616" h="330550">
                  <a:moveTo>
                    <a:pt x="11776" y="0"/>
                  </a:moveTo>
                  <a:lnTo>
                    <a:pt x="2330840" y="0"/>
                  </a:lnTo>
                  <a:cubicBezTo>
                    <a:pt x="2337344" y="0"/>
                    <a:pt x="2342616" y="5272"/>
                    <a:pt x="2342616" y="11776"/>
                  </a:cubicBezTo>
                  <a:lnTo>
                    <a:pt x="2342616" y="318774"/>
                  </a:lnTo>
                  <a:cubicBezTo>
                    <a:pt x="2342616" y="325278"/>
                    <a:pt x="2337344" y="330550"/>
                    <a:pt x="2330840" y="330550"/>
                  </a:cubicBezTo>
                  <a:lnTo>
                    <a:pt x="11776" y="330550"/>
                  </a:lnTo>
                  <a:cubicBezTo>
                    <a:pt x="5272" y="330550"/>
                    <a:pt x="0" y="325278"/>
                    <a:pt x="0" y="318774"/>
                  </a:cubicBezTo>
                  <a:lnTo>
                    <a:pt x="0" y="11776"/>
                  </a:lnTo>
                  <a:cubicBezTo>
                    <a:pt x="0" y="5272"/>
                    <a:pt x="5272" y="0"/>
                    <a:pt x="11776" y="0"/>
                  </a:cubicBezTo>
                  <a:close/>
                </a:path>
              </a:pathLst>
            </a:custGeom>
            <a:blipFill>
              <a:blip r:embed="rId5"/>
              <a:stretch>
                <a:fillRect t="-304350" b="-304350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08475" y="471743"/>
            <a:ext cx="14604668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Herr Kern wohnt bei Frau Kleber in Berlin-Spandau zur Miete. Nach einem Streit zieht Herr Kern aus. Frau Kleber will gegen den jetzt in Berlin-Mitte wohnhaften Herrn Kern Klage erheben, da er die letzte Monatsmiete in Höhe von 250,00 € nicht gezahlt hat.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20852" y="7299038"/>
            <a:ext cx="729399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1 ZPO, 23 Nr. 2a) GVG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50381" y="3661424"/>
            <a:ext cx="375947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sachlich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20852" y="5133300"/>
            <a:ext cx="374109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Amtsgericht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20852" y="6159213"/>
            <a:ext cx="11800148" cy="86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ohne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Rücksicht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auf den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Streitwert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73073" y="865945"/>
            <a:ext cx="119427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A15a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471743"/>
            <a:ext cx="15120857" cy="2133600"/>
            <a:chOff x="0" y="0"/>
            <a:chExt cx="2342616" cy="3305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2616" cy="330550"/>
            </a:xfrm>
            <a:custGeom>
              <a:avLst/>
              <a:gdLst/>
              <a:ahLst/>
              <a:cxnLst/>
              <a:rect l="l" t="t" r="r" b="b"/>
              <a:pathLst>
                <a:path w="2342616" h="330550">
                  <a:moveTo>
                    <a:pt x="11776" y="0"/>
                  </a:moveTo>
                  <a:lnTo>
                    <a:pt x="2330840" y="0"/>
                  </a:lnTo>
                  <a:cubicBezTo>
                    <a:pt x="2337344" y="0"/>
                    <a:pt x="2342616" y="5272"/>
                    <a:pt x="2342616" y="11776"/>
                  </a:cubicBezTo>
                  <a:lnTo>
                    <a:pt x="2342616" y="318774"/>
                  </a:lnTo>
                  <a:cubicBezTo>
                    <a:pt x="2342616" y="325278"/>
                    <a:pt x="2337344" y="330550"/>
                    <a:pt x="2330840" y="330550"/>
                  </a:cubicBezTo>
                  <a:lnTo>
                    <a:pt x="11776" y="330550"/>
                  </a:lnTo>
                  <a:cubicBezTo>
                    <a:pt x="5272" y="330550"/>
                    <a:pt x="0" y="325278"/>
                    <a:pt x="0" y="318774"/>
                  </a:cubicBezTo>
                  <a:lnTo>
                    <a:pt x="0" y="11776"/>
                  </a:lnTo>
                  <a:cubicBezTo>
                    <a:pt x="0" y="5272"/>
                    <a:pt x="5272" y="0"/>
                    <a:pt x="11776" y="0"/>
                  </a:cubicBezTo>
                  <a:close/>
                </a:path>
              </a:pathLst>
            </a:custGeom>
            <a:blipFill>
              <a:blip r:embed="rId5"/>
              <a:stretch>
                <a:fillRect t="-304350" b="-304350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08475" y="471743"/>
            <a:ext cx="14604668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Herr Kern wohnt bei Frau Kleber in Berlin-Spandau zur Miete. Nach einem Streit zieht Herr Kern aus. Frau Kleber will gegen den jetzt in Berlin-Mitte wohnhaften Herrn Kern Klage erheben, da er die letzte Monatsmiete in Höhe von 250,00 € nicht gezahlt hat.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50381" y="7329713"/>
            <a:ext cx="5960219" cy="86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AG Spandau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50380" y="3696837"/>
            <a:ext cx="4055219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örtlich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50381" y="5126263"/>
            <a:ext cx="1443937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ausschließlicher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Gerichtsstand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des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Mietobjekts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80221" y="6227988"/>
            <a:ext cx="303081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29a ZPO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51344" y="865944"/>
            <a:ext cx="1329856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A15b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471743"/>
            <a:ext cx="15234057" cy="2251554"/>
            <a:chOff x="0" y="0"/>
            <a:chExt cx="2360154" cy="3488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0154" cy="348825"/>
            </a:xfrm>
            <a:custGeom>
              <a:avLst/>
              <a:gdLst/>
              <a:ahLst/>
              <a:cxnLst/>
              <a:rect l="l" t="t" r="r" b="b"/>
              <a:pathLst>
                <a:path w="2360154" h="348825">
                  <a:moveTo>
                    <a:pt x="11689" y="0"/>
                  </a:moveTo>
                  <a:lnTo>
                    <a:pt x="2348465" y="0"/>
                  </a:lnTo>
                  <a:cubicBezTo>
                    <a:pt x="2351565" y="0"/>
                    <a:pt x="2354538" y="1231"/>
                    <a:pt x="2356731" y="3423"/>
                  </a:cubicBezTo>
                  <a:cubicBezTo>
                    <a:pt x="2358922" y="5616"/>
                    <a:pt x="2360154" y="8589"/>
                    <a:pt x="2360154" y="11689"/>
                  </a:cubicBezTo>
                  <a:lnTo>
                    <a:pt x="2360154" y="337136"/>
                  </a:lnTo>
                  <a:cubicBezTo>
                    <a:pt x="2360154" y="343591"/>
                    <a:pt x="2354921" y="348825"/>
                    <a:pt x="2348465" y="348825"/>
                  </a:cubicBezTo>
                  <a:lnTo>
                    <a:pt x="11689" y="348825"/>
                  </a:lnTo>
                  <a:cubicBezTo>
                    <a:pt x="5233" y="348825"/>
                    <a:pt x="0" y="343591"/>
                    <a:pt x="0" y="337136"/>
                  </a:cubicBezTo>
                  <a:lnTo>
                    <a:pt x="0" y="11689"/>
                  </a:lnTo>
                  <a:cubicBezTo>
                    <a:pt x="0" y="5233"/>
                    <a:pt x="5233" y="0"/>
                    <a:pt x="11689" y="0"/>
                  </a:cubicBezTo>
                  <a:close/>
                </a:path>
              </a:pathLst>
            </a:custGeom>
            <a:blipFill>
              <a:blip r:embed="rId5"/>
              <a:stretch>
                <a:fillRect t="-288300" b="-288300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68408" y="478595"/>
            <a:ext cx="14811141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aus Berlin-Wedding hat dem B ein Darlehen über 4.500,00 € ge-währt, das mit 8 % zu verzinsen ist. Bei der Auszahlung des Darlehens wohnte B in Berlin Schöneberg. Das Darlehen ist zur Rückzahlung fällig. B wohnt jetzt in Berlin-Kreuzberg.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06702" y="8020313"/>
            <a:ext cx="13719298" cy="86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Zinsen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bleiben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unberücksichtigt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§ 4 ZPO)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50381" y="3668537"/>
            <a:ext cx="375947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sachlich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06702" y="5140413"/>
            <a:ext cx="374109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Amtsgericht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06702" y="6102613"/>
            <a:ext cx="10674596" cy="838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Streitwert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unter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5.000,00 €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06702" y="7061463"/>
            <a:ext cx="672345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1 ZPO, 23 Nr. 1 GVG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51344" y="865944"/>
            <a:ext cx="1329856" cy="69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A15b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471743"/>
            <a:ext cx="15234057" cy="2251554"/>
            <a:chOff x="0" y="0"/>
            <a:chExt cx="2360154" cy="3488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0154" cy="348825"/>
            </a:xfrm>
            <a:custGeom>
              <a:avLst/>
              <a:gdLst/>
              <a:ahLst/>
              <a:cxnLst/>
              <a:rect l="l" t="t" r="r" b="b"/>
              <a:pathLst>
                <a:path w="2360154" h="348825">
                  <a:moveTo>
                    <a:pt x="11689" y="0"/>
                  </a:moveTo>
                  <a:lnTo>
                    <a:pt x="2348465" y="0"/>
                  </a:lnTo>
                  <a:cubicBezTo>
                    <a:pt x="2351565" y="0"/>
                    <a:pt x="2354538" y="1231"/>
                    <a:pt x="2356731" y="3423"/>
                  </a:cubicBezTo>
                  <a:cubicBezTo>
                    <a:pt x="2358922" y="5616"/>
                    <a:pt x="2360154" y="8589"/>
                    <a:pt x="2360154" y="11689"/>
                  </a:cubicBezTo>
                  <a:lnTo>
                    <a:pt x="2360154" y="337136"/>
                  </a:lnTo>
                  <a:cubicBezTo>
                    <a:pt x="2360154" y="343591"/>
                    <a:pt x="2354921" y="348825"/>
                    <a:pt x="2348465" y="348825"/>
                  </a:cubicBezTo>
                  <a:lnTo>
                    <a:pt x="11689" y="348825"/>
                  </a:lnTo>
                  <a:cubicBezTo>
                    <a:pt x="5233" y="348825"/>
                    <a:pt x="0" y="343591"/>
                    <a:pt x="0" y="337136"/>
                  </a:cubicBezTo>
                  <a:lnTo>
                    <a:pt x="0" y="11689"/>
                  </a:lnTo>
                  <a:cubicBezTo>
                    <a:pt x="0" y="5233"/>
                    <a:pt x="5233" y="0"/>
                    <a:pt x="11689" y="0"/>
                  </a:cubicBezTo>
                  <a:close/>
                </a:path>
              </a:pathLst>
            </a:custGeom>
            <a:blipFill>
              <a:blip r:embed="rId5"/>
              <a:stretch>
                <a:fillRect t="-288300" b="-288300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68408" y="478595"/>
            <a:ext cx="14811141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aus Berlin-Wedding hat dem B ein Darlehen über 4.500,00 € ge-währt, das mit 8 % zu verzinsen ist. Bei der Auszahlung des Darlehens wohnte B in Berlin Schöneberg. Das Darlehen ist zur Rückzahlung fällig. B wohnt jetzt in Berlin-Kreuzberg.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07798" y="8723312"/>
            <a:ext cx="1084220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Wahlrecht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für den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Kläger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(§ 35 ZPO)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50380" y="3313592"/>
            <a:ext cx="3674219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örtlich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11524" y="4659313"/>
            <a:ext cx="806135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allgemeiner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Gerichtsstand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872874" y="4659313"/>
            <a:ext cx="438507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Wohnsitz des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16170" y="5675312"/>
            <a:ext cx="3218483" cy="86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Beklagten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34653" y="5675312"/>
            <a:ext cx="438849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(§§ 12, 13 ZPO)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13648" y="5675312"/>
            <a:ext cx="4769352" cy="86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AG Kreuzberg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85771" y="6691312"/>
            <a:ext cx="1276327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besonderer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Gerichtsstand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des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Erfüllungs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888721" y="7707312"/>
            <a:ext cx="159804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ortes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639163" y="7707312"/>
            <a:ext cx="308967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(§ 29 ZPO)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881234" y="7707312"/>
            <a:ext cx="6663565" cy="86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AG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Schöneberg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73556" y="865944"/>
            <a:ext cx="1307644" cy="69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A15c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669843"/>
            <a:ext cx="15049647" cy="3031596"/>
            <a:chOff x="0" y="0"/>
            <a:chExt cx="2331584" cy="4696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1584" cy="469674"/>
            </a:xfrm>
            <a:custGeom>
              <a:avLst/>
              <a:gdLst/>
              <a:ahLst/>
              <a:cxnLst/>
              <a:rect l="l" t="t" r="r" b="b"/>
              <a:pathLst>
                <a:path w="2331584" h="469674">
                  <a:moveTo>
                    <a:pt x="11832" y="0"/>
                  </a:moveTo>
                  <a:lnTo>
                    <a:pt x="2319752" y="0"/>
                  </a:lnTo>
                  <a:cubicBezTo>
                    <a:pt x="2322890" y="0"/>
                    <a:pt x="2325900" y="1247"/>
                    <a:pt x="2328119" y="3465"/>
                  </a:cubicBezTo>
                  <a:cubicBezTo>
                    <a:pt x="2330338" y="5684"/>
                    <a:pt x="2331584" y="8694"/>
                    <a:pt x="2331584" y="11832"/>
                  </a:cubicBezTo>
                  <a:lnTo>
                    <a:pt x="2331584" y="457842"/>
                  </a:lnTo>
                  <a:cubicBezTo>
                    <a:pt x="2331584" y="460980"/>
                    <a:pt x="2330338" y="463989"/>
                    <a:pt x="2328119" y="466208"/>
                  </a:cubicBezTo>
                  <a:cubicBezTo>
                    <a:pt x="2325900" y="468427"/>
                    <a:pt x="2322890" y="469674"/>
                    <a:pt x="2319752" y="469674"/>
                  </a:cubicBezTo>
                  <a:lnTo>
                    <a:pt x="11832" y="469674"/>
                  </a:lnTo>
                  <a:cubicBezTo>
                    <a:pt x="8694" y="469674"/>
                    <a:pt x="5684" y="468427"/>
                    <a:pt x="3465" y="466208"/>
                  </a:cubicBezTo>
                  <a:cubicBezTo>
                    <a:pt x="1247" y="463989"/>
                    <a:pt x="0" y="460980"/>
                    <a:pt x="0" y="457842"/>
                  </a:cubicBezTo>
                  <a:lnTo>
                    <a:pt x="0" y="11832"/>
                  </a:lnTo>
                  <a:cubicBezTo>
                    <a:pt x="0" y="8694"/>
                    <a:pt x="1247" y="5684"/>
                    <a:pt x="3465" y="3465"/>
                  </a:cubicBezTo>
                  <a:cubicBezTo>
                    <a:pt x="5684" y="1247"/>
                    <a:pt x="8694" y="0"/>
                    <a:pt x="11832" y="0"/>
                  </a:cubicBezTo>
                  <a:close/>
                </a:path>
              </a:pathLst>
            </a:custGeom>
            <a:blipFill>
              <a:blip r:embed="rId5"/>
              <a:stretch>
                <a:fillRect t="-198213" b="-198213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75183" y="862630"/>
            <a:ext cx="14284117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 aus Berlin ist zu Unrecht als Eigentümer im Grundbuch von Dresden Blatt 5000 eingetragen worden. Der wahre Eigentümer aus Potsdam will gegen B Klage erheben, damit er als Eigentümer eingetragen werden kann. Das Grundstück hat einen Verkehrswert von 10.000,00 €.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27750" y="8071289"/>
            <a:ext cx="769858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1 ZPO, 23 Nr. 1, 71 GVG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50381" y="4622308"/>
            <a:ext cx="375947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sachlich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27750" y="6060163"/>
            <a:ext cx="367069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Landgericht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53902" y="7064814"/>
            <a:ext cx="9633498" cy="838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Streitwert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über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5.000,00 €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73556" y="865944"/>
            <a:ext cx="1231444" cy="69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A15c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669843"/>
            <a:ext cx="15049647" cy="3031596"/>
            <a:chOff x="0" y="0"/>
            <a:chExt cx="2331584" cy="4696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1584" cy="469674"/>
            </a:xfrm>
            <a:custGeom>
              <a:avLst/>
              <a:gdLst/>
              <a:ahLst/>
              <a:cxnLst/>
              <a:rect l="l" t="t" r="r" b="b"/>
              <a:pathLst>
                <a:path w="2331584" h="469674">
                  <a:moveTo>
                    <a:pt x="11832" y="0"/>
                  </a:moveTo>
                  <a:lnTo>
                    <a:pt x="2319752" y="0"/>
                  </a:lnTo>
                  <a:cubicBezTo>
                    <a:pt x="2322890" y="0"/>
                    <a:pt x="2325900" y="1247"/>
                    <a:pt x="2328119" y="3465"/>
                  </a:cubicBezTo>
                  <a:cubicBezTo>
                    <a:pt x="2330338" y="5684"/>
                    <a:pt x="2331584" y="8694"/>
                    <a:pt x="2331584" y="11832"/>
                  </a:cubicBezTo>
                  <a:lnTo>
                    <a:pt x="2331584" y="457842"/>
                  </a:lnTo>
                  <a:cubicBezTo>
                    <a:pt x="2331584" y="460980"/>
                    <a:pt x="2330338" y="463989"/>
                    <a:pt x="2328119" y="466208"/>
                  </a:cubicBezTo>
                  <a:cubicBezTo>
                    <a:pt x="2325900" y="468427"/>
                    <a:pt x="2322890" y="469674"/>
                    <a:pt x="2319752" y="469674"/>
                  </a:cubicBezTo>
                  <a:lnTo>
                    <a:pt x="11832" y="469674"/>
                  </a:lnTo>
                  <a:cubicBezTo>
                    <a:pt x="8694" y="469674"/>
                    <a:pt x="5684" y="468427"/>
                    <a:pt x="3465" y="466208"/>
                  </a:cubicBezTo>
                  <a:cubicBezTo>
                    <a:pt x="1247" y="463989"/>
                    <a:pt x="0" y="460980"/>
                    <a:pt x="0" y="457842"/>
                  </a:cubicBezTo>
                  <a:lnTo>
                    <a:pt x="0" y="11832"/>
                  </a:lnTo>
                  <a:cubicBezTo>
                    <a:pt x="0" y="8694"/>
                    <a:pt x="1247" y="5684"/>
                    <a:pt x="3465" y="3465"/>
                  </a:cubicBezTo>
                  <a:cubicBezTo>
                    <a:pt x="5684" y="1247"/>
                    <a:pt x="8694" y="0"/>
                    <a:pt x="11832" y="0"/>
                  </a:cubicBezTo>
                  <a:close/>
                </a:path>
              </a:pathLst>
            </a:custGeom>
            <a:blipFill>
              <a:blip r:embed="rId5"/>
              <a:stretch>
                <a:fillRect t="-198213" b="-198213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75183" y="862630"/>
            <a:ext cx="14284117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 aus Berlin ist zu Unrecht als Eigentümer im Grundbuch von Dresden Blatt 5000 eingetragen worden. Der wahre Eigentümer aus Potsdam will gegen B Klage erheben, damit er als Eigentümer eingetragen werden kann. Das Grundstück hat einen Verkehrswert von 10.000,00 €.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50605" y="7985839"/>
            <a:ext cx="265315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24 ZPO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50380" y="4602438"/>
            <a:ext cx="3579911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örtlich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50605" y="6088463"/>
            <a:ext cx="1264920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ausschließlicher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dinglicher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Gerichtsstand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50605" y="7036514"/>
            <a:ext cx="357991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LG Dresden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87972" y="876300"/>
            <a:ext cx="1411177" cy="69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A15d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669843"/>
            <a:ext cx="15049647" cy="1772245"/>
            <a:chOff x="0" y="0"/>
            <a:chExt cx="2331584" cy="2745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1584" cy="274567"/>
            </a:xfrm>
            <a:custGeom>
              <a:avLst/>
              <a:gdLst/>
              <a:ahLst/>
              <a:cxnLst/>
              <a:rect l="l" t="t" r="r" b="b"/>
              <a:pathLst>
                <a:path w="2331584" h="274567">
                  <a:moveTo>
                    <a:pt x="11832" y="0"/>
                  </a:moveTo>
                  <a:lnTo>
                    <a:pt x="2319752" y="0"/>
                  </a:lnTo>
                  <a:cubicBezTo>
                    <a:pt x="2322890" y="0"/>
                    <a:pt x="2325900" y="1247"/>
                    <a:pt x="2328119" y="3465"/>
                  </a:cubicBezTo>
                  <a:cubicBezTo>
                    <a:pt x="2330338" y="5684"/>
                    <a:pt x="2331584" y="8694"/>
                    <a:pt x="2331584" y="11832"/>
                  </a:cubicBezTo>
                  <a:lnTo>
                    <a:pt x="2331584" y="262735"/>
                  </a:lnTo>
                  <a:cubicBezTo>
                    <a:pt x="2331584" y="265873"/>
                    <a:pt x="2330338" y="268883"/>
                    <a:pt x="2328119" y="271102"/>
                  </a:cubicBezTo>
                  <a:cubicBezTo>
                    <a:pt x="2325900" y="273321"/>
                    <a:pt x="2322890" y="274567"/>
                    <a:pt x="2319752" y="274567"/>
                  </a:cubicBezTo>
                  <a:lnTo>
                    <a:pt x="11832" y="274567"/>
                  </a:lnTo>
                  <a:cubicBezTo>
                    <a:pt x="8694" y="274567"/>
                    <a:pt x="5684" y="273321"/>
                    <a:pt x="3465" y="271102"/>
                  </a:cubicBezTo>
                  <a:cubicBezTo>
                    <a:pt x="1247" y="268883"/>
                    <a:pt x="0" y="265873"/>
                    <a:pt x="0" y="262735"/>
                  </a:cubicBezTo>
                  <a:lnTo>
                    <a:pt x="0" y="11832"/>
                  </a:lnTo>
                  <a:cubicBezTo>
                    <a:pt x="0" y="8694"/>
                    <a:pt x="1247" y="5684"/>
                    <a:pt x="3465" y="3465"/>
                  </a:cubicBezTo>
                  <a:cubicBezTo>
                    <a:pt x="5684" y="1247"/>
                    <a:pt x="8694" y="0"/>
                    <a:pt x="11832" y="0"/>
                  </a:cubicBezTo>
                  <a:close/>
                </a:path>
              </a:pathLst>
            </a:custGeom>
            <a:blipFill>
              <a:blip r:embed="rId5"/>
              <a:stretch>
                <a:fillRect t="-374592" b="-3745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49477" y="745295"/>
            <a:ext cx="14851455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aus Berlin-Mitte will den B aus Berlin-Spandau wegen rückständiger Mietzinsforderung i. H. v. 5.000,00 € verklagen. Die Pachträume liegen in Berlin-Kreuzberg.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41868" y="7329713"/>
            <a:ext cx="729399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1 ZPO, 23 Nr. 2a) GVG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50381" y="3696837"/>
            <a:ext cx="375947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sachlich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41868" y="5126263"/>
            <a:ext cx="374109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Amtsgericht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41868" y="6227988"/>
            <a:ext cx="10788532" cy="86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ohne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Rücksicht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auf den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Streitwert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480" y="-1593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51232" y="865944"/>
            <a:ext cx="1329968" cy="69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A15d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669843"/>
            <a:ext cx="15049647" cy="1772245"/>
            <a:chOff x="0" y="0"/>
            <a:chExt cx="2331584" cy="2745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1584" cy="274567"/>
            </a:xfrm>
            <a:custGeom>
              <a:avLst/>
              <a:gdLst/>
              <a:ahLst/>
              <a:cxnLst/>
              <a:rect l="l" t="t" r="r" b="b"/>
              <a:pathLst>
                <a:path w="2331584" h="274567">
                  <a:moveTo>
                    <a:pt x="11832" y="0"/>
                  </a:moveTo>
                  <a:lnTo>
                    <a:pt x="2319752" y="0"/>
                  </a:lnTo>
                  <a:cubicBezTo>
                    <a:pt x="2322890" y="0"/>
                    <a:pt x="2325900" y="1247"/>
                    <a:pt x="2328119" y="3465"/>
                  </a:cubicBezTo>
                  <a:cubicBezTo>
                    <a:pt x="2330338" y="5684"/>
                    <a:pt x="2331584" y="8694"/>
                    <a:pt x="2331584" y="11832"/>
                  </a:cubicBezTo>
                  <a:lnTo>
                    <a:pt x="2331584" y="262735"/>
                  </a:lnTo>
                  <a:cubicBezTo>
                    <a:pt x="2331584" y="265873"/>
                    <a:pt x="2330338" y="268883"/>
                    <a:pt x="2328119" y="271102"/>
                  </a:cubicBezTo>
                  <a:cubicBezTo>
                    <a:pt x="2325900" y="273321"/>
                    <a:pt x="2322890" y="274567"/>
                    <a:pt x="2319752" y="274567"/>
                  </a:cubicBezTo>
                  <a:lnTo>
                    <a:pt x="11832" y="274567"/>
                  </a:lnTo>
                  <a:cubicBezTo>
                    <a:pt x="8694" y="274567"/>
                    <a:pt x="5684" y="273321"/>
                    <a:pt x="3465" y="271102"/>
                  </a:cubicBezTo>
                  <a:cubicBezTo>
                    <a:pt x="1247" y="268883"/>
                    <a:pt x="0" y="265873"/>
                    <a:pt x="0" y="262735"/>
                  </a:cubicBezTo>
                  <a:lnTo>
                    <a:pt x="0" y="11832"/>
                  </a:lnTo>
                  <a:cubicBezTo>
                    <a:pt x="0" y="8694"/>
                    <a:pt x="1247" y="5684"/>
                    <a:pt x="3465" y="3465"/>
                  </a:cubicBezTo>
                  <a:cubicBezTo>
                    <a:pt x="5684" y="1247"/>
                    <a:pt x="8694" y="0"/>
                    <a:pt x="11832" y="0"/>
                  </a:cubicBezTo>
                  <a:close/>
                </a:path>
              </a:pathLst>
            </a:custGeom>
            <a:blipFill>
              <a:blip r:embed="rId5"/>
              <a:stretch>
                <a:fillRect t="-374592" b="-3745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49477" y="745295"/>
            <a:ext cx="14851455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aus Berlin-Mitte will den B aus Berlin-Spandau wegen rückständiger Mietzinsforderung i. H. v. 5.000,00 € verklagen. Die Pachträume liegen in Berlin-Kreuzberg.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33610" y="7953189"/>
            <a:ext cx="4676989" cy="86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AG Kreuzberg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50380" y="3668537"/>
            <a:ext cx="3521819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örtlich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33611" y="5154563"/>
            <a:ext cx="10841310" cy="168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ausschließlicher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Gerichtsstand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des </a:t>
            </a:r>
          </a:p>
          <a:p>
            <a:pPr algn="l">
              <a:lnSpc>
                <a:spcPts val="6000"/>
              </a:lnSpc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Mietobjekts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33611" y="6965764"/>
            <a:ext cx="303081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29a ZPO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Macintosh PowerPoint</Application>
  <PresentationFormat>Benutzerdefiniert</PresentationFormat>
  <Paragraphs>57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Calibri</vt:lpstr>
      <vt:lpstr>Canva Sans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Übungsheft_ZP_A15</dc:title>
  <cp:lastModifiedBy>Katja Dittrich</cp:lastModifiedBy>
  <cp:revision>1</cp:revision>
  <dcterms:created xsi:type="dcterms:W3CDTF">2006-08-16T00:00:00Z</dcterms:created>
  <dcterms:modified xsi:type="dcterms:W3CDTF">2025-02-18T12:24:54Z</dcterms:modified>
  <dc:identifier>DAGfR9sgOII</dc:identifier>
</cp:coreProperties>
</file>