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66" r:id="rId5"/>
    <p:sldId id="273" r:id="rId6"/>
    <p:sldId id="271" r:id="rId7"/>
    <p:sldId id="267" r:id="rId8"/>
    <p:sldId id="268" r:id="rId9"/>
    <p:sldId id="272" r:id="rId10"/>
    <p:sldId id="269" r:id="rId11"/>
    <p:sldId id="274" r:id="rId12"/>
    <p:sldId id="264"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1CF"/>
    <a:srgbClr val="F672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7" autoAdjust="0"/>
    <p:restoredTop sz="94660"/>
  </p:normalViewPr>
  <p:slideViewPr>
    <p:cSldViewPr snapToGrid="0" showGuides="1">
      <p:cViewPr varScale="1">
        <p:scale>
          <a:sx n="67" d="100"/>
          <a:sy n="67" d="100"/>
        </p:scale>
        <p:origin x="6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5A17C76-A052-4E06-9F86-59C91D7552EE}" type="datetimeFigureOut">
              <a:rPr lang="de-DE" smtClean="0"/>
              <a:t>06.08.2024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5C29DE-2341-47C5-8222-E4469077A7AC}" type="slidenum">
              <a:rPr lang="de-DE" smtClean="0"/>
              <a:t>‹Nr.›</a:t>
            </a:fld>
            <a:endParaRPr lang="de-DE"/>
          </a:p>
        </p:txBody>
      </p:sp>
    </p:spTree>
    <p:extLst>
      <p:ext uri="{BB962C8B-B14F-4D97-AF65-F5344CB8AC3E}">
        <p14:creationId xmlns:p14="http://schemas.microsoft.com/office/powerpoint/2010/main" val="15636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5A17C76-A052-4E06-9F86-59C91D7552EE}" type="datetimeFigureOut">
              <a:rPr lang="de-DE" smtClean="0"/>
              <a:t>06.08.2024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5C29DE-2341-47C5-8222-E4469077A7AC}" type="slidenum">
              <a:rPr lang="de-DE" smtClean="0"/>
              <a:t>‹Nr.›</a:t>
            </a:fld>
            <a:endParaRPr lang="de-DE"/>
          </a:p>
        </p:txBody>
      </p:sp>
    </p:spTree>
    <p:extLst>
      <p:ext uri="{BB962C8B-B14F-4D97-AF65-F5344CB8AC3E}">
        <p14:creationId xmlns:p14="http://schemas.microsoft.com/office/powerpoint/2010/main" val="125409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5A17C76-A052-4E06-9F86-59C91D7552EE}" type="datetimeFigureOut">
              <a:rPr lang="de-DE" smtClean="0"/>
              <a:t>06.08.2024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5C29DE-2341-47C5-8222-E4469077A7AC}" type="slidenum">
              <a:rPr lang="de-DE" smtClean="0"/>
              <a:t>‹Nr.›</a:t>
            </a:fld>
            <a:endParaRPr lang="de-DE"/>
          </a:p>
        </p:txBody>
      </p:sp>
    </p:spTree>
    <p:extLst>
      <p:ext uri="{BB962C8B-B14F-4D97-AF65-F5344CB8AC3E}">
        <p14:creationId xmlns:p14="http://schemas.microsoft.com/office/powerpoint/2010/main" val="276000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5A17C76-A052-4E06-9F86-59C91D7552EE}" type="datetimeFigureOut">
              <a:rPr lang="de-DE" smtClean="0"/>
              <a:t>06.08.2024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5C29DE-2341-47C5-8222-E4469077A7AC}" type="slidenum">
              <a:rPr lang="de-DE" smtClean="0"/>
              <a:t>‹Nr.›</a:t>
            </a:fld>
            <a:endParaRPr lang="de-DE"/>
          </a:p>
        </p:txBody>
      </p:sp>
    </p:spTree>
    <p:extLst>
      <p:ext uri="{BB962C8B-B14F-4D97-AF65-F5344CB8AC3E}">
        <p14:creationId xmlns:p14="http://schemas.microsoft.com/office/powerpoint/2010/main" val="4620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35A17C76-A052-4E06-9F86-59C91D7552EE}" type="datetimeFigureOut">
              <a:rPr lang="de-DE" smtClean="0"/>
              <a:t>06.08.2024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5C29DE-2341-47C5-8222-E4469077A7AC}" type="slidenum">
              <a:rPr lang="de-DE" smtClean="0"/>
              <a:t>‹Nr.›</a:t>
            </a:fld>
            <a:endParaRPr lang="de-DE"/>
          </a:p>
        </p:txBody>
      </p:sp>
    </p:spTree>
    <p:extLst>
      <p:ext uri="{BB962C8B-B14F-4D97-AF65-F5344CB8AC3E}">
        <p14:creationId xmlns:p14="http://schemas.microsoft.com/office/powerpoint/2010/main" val="421097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5A17C76-A052-4E06-9F86-59C91D7552EE}" type="datetimeFigureOut">
              <a:rPr lang="de-DE" smtClean="0"/>
              <a:t>06.08.2024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D5C29DE-2341-47C5-8222-E4469077A7AC}" type="slidenum">
              <a:rPr lang="de-DE" smtClean="0"/>
              <a:t>‹Nr.›</a:t>
            </a:fld>
            <a:endParaRPr lang="de-DE"/>
          </a:p>
        </p:txBody>
      </p:sp>
    </p:spTree>
    <p:extLst>
      <p:ext uri="{BB962C8B-B14F-4D97-AF65-F5344CB8AC3E}">
        <p14:creationId xmlns:p14="http://schemas.microsoft.com/office/powerpoint/2010/main" val="170648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5A17C76-A052-4E06-9F86-59C91D7552EE}" type="datetimeFigureOut">
              <a:rPr lang="de-DE" smtClean="0"/>
              <a:t>06.08.2024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D5C29DE-2341-47C5-8222-E4469077A7AC}" type="slidenum">
              <a:rPr lang="de-DE" smtClean="0"/>
              <a:t>‹Nr.›</a:t>
            </a:fld>
            <a:endParaRPr lang="de-DE"/>
          </a:p>
        </p:txBody>
      </p:sp>
    </p:spTree>
    <p:extLst>
      <p:ext uri="{BB962C8B-B14F-4D97-AF65-F5344CB8AC3E}">
        <p14:creationId xmlns:p14="http://schemas.microsoft.com/office/powerpoint/2010/main" val="51413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5A17C76-A052-4E06-9F86-59C91D7552EE}" type="datetimeFigureOut">
              <a:rPr lang="de-DE" smtClean="0"/>
              <a:t>06.08.2024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D5C29DE-2341-47C5-8222-E4469077A7AC}" type="slidenum">
              <a:rPr lang="de-DE" smtClean="0"/>
              <a:t>‹Nr.›</a:t>
            </a:fld>
            <a:endParaRPr lang="de-DE"/>
          </a:p>
        </p:txBody>
      </p:sp>
    </p:spTree>
    <p:extLst>
      <p:ext uri="{BB962C8B-B14F-4D97-AF65-F5344CB8AC3E}">
        <p14:creationId xmlns:p14="http://schemas.microsoft.com/office/powerpoint/2010/main" val="405451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A17C76-A052-4E06-9F86-59C91D7552EE}" type="datetimeFigureOut">
              <a:rPr lang="de-DE" smtClean="0"/>
              <a:t>06.08.2024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D5C29DE-2341-47C5-8222-E4469077A7AC}" type="slidenum">
              <a:rPr lang="de-DE" smtClean="0"/>
              <a:t>‹Nr.›</a:t>
            </a:fld>
            <a:endParaRPr lang="de-DE"/>
          </a:p>
        </p:txBody>
      </p:sp>
    </p:spTree>
    <p:extLst>
      <p:ext uri="{BB962C8B-B14F-4D97-AF65-F5344CB8AC3E}">
        <p14:creationId xmlns:p14="http://schemas.microsoft.com/office/powerpoint/2010/main" val="87620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5A17C76-A052-4E06-9F86-59C91D7552EE}" type="datetimeFigureOut">
              <a:rPr lang="de-DE" smtClean="0"/>
              <a:t>06.08.2024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D5C29DE-2341-47C5-8222-E4469077A7AC}" type="slidenum">
              <a:rPr lang="de-DE" smtClean="0"/>
              <a:t>‹Nr.›</a:t>
            </a:fld>
            <a:endParaRPr lang="de-DE"/>
          </a:p>
        </p:txBody>
      </p:sp>
    </p:spTree>
    <p:extLst>
      <p:ext uri="{BB962C8B-B14F-4D97-AF65-F5344CB8AC3E}">
        <p14:creationId xmlns:p14="http://schemas.microsoft.com/office/powerpoint/2010/main" val="3415011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5A17C76-A052-4E06-9F86-59C91D7552EE}" type="datetimeFigureOut">
              <a:rPr lang="de-DE" smtClean="0"/>
              <a:t>06.08.2024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D5C29DE-2341-47C5-8222-E4469077A7AC}" type="slidenum">
              <a:rPr lang="de-DE" smtClean="0"/>
              <a:t>‹Nr.›</a:t>
            </a:fld>
            <a:endParaRPr lang="de-DE"/>
          </a:p>
        </p:txBody>
      </p:sp>
    </p:spTree>
    <p:extLst>
      <p:ext uri="{BB962C8B-B14F-4D97-AF65-F5344CB8AC3E}">
        <p14:creationId xmlns:p14="http://schemas.microsoft.com/office/powerpoint/2010/main" val="63929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17C76-A052-4E06-9F86-59C91D7552EE}" type="datetimeFigureOut">
              <a:rPr lang="de-DE" smtClean="0"/>
              <a:t>06.08.2024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C29DE-2341-47C5-8222-E4469077A7AC}" type="slidenum">
              <a:rPr lang="de-DE" smtClean="0"/>
              <a:t>‹Nr.›</a:t>
            </a:fld>
            <a:endParaRPr lang="de-DE"/>
          </a:p>
        </p:txBody>
      </p:sp>
    </p:spTree>
    <p:extLst>
      <p:ext uri="{BB962C8B-B14F-4D97-AF65-F5344CB8AC3E}">
        <p14:creationId xmlns:p14="http://schemas.microsoft.com/office/powerpoint/2010/main" val="519099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ie wichtigsten Knigge-Regeln: Manieren für Job + Allt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nvGrpSpPr>
          <p:cNvPr id="9" name="Gruppieren 8"/>
          <p:cNvGrpSpPr/>
          <p:nvPr/>
        </p:nvGrpSpPr>
        <p:grpSpPr>
          <a:xfrm>
            <a:off x="1212818" y="514350"/>
            <a:ext cx="9766364" cy="6343650"/>
            <a:chOff x="1212818" y="257175"/>
            <a:chExt cx="9766364" cy="6343650"/>
          </a:xfrm>
        </p:grpSpPr>
        <p:pic>
          <p:nvPicPr>
            <p:cNvPr id="7" name="Grafik 6"/>
            <p:cNvPicPr>
              <a:picLocks noChangeAspect="1"/>
            </p:cNvPicPr>
            <p:nvPr/>
          </p:nvPicPr>
          <p:blipFill>
            <a:blip r:embed="rId2"/>
            <a:stretch>
              <a:fillRect/>
            </a:stretch>
          </p:blipFill>
          <p:spPr>
            <a:xfrm>
              <a:off x="1333500" y="257175"/>
              <a:ext cx="9525000" cy="6343650"/>
            </a:xfrm>
            <a:prstGeom prst="rect">
              <a:avLst/>
            </a:prstGeom>
          </p:spPr>
        </p:pic>
        <p:sp>
          <p:nvSpPr>
            <p:cNvPr id="8" name="Rechteck 7"/>
            <p:cNvSpPr/>
            <p:nvPr/>
          </p:nvSpPr>
          <p:spPr>
            <a:xfrm>
              <a:off x="1212818" y="5464052"/>
              <a:ext cx="9766364" cy="113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Rechteck 13"/>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0" name="Abgerundete rechteckige Legende 9"/>
          <p:cNvSpPr/>
          <p:nvPr/>
        </p:nvSpPr>
        <p:spPr>
          <a:xfrm>
            <a:off x="460375" y="4576030"/>
            <a:ext cx="2925763" cy="2128838"/>
          </a:xfrm>
          <a:prstGeom prst="wedgeRoundRectCallout">
            <a:avLst>
              <a:gd name="adj1" fmla="val 72157"/>
              <a:gd name="adj2" fmla="val -18083"/>
              <a:gd name="adj3" fmla="val 16667"/>
            </a:avLst>
          </a:prstGeom>
          <a:solidFill>
            <a:srgbClr val="3C95C2"/>
          </a:solidFill>
          <a:ln>
            <a:solidFill>
              <a:srgbClr val="A3C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t>Was sind Umgangsformen…?</a:t>
            </a:r>
            <a:endParaRPr lang="de-DE" sz="2800" dirty="0"/>
          </a:p>
        </p:txBody>
      </p:sp>
    </p:spTree>
    <p:extLst>
      <p:ext uri="{BB962C8B-B14F-4D97-AF65-F5344CB8AC3E}">
        <p14:creationId xmlns:p14="http://schemas.microsoft.com/office/powerpoint/2010/main" val="4021807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3" name="Abgerundetes Rechteck 2"/>
          <p:cNvSpPr/>
          <p:nvPr/>
        </p:nvSpPr>
        <p:spPr>
          <a:xfrm>
            <a:off x="2216937" y="108121"/>
            <a:ext cx="7369976" cy="7143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Umgangsformen mit Vorgesetzen, Kolleg*innen und Publikum</a:t>
            </a:r>
            <a:endParaRPr lang="de-DE" sz="2800" b="1" dirty="0"/>
          </a:p>
        </p:txBody>
      </p:sp>
      <p:sp>
        <p:nvSpPr>
          <p:cNvPr id="6" name="Abgerundetes Rechteck 5"/>
          <p:cNvSpPr/>
          <p:nvPr/>
        </p:nvSpPr>
        <p:spPr>
          <a:xfrm>
            <a:off x="916778" y="1391795"/>
            <a:ext cx="9627397" cy="4423217"/>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t>Emotionelle Intelligenz ist die Fähigkeit, Emotionen bei sich und anderen zu erkennen, zu regulieren und zu verstehen. Menschen mit hoher emotionaler Intelligenz können sich in ihre Teammitglieder einfühlen und Herausforderungen im Sozialverhalten überwinden. Emotionale Intelligenz zählt zwar nicht direkt zu den Umgangsformen, es ist aber dennoch am Arbeitsplatz sehr hilfreich, wenn es zu Konflikten kommt.</a:t>
            </a:r>
          </a:p>
          <a:p>
            <a:endParaRPr lang="de-DE" sz="2000" dirty="0" smtClean="0"/>
          </a:p>
          <a:p>
            <a:r>
              <a:rPr lang="de-DE" sz="2000" dirty="0"/>
              <a:t>Menschen, die über eine hohe emotionale Intelligenz verfügen, analysieren zuerst eine Situation, bevor sie handeln. Außerdem überlegen sie sich gut, was sie sagen möchten und welche Konsequenzen ihr Handeln haben kann, damit sie hinterher nichts bereuen müssen.</a:t>
            </a:r>
          </a:p>
        </p:txBody>
      </p:sp>
      <p:sp>
        <p:nvSpPr>
          <p:cNvPr id="7" name="Abgerundetes Rechteck 6"/>
          <p:cNvSpPr/>
          <p:nvPr/>
        </p:nvSpPr>
        <p:spPr>
          <a:xfrm>
            <a:off x="208360" y="1391795"/>
            <a:ext cx="6835378"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800" b="1"/>
              <a:t>Bauen Sie emotionale Intelligenz auf</a:t>
            </a:r>
          </a:p>
        </p:txBody>
      </p:sp>
    </p:spTree>
    <p:extLst>
      <p:ext uri="{BB962C8B-B14F-4D97-AF65-F5344CB8AC3E}">
        <p14:creationId xmlns:p14="http://schemas.microsoft.com/office/powerpoint/2010/main" val="417248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ieren 21"/>
          <p:cNvGrpSpPr/>
          <p:nvPr/>
        </p:nvGrpSpPr>
        <p:grpSpPr>
          <a:xfrm>
            <a:off x="371826" y="-630665"/>
            <a:ext cx="11749435" cy="6490556"/>
            <a:chOff x="371826" y="-630665"/>
            <a:chExt cx="11749435" cy="6490556"/>
          </a:xfrm>
        </p:grpSpPr>
        <p:grpSp>
          <p:nvGrpSpPr>
            <p:cNvPr id="11" name="Gruppieren 10"/>
            <p:cNvGrpSpPr/>
            <p:nvPr/>
          </p:nvGrpSpPr>
          <p:grpSpPr>
            <a:xfrm>
              <a:off x="371826" y="-630665"/>
              <a:ext cx="11749435" cy="6490556"/>
              <a:chOff x="0" y="0"/>
              <a:chExt cx="11749435" cy="6490556"/>
            </a:xfrm>
          </p:grpSpPr>
          <p:pic>
            <p:nvPicPr>
              <p:cNvPr id="12" name="Grafik 11"/>
              <p:cNvPicPr>
                <a:picLocks noChangeAspect="1"/>
              </p:cNvPicPr>
              <p:nvPr/>
            </p:nvPicPr>
            <p:blipFill>
              <a:blip r:embed="rId2"/>
              <a:stretch>
                <a:fillRect/>
              </a:stretch>
            </p:blipFill>
            <p:spPr>
              <a:xfrm>
                <a:off x="0" y="0"/>
                <a:ext cx="11749435" cy="6308848"/>
              </a:xfrm>
              <a:prstGeom prst="rect">
                <a:avLst/>
              </a:prstGeom>
            </p:spPr>
          </p:pic>
          <p:sp>
            <p:nvSpPr>
              <p:cNvPr id="13" name="Rechteck 12"/>
              <p:cNvSpPr/>
              <p:nvPr/>
            </p:nvSpPr>
            <p:spPr>
              <a:xfrm>
                <a:off x="485775" y="300038"/>
                <a:ext cx="9372600" cy="2628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2286000" y="1857375"/>
                <a:ext cx="9463435"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485775" y="4353658"/>
                <a:ext cx="3114675" cy="2136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1" name="Rechteck 20"/>
            <p:cNvSpPr/>
            <p:nvPr/>
          </p:nvSpPr>
          <p:spPr>
            <a:xfrm>
              <a:off x="2289763" y="3429000"/>
              <a:ext cx="368063" cy="463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Ellipse 3"/>
          <p:cNvSpPr/>
          <p:nvPr/>
        </p:nvSpPr>
        <p:spPr>
          <a:xfrm>
            <a:off x="5614640" y="82970"/>
            <a:ext cx="2968228" cy="1051048"/>
          </a:xfrm>
          <a:prstGeom prst="ellipse">
            <a:avLst/>
          </a:prstGeom>
          <a:solidFill>
            <a:schemeClr val="tx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latin typeface="MV Boli" panose="02000500030200090000" pitchFamily="2" charset="0"/>
                <a:cs typeface="MV Boli" panose="02000500030200090000" pitchFamily="2" charset="0"/>
              </a:rPr>
              <a:t>…zum besseren </a:t>
            </a:r>
            <a:r>
              <a:rPr lang="de-DE" sz="2000" b="1" dirty="0" err="1" smtClean="0">
                <a:solidFill>
                  <a:schemeClr val="tx1"/>
                </a:solidFill>
                <a:latin typeface="MV Boli" panose="02000500030200090000" pitchFamily="2" charset="0"/>
                <a:cs typeface="MV Boli" panose="02000500030200090000" pitchFamily="2" charset="0"/>
              </a:rPr>
              <a:t>Verstängnis</a:t>
            </a:r>
            <a:endParaRPr lang="de-DE" sz="2000" b="1" dirty="0">
              <a:solidFill>
                <a:schemeClr val="tx1"/>
              </a:solidFill>
              <a:latin typeface="MV Boli" panose="02000500030200090000" pitchFamily="2" charset="0"/>
              <a:cs typeface="MV Boli" panose="02000500030200090000" pitchFamily="2" charset="0"/>
            </a:endParaRPr>
          </a:p>
        </p:txBody>
      </p:sp>
      <p:sp>
        <p:nvSpPr>
          <p:cNvPr id="14" name="Rechteck 13"/>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3" name="Rechteck 2"/>
          <p:cNvSpPr/>
          <p:nvPr/>
        </p:nvSpPr>
        <p:spPr>
          <a:xfrm>
            <a:off x="341705" y="3780319"/>
            <a:ext cx="1957389" cy="2177567"/>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MV Boli" panose="02000500030200090000" pitchFamily="2" charset="0"/>
                <a:cs typeface="MV Boli" panose="02000500030200090000" pitchFamily="2" charset="0"/>
              </a:rPr>
              <a:t>e</a:t>
            </a:r>
            <a:r>
              <a:rPr lang="de-DE" sz="2400" dirty="0" smtClean="0">
                <a:solidFill>
                  <a:schemeClr val="tx1"/>
                </a:solidFill>
                <a:latin typeface="MV Boli" panose="02000500030200090000" pitchFamily="2" charset="0"/>
                <a:cs typeface="MV Boli" panose="02000500030200090000" pitchFamily="2" charset="0"/>
              </a:rPr>
              <a:t>igene Gefühle benennen</a:t>
            </a:r>
            <a:endParaRPr lang="de-DE" sz="2400" dirty="0">
              <a:solidFill>
                <a:schemeClr val="tx1"/>
              </a:solidFill>
              <a:latin typeface="MV Boli" panose="02000500030200090000" pitchFamily="2" charset="0"/>
              <a:cs typeface="MV Boli" panose="02000500030200090000" pitchFamily="2" charset="0"/>
            </a:endParaRPr>
          </a:p>
        </p:txBody>
      </p:sp>
      <p:sp>
        <p:nvSpPr>
          <p:cNvPr id="6" name="Rechteck 5"/>
          <p:cNvSpPr/>
          <p:nvPr/>
        </p:nvSpPr>
        <p:spPr>
          <a:xfrm>
            <a:off x="2300611" y="3428999"/>
            <a:ext cx="2185464" cy="2528887"/>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MV Boli" panose="02000500030200090000" pitchFamily="2" charset="0"/>
                <a:cs typeface="MV Boli" panose="02000500030200090000" pitchFamily="2" charset="0"/>
              </a:rPr>
              <a:t>m</a:t>
            </a:r>
            <a:r>
              <a:rPr lang="de-DE" sz="2400" dirty="0" smtClean="0">
                <a:solidFill>
                  <a:schemeClr val="tx1"/>
                </a:solidFill>
                <a:latin typeface="MV Boli" panose="02000500030200090000" pitchFamily="2" charset="0"/>
                <a:cs typeface="MV Boli" panose="02000500030200090000" pitchFamily="2" charset="0"/>
              </a:rPr>
              <a:t>it den eigenen Gefühlen umgehen</a:t>
            </a:r>
            <a:endParaRPr lang="de-DE" sz="2400" dirty="0">
              <a:solidFill>
                <a:schemeClr val="tx1"/>
              </a:solidFill>
              <a:latin typeface="MV Boli" panose="02000500030200090000" pitchFamily="2" charset="0"/>
              <a:cs typeface="MV Boli" panose="02000500030200090000" pitchFamily="2" charset="0"/>
            </a:endParaRPr>
          </a:p>
        </p:txBody>
      </p:sp>
      <p:sp>
        <p:nvSpPr>
          <p:cNvPr id="7" name="Rechteck 6"/>
          <p:cNvSpPr/>
          <p:nvPr/>
        </p:nvSpPr>
        <p:spPr>
          <a:xfrm>
            <a:off x="4426073" y="2614613"/>
            <a:ext cx="2185464" cy="3343274"/>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latin typeface="MV Boli" panose="02000500030200090000" pitchFamily="2" charset="0"/>
                <a:cs typeface="MV Boli" panose="02000500030200090000" pitchFamily="2" charset="0"/>
              </a:rPr>
              <a:t>die Gefühle der anderen besser verstehen</a:t>
            </a:r>
          </a:p>
          <a:p>
            <a:pPr algn="ctr"/>
            <a:r>
              <a:rPr lang="de-DE" sz="2400" dirty="0" smtClean="0">
                <a:solidFill>
                  <a:schemeClr val="tx1"/>
                </a:solidFill>
                <a:latin typeface="MV Boli" panose="02000500030200090000" pitchFamily="2" charset="0"/>
                <a:cs typeface="MV Boli" panose="02000500030200090000" pitchFamily="2" charset="0"/>
              </a:rPr>
              <a:t>(lernen)</a:t>
            </a:r>
            <a:endParaRPr lang="de-DE" sz="2400" dirty="0">
              <a:solidFill>
                <a:schemeClr val="tx1"/>
              </a:solidFill>
              <a:latin typeface="MV Boli" panose="02000500030200090000" pitchFamily="2" charset="0"/>
              <a:cs typeface="MV Boli" panose="02000500030200090000" pitchFamily="2" charset="0"/>
            </a:endParaRPr>
          </a:p>
        </p:txBody>
      </p:sp>
      <p:sp>
        <p:nvSpPr>
          <p:cNvPr id="8" name="Rechteck 7"/>
          <p:cNvSpPr/>
          <p:nvPr/>
        </p:nvSpPr>
        <p:spPr>
          <a:xfrm>
            <a:off x="6611537" y="1628775"/>
            <a:ext cx="2445546" cy="4329111"/>
          </a:xfrm>
          <a:prstGeom prst="rect">
            <a:avLst/>
          </a:prstGeom>
          <a:solidFill>
            <a:srgbClr val="F6729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MV Boli" panose="02000500030200090000" pitchFamily="2" charset="0"/>
                <a:cs typeface="MV Boli" panose="02000500030200090000" pitchFamily="2" charset="0"/>
              </a:rPr>
              <a:t>d</a:t>
            </a:r>
            <a:r>
              <a:rPr lang="de-DE" sz="2400" dirty="0" smtClean="0">
                <a:solidFill>
                  <a:schemeClr val="tx1"/>
                </a:solidFill>
                <a:latin typeface="MV Boli" panose="02000500030200090000" pitchFamily="2" charset="0"/>
                <a:cs typeface="MV Boli" panose="02000500030200090000" pitchFamily="2" charset="0"/>
              </a:rPr>
              <a:t>en Gefühlen der anderen mit Intelligenz begegnen</a:t>
            </a:r>
            <a:endParaRPr lang="de-DE" sz="2400" dirty="0">
              <a:solidFill>
                <a:schemeClr val="tx1"/>
              </a:solidFill>
              <a:latin typeface="MV Boli" panose="02000500030200090000" pitchFamily="2" charset="0"/>
              <a:cs typeface="MV Boli" panose="02000500030200090000" pitchFamily="2" charset="0"/>
            </a:endParaRPr>
          </a:p>
        </p:txBody>
      </p:sp>
      <p:sp>
        <p:nvSpPr>
          <p:cNvPr id="9" name="Rechteck 8"/>
          <p:cNvSpPr/>
          <p:nvPr/>
        </p:nvSpPr>
        <p:spPr>
          <a:xfrm>
            <a:off x="9057083" y="671513"/>
            <a:ext cx="2287192" cy="528637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latin typeface="MV Boli" panose="02000500030200090000" pitchFamily="2" charset="0"/>
                <a:cs typeface="MV Boli" panose="02000500030200090000" pitchFamily="2" charset="0"/>
              </a:rPr>
              <a:t>eigene Fähigkeiten verbessern</a:t>
            </a:r>
            <a:endParaRPr lang="de-DE" sz="2400" dirty="0">
              <a:solidFill>
                <a:schemeClr val="tx1"/>
              </a:solidFill>
              <a:latin typeface="MV Boli" panose="02000500030200090000" pitchFamily="2" charset="0"/>
              <a:cs typeface="MV Boli" panose="02000500030200090000" pitchFamily="2" charset="0"/>
            </a:endParaRPr>
          </a:p>
        </p:txBody>
      </p:sp>
      <p:sp>
        <p:nvSpPr>
          <p:cNvPr id="5" name="Ellipse 4"/>
          <p:cNvSpPr/>
          <p:nvPr/>
        </p:nvSpPr>
        <p:spPr>
          <a:xfrm>
            <a:off x="114296" y="171450"/>
            <a:ext cx="6286503" cy="1643063"/>
          </a:xfrm>
          <a:prstGeom prst="ellipse">
            <a:avLst/>
          </a:prstGeom>
          <a:solidFill>
            <a:schemeClr val="tx2">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MV Boli" panose="02000500030200090000" pitchFamily="2" charset="0"/>
                <a:cs typeface="MV Boli" panose="02000500030200090000" pitchFamily="2" charset="0"/>
              </a:rPr>
              <a:t>Die fünf Stufen der </a:t>
            </a:r>
            <a:r>
              <a:rPr lang="de-DE" sz="28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emotionalen Intelligenz</a:t>
            </a:r>
            <a:endParaRPr lang="de-DE" sz="28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
        <p:nvSpPr>
          <p:cNvPr id="10" name="Wolkenförmige Legende 9"/>
          <p:cNvSpPr/>
          <p:nvPr/>
        </p:nvSpPr>
        <p:spPr>
          <a:xfrm>
            <a:off x="312501" y="5558681"/>
            <a:ext cx="1844975" cy="1056297"/>
          </a:xfrm>
          <a:prstGeom prst="cloudCallout">
            <a:avLst>
              <a:gd name="adj1" fmla="val -42015"/>
              <a:gd name="adj2" fmla="val -66623"/>
            </a:avLst>
          </a:prstGeom>
          <a:solidFill>
            <a:schemeClr val="accent6">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Gefühls-wörter lernen…</a:t>
            </a:r>
            <a:endParaRPr lang="de-DE" sz="1600" dirty="0">
              <a:solidFill>
                <a:schemeClr val="tx1"/>
              </a:solidFill>
              <a:latin typeface="MV Boli" panose="02000500030200090000" pitchFamily="2" charset="0"/>
              <a:cs typeface="MV Boli" panose="02000500030200090000" pitchFamily="2" charset="0"/>
            </a:endParaRPr>
          </a:p>
        </p:txBody>
      </p:sp>
      <p:sp>
        <p:nvSpPr>
          <p:cNvPr id="17" name="Wolkenförmige Legende 16"/>
          <p:cNvSpPr/>
          <p:nvPr/>
        </p:nvSpPr>
        <p:spPr>
          <a:xfrm>
            <a:off x="2340193" y="5450073"/>
            <a:ext cx="2085563" cy="1056297"/>
          </a:xfrm>
          <a:prstGeom prst="cloudCallout">
            <a:avLst>
              <a:gd name="adj1" fmla="val -42015"/>
              <a:gd name="adj2" fmla="val -66623"/>
            </a:avLst>
          </a:prstGeom>
          <a:solidFill>
            <a:schemeClr val="accent4">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Gefühle kontrollieren…</a:t>
            </a:r>
            <a:endParaRPr lang="de-DE" sz="1600" dirty="0">
              <a:solidFill>
                <a:schemeClr val="tx1"/>
              </a:solidFill>
              <a:latin typeface="MV Boli" panose="02000500030200090000" pitchFamily="2" charset="0"/>
              <a:cs typeface="MV Boli" panose="02000500030200090000" pitchFamily="2" charset="0"/>
            </a:endParaRPr>
          </a:p>
        </p:txBody>
      </p:sp>
      <p:sp>
        <p:nvSpPr>
          <p:cNvPr id="18" name="Wolkenförmige Legende 17"/>
          <p:cNvSpPr/>
          <p:nvPr/>
        </p:nvSpPr>
        <p:spPr>
          <a:xfrm>
            <a:off x="4508423" y="5267625"/>
            <a:ext cx="2085563" cy="1056297"/>
          </a:xfrm>
          <a:prstGeom prst="cloudCallout">
            <a:avLst>
              <a:gd name="adj1" fmla="val -42015"/>
              <a:gd name="adj2" fmla="val -66623"/>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Empathie leben…</a:t>
            </a:r>
            <a:endParaRPr lang="de-DE" sz="1600" dirty="0">
              <a:solidFill>
                <a:schemeClr val="tx1"/>
              </a:solidFill>
              <a:latin typeface="MV Boli" panose="02000500030200090000" pitchFamily="2" charset="0"/>
              <a:cs typeface="MV Boli" panose="02000500030200090000" pitchFamily="2" charset="0"/>
            </a:endParaRPr>
          </a:p>
        </p:txBody>
      </p:sp>
      <p:sp>
        <p:nvSpPr>
          <p:cNvPr id="19" name="Wolkenförmige Legende 18"/>
          <p:cNvSpPr/>
          <p:nvPr/>
        </p:nvSpPr>
        <p:spPr>
          <a:xfrm>
            <a:off x="6822691" y="5023951"/>
            <a:ext cx="2085563" cy="1056297"/>
          </a:xfrm>
          <a:prstGeom prst="cloudCallout">
            <a:avLst>
              <a:gd name="adj1" fmla="val -42015"/>
              <a:gd name="adj2" fmla="val -66623"/>
            </a:avLst>
          </a:prstGeom>
          <a:solidFill>
            <a:srgbClr val="FBC1C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Gespür entwickeln…</a:t>
            </a:r>
            <a:endParaRPr lang="de-DE" sz="1600" dirty="0">
              <a:solidFill>
                <a:schemeClr val="tx1"/>
              </a:solidFill>
              <a:latin typeface="MV Boli" panose="02000500030200090000" pitchFamily="2" charset="0"/>
              <a:cs typeface="MV Boli" panose="02000500030200090000" pitchFamily="2" charset="0"/>
            </a:endParaRPr>
          </a:p>
        </p:txBody>
      </p:sp>
      <p:sp>
        <p:nvSpPr>
          <p:cNvPr id="20" name="Wolkenförmige Legende 19"/>
          <p:cNvSpPr/>
          <p:nvPr/>
        </p:nvSpPr>
        <p:spPr>
          <a:xfrm>
            <a:off x="9052515" y="4230451"/>
            <a:ext cx="2503306" cy="1820127"/>
          </a:xfrm>
          <a:prstGeom prst="cloudCallout">
            <a:avLst>
              <a:gd name="adj1" fmla="val -42015"/>
              <a:gd name="adj2" fmla="val -66623"/>
            </a:avLst>
          </a:prstGeom>
          <a:solidFill>
            <a:schemeClr val="accent1">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Gefühle als  Kraft nutzen und sich reflektieren…</a:t>
            </a:r>
            <a:endParaRPr lang="de-DE" sz="1600"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42580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8" name="Abgerundetes Rechteck 7"/>
          <p:cNvSpPr/>
          <p:nvPr/>
        </p:nvSpPr>
        <p:spPr>
          <a:xfrm>
            <a:off x="2130553" y="1753220"/>
            <a:ext cx="8067676" cy="1767529"/>
          </a:xfrm>
          <a:prstGeom prst="roundRect">
            <a:avLst/>
          </a:prstGeom>
          <a:solidFill>
            <a:srgbClr val="F67291"/>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smtClean="0"/>
              <a:t>Verhalten Sie sich so, wie auch Sie behandelt werden wollen und versuchen Sie sich in ihr Gegenüber </a:t>
            </a:r>
            <a:r>
              <a:rPr lang="de-DE" sz="2400" smtClean="0"/>
              <a:t>zu versetzen</a:t>
            </a:r>
            <a:r>
              <a:rPr lang="de-DE" sz="2400" dirty="0" smtClean="0"/>
              <a:t>, um besser auf Situationen eingehen zu können.</a:t>
            </a:r>
            <a:endParaRPr lang="de-DE" sz="2400" dirty="0"/>
          </a:p>
        </p:txBody>
      </p:sp>
      <p:sp>
        <p:nvSpPr>
          <p:cNvPr id="2" name="Ellipse 1"/>
          <p:cNvSpPr/>
          <p:nvPr/>
        </p:nvSpPr>
        <p:spPr>
          <a:xfrm>
            <a:off x="659599" y="1296020"/>
            <a:ext cx="1771650" cy="914400"/>
          </a:xfrm>
          <a:prstGeom prst="ellipse">
            <a:avLst/>
          </a:prstGeom>
          <a:solidFill>
            <a:srgbClr val="F6729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effectLst>
                  <a:outerShdw blurRad="38100" dist="38100" dir="2700000" algn="tl">
                    <a:srgbClr val="000000">
                      <a:alpha val="43137"/>
                    </a:srgbClr>
                  </a:outerShdw>
                </a:effectLst>
              </a:rPr>
              <a:t>Fazit:</a:t>
            </a:r>
            <a:endParaRPr lang="de-DE" sz="2800" b="1" dirty="0">
              <a:effectLst>
                <a:outerShdw blurRad="38100" dist="38100" dir="2700000" algn="tl">
                  <a:srgbClr val="000000">
                    <a:alpha val="43137"/>
                  </a:srgbClr>
                </a:outerShdw>
              </a:effectLst>
            </a:endParaRPr>
          </a:p>
        </p:txBody>
      </p:sp>
      <p:sp>
        <p:nvSpPr>
          <p:cNvPr id="9" name="Abgerundetes Rechteck 8"/>
          <p:cNvSpPr/>
          <p:nvPr/>
        </p:nvSpPr>
        <p:spPr>
          <a:xfrm>
            <a:off x="2216937" y="108121"/>
            <a:ext cx="7369976" cy="7143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Umgangsformen mit Vorgesetzen, Kolleg*innen und Publikum</a:t>
            </a:r>
            <a:endParaRPr lang="de-DE" sz="2800" b="1" dirty="0"/>
          </a:p>
        </p:txBody>
      </p:sp>
      <p:sp>
        <p:nvSpPr>
          <p:cNvPr id="10" name="Abgerundetes Rechteck 9"/>
          <p:cNvSpPr/>
          <p:nvPr/>
        </p:nvSpPr>
        <p:spPr>
          <a:xfrm>
            <a:off x="2844928" y="4152478"/>
            <a:ext cx="8067676" cy="1767529"/>
          </a:xfrm>
          <a:prstGeom prst="roundRect">
            <a:avLst/>
          </a:prstGeom>
          <a:solidFill>
            <a:srgbClr val="F67291"/>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smtClean="0"/>
              <a:t>Machen Sie Probleme ansprechbar. Kommunikation ist der Schlüssel für ein gutes miteinander!</a:t>
            </a:r>
            <a:endParaRPr lang="de-DE" sz="2400" dirty="0"/>
          </a:p>
        </p:txBody>
      </p:sp>
    </p:spTree>
    <p:extLst>
      <p:ext uri="{BB962C8B-B14F-4D97-AF65-F5344CB8AC3E}">
        <p14:creationId xmlns:p14="http://schemas.microsoft.com/office/powerpoint/2010/main" val="382454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3" name="Abgerundetes Rechteck 2"/>
          <p:cNvSpPr/>
          <p:nvPr/>
        </p:nvSpPr>
        <p:spPr>
          <a:xfrm>
            <a:off x="2216937" y="108121"/>
            <a:ext cx="7369976" cy="7143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Umgangsformen mit Vorgesetzten, Kolleg*innen und Publikum</a:t>
            </a:r>
            <a:endParaRPr lang="de-DE" sz="2800" b="1" dirty="0"/>
          </a:p>
        </p:txBody>
      </p:sp>
      <p:sp>
        <p:nvSpPr>
          <p:cNvPr id="6" name="Abgerundetes Rechteck 5"/>
          <p:cNvSpPr/>
          <p:nvPr/>
        </p:nvSpPr>
        <p:spPr>
          <a:xfrm>
            <a:off x="688173" y="1317955"/>
            <a:ext cx="8329613" cy="1725284"/>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de-DE" sz="2000" dirty="0"/>
              <a:t>Eigentlich eine Selbstverständlichkeit: Grüßen, Bitte und Danke sagen. Setzen Sie Ihren Verstand ein und folgen Sie den Geboten der Höflichkeit. </a:t>
            </a:r>
            <a:r>
              <a:rPr lang="de-DE" sz="2000" dirty="0" smtClean="0"/>
              <a:t>Achten </a:t>
            </a:r>
            <a:r>
              <a:rPr lang="de-DE" sz="2000" dirty="0"/>
              <a:t>Sie auf Ihre Wortwahl. So wie Sie in den Wald hineinschreien, schallt es auch wieder heraus.</a:t>
            </a:r>
          </a:p>
        </p:txBody>
      </p:sp>
      <p:sp>
        <p:nvSpPr>
          <p:cNvPr id="7" name="Abgerundetes Rechteck 6"/>
          <p:cNvSpPr/>
          <p:nvPr/>
        </p:nvSpPr>
        <p:spPr>
          <a:xfrm>
            <a:off x="151210" y="1087798"/>
            <a:ext cx="3434954"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800" b="1"/>
              <a:t>Höflichkeit</a:t>
            </a:r>
          </a:p>
        </p:txBody>
      </p:sp>
      <p:sp>
        <p:nvSpPr>
          <p:cNvPr id="12" name="Abgerundetes Rechteck 11"/>
          <p:cNvSpPr/>
          <p:nvPr/>
        </p:nvSpPr>
        <p:spPr>
          <a:xfrm>
            <a:off x="2697949" y="4409505"/>
            <a:ext cx="8329613" cy="1725284"/>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de-DE" sz="2000" dirty="0"/>
              <a:t>Und wenn es noch so verlockend ist: Beteiligen Sie sich nicht an Geläster und Gerüchten. So schützen Sie betreffende Personen, bewahren ein gutes Betriebsklima und stärken Ihre eigene Souveränität. Stellen Sie auch niemanden vor anderen bloß. </a:t>
            </a:r>
            <a:r>
              <a:rPr lang="de-DE" sz="2000" dirty="0" smtClean="0"/>
              <a:t>Kolleg*innen </a:t>
            </a:r>
            <a:r>
              <a:rPr lang="de-DE" sz="2000" dirty="0"/>
              <a:t>können Sie in einem Einzelgespräch auf Fehler hinweisen, nicht in der Abteilungsbesprechung.</a:t>
            </a:r>
          </a:p>
        </p:txBody>
      </p:sp>
      <p:sp>
        <p:nvSpPr>
          <p:cNvPr id="11" name="Abgerundetes Rechteck 10"/>
          <p:cNvSpPr/>
          <p:nvPr/>
        </p:nvSpPr>
        <p:spPr>
          <a:xfrm>
            <a:off x="870346" y="4063995"/>
            <a:ext cx="3434954"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800" b="1"/>
              <a:t>Fairness</a:t>
            </a:r>
          </a:p>
        </p:txBody>
      </p:sp>
    </p:spTree>
    <p:extLst>
      <p:ext uri="{BB962C8B-B14F-4D97-AF65-F5344CB8AC3E}">
        <p14:creationId xmlns:p14="http://schemas.microsoft.com/office/powerpoint/2010/main" val="220014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3" name="Abgerundetes Rechteck 2"/>
          <p:cNvSpPr/>
          <p:nvPr/>
        </p:nvSpPr>
        <p:spPr>
          <a:xfrm>
            <a:off x="2216937" y="108121"/>
            <a:ext cx="7369976" cy="7143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Umgangsformen mit Vorgesetzen, Kolleg*innen und Publikum</a:t>
            </a:r>
            <a:endParaRPr lang="de-DE" sz="2800" b="1" dirty="0"/>
          </a:p>
        </p:txBody>
      </p:sp>
      <p:sp>
        <p:nvSpPr>
          <p:cNvPr id="6" name="Abgerundetes Rechteck 5"/>
          <p:cNvSpPr/>
          <p:nvPr/>
        </p:nvSpPr>
        <p:spPr>
          <a:xfrm>
            <a:off x="870346" y="1374004"/>
            <a:ext cx="8329613" cy="223920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de-DE" sz="2000" dirty="0"/>
              <a:t>Contenance, bitte. Wenn Sie </a:t>
            </a:r>
            <a:r>
              <a:rPr lang="de-DE" sz="2000" dirty="0" smtClean="0"/>
              <a:t>dienstliche </a:t>
            </a:r>
            <a:r>
              <a:rPr lang="de-DE" sz="2000" dirty="0"/>
              <a:t>oder auch private Sorgen beschäftigen und Ihre Laune trüben, wahren Sie trotzdem die Fassung. Versuchen Sie, sich selbst zu beruhigen, statt Ihre Wut bei </a:t>
            </a:r>
            <a:r>
              <a:rPr lang="de-DE" sz="2000" dirty="0" smtClean="0"/>
              <a:t>Kolleg*innen </a:t>
            </a:r>
            <a:r>
              <a:rPr lang="de-DE" sz="2000" dirty="0"/>
              <a:t>abzuladen. Begegnen Sie Ihrer Führungskraft, aber auch Ihren </a:t>
            </a:r>
            <a:r>
              <a:rPr lang="de-DE" sz="2000" dirty="0" smtClean="0"/>
              <a:t>Kolleg*innen </a:t>
            </a:r>
            <a:r>
              <a:rPr lang="de-DE" sz="2000" dirty="0"/>
              <a:t>zu jeder Zeit respektvoll, unabhängig davon, ob Sie gerade emotional aufgeladen sind – auch bei digitaler Kommunikation aus dem Home-Office.</a:t>
            </a:r>
          </a:p>
        </p:txBody>
      </p:sp>
      <p:sp>
        <p:nvSpPr>
          <p:cNvPr id="7" name="Abgerundetes Rechteck 6"/>
          <p:cNvSpPr/>
          <p:nvPr/>
        </p:nvSpPr>
        <p:spPr>
          <a:xfrm>
            <a:off x="151210" y="1087798"/>
            <a:ext cx="3434954"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800" b="1"/>
              <a:t>Haltung</a:t>
            </a:r>
          </a:p>
        </p:txBody>
      </p:sp>
      <p:sp>
        <p:nvSpPr>
          <p:cNvPr id="12" name="Abgerundetes Rechteck 11"/>
          <p:cNvSpPr/>
          <p:nvPr/>
        </p:nvSpPr>
        <p:spPr>
          <a:xfrm>
            <a:off x="2697949" y="4409505"/>
            <a:ext cx="8329613" cy="1725284"/>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de-DE" sz="2000"/>
              <a:t>Pünktlichkeit ist das A und O. Halten Sie außerdem Fristen ein oder melden Sie sich rechtzeitig, wenn Sie merken, dass Sie es nicht schaffen. Lernen Sie auch, nein zu sagen, um nicht ständig unter Zeitdruck zu geraten. Es ist keine Schande, um Hilfe zu bitten.</a:t>
            </a:r>
          </a:p>
        </p:txBody>
      </p:sp>
      <p:sp>
        <p:nvSpPr>
          <p:cNvPr id="11" name="Abgerundetes Rechteck 10"/>
          <p:cNvSpPr/>
          <p:nvPr/>
        </p:nvSpPr>
        <p:spPr>
          <a:xfrm>
            <a:off x="870346" y="4063995"/>
            <a:ext cx="3434954"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800" b="1"/>
              <a:t>Verlässlichkeit</a:t>
            </a:r>
            <a:endParaRPr lang="de-DE" sz="2800" b="1" dirty="0"/>
          </a:p>
        </p:txBody>
      </p:sp>
    </p:spTree>
    <p:extLst>
      <p:ext uri="{BB962C8B-B14F-4D97-AF65-F5344CB8AC3E}">
        <p14:creationId xmlns:p14="http://schemas.microsoft.com/office/powerpoint/2010/main" val="33364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3" name="Abgerundetes Rechteck 2"/>
          <p:cNvSpPr/>
          <p:nvPr/>
        </p:nvSpPr>
        <p:spPr>
          <a:xfrm>
            <a:off x="2216937" y="108121"/>
            <a:ext cx="7369976" cy="7143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Umgangsformen mit Vorgesetzen, Kolleg*innen und Publikum</a:t>
            </a:r>
            <a:endParaRPr lang="de-DE" sz="2800" b="1" dirty="0"/>
          </a:p>
        </p:txBody>
      </p:sp>
      <p:sp>
        <p:nvSpPr>
          <p:cNvPr id="6" name="Abgerundetes Rechteck 5"/>
          <p:cNvSpPr/>
          <p:nvPr/>
        </p:nvSpPr>
        <p:spPr>
          <a:xfrm>
            <a:off x="1737118" y="2153222"/>
            <a:ext cx="8329613" cy="2551555"/>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de-DE" sz="2000" dirty="0"/>
              <a:t>Türen aufhalten, beim Tragen helfen, und wenn kein </a:t>
            </a:r>
            <a:r>
              <a:rPr lang="de-DE" sz="2000" dirty="0" smtClean="0"/>
              <a:t>Kaffee</a:t>
            </a:r>
            <a:r>
              <a:rPr lang="de-DE" sz="2000" dirty="0"/>
              <a:t> mehr da ist, natürlich neuen kochen. Das ist Aufgabe jedes </a:t>
            </a:r>
            <a:r>
              <a:rPr lang="de-DE" sz="2000" dirty="0" smtClean="0"/>
              <a:t>Einzelnen</a:t>
            </a:r>
            <a:r>
              <a:rPr lang="de-DE" sz="2000" dirty="0"/>
              <a:t>. Dass Ihre Kollegin regelmäßig die Spülmaschine ein- und ausräumt, sollte keine Einladung sein, Ihre Tasse immer stehen zu lassen, sondern Ihnen zeigen, dass Sie auch einmal an der Reihe wären. Weder </a:t>
            </a:r>
            <a:r>
              <a:rPr lang="de-DE" sz="2000" dirty="0" smtClean="0"/>
              <a:t>Kolleg*innen </a:t>
            </a:r>
            <a:r>
              <a:rPr lang="de-DE" sz="2000" dirty="0"/>
              <a:t>noch Praktikanten, Studierende oder Auszubildende sind für solche Aufgaben zuständig, sondern </a:t>
            </a:r>
            <a:r>
              <a:rPr lang="de-DE" sz="2000" dirty="0" smtClean="0"/>
              <a:t>alle</a:t>
            </a:r>
            <a:r>
              <a:rPr lang="de-DE" sz="2000" dirty="0"/>
              <a:t>. </a:t>
            </a:r>
          </a:p>
        </p:txBody>
      </p:sp>
      <p:sp>
        <p:nvSpPr>
          <p:cNvPr id="7" name="Abgerundetes Rechteck 6"/>
          <p:cNvSpPr/>
          <p:nvPr/>
        </p:nvSpPr>
        <p:spPr>
          <a:xfrm>
            <a:off x="822723" y="1923065"/>
            <a:ext cx="3434954"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800" b="1"/>
              <a:t>Aufmerksamkeit</a:t>
            </a:r>
          </a:p>
        </p:txBody>
      </p:sp>
    </p:spTree>
    <p:extLst>
      <p:ext uri="{BB962C8B-B14F-4D97-AF65-F5344CB8AC3E}">
        <p14:creationId xmlns:p14="http://schemas.microsoft.com/office/powerpoint/2010/main" val="336146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3" name="Abgerundetes Rechteck 2"/>
          <p:cNvSpPr/>
          <p:nvPr/>
        </p:nvSpPr>
        <p:spPr>
          <a:xfrm>
            <a:off x="2216937" y="108121"/>
            <a:ext cx="7369976" cy="7143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Umgangsformen mit Vorgesetzen, Kolleg*innen und Publikum</a:t>
            </a:r>
            <a:endParaRPr lang="de-DE" sz="2800" b="1" dirty="0"/>
          </a:p>
        </p:txBody>
      </p:sp>
      <p:sp>
        <p:nvSpPr>
          <p:cNvPr id="12" name="Abgerundetes Rechteck 11"/>
          <p:cNvSpPr/>
          <p:nvPr/>
        </p:nvSpPr>
        <p:spPr>
          <a:xfrm>
            <a:off x="1005480" y="1526561"/>
            <a:ext cx="8329613" cy="2357438"/>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de-DE" sz="2000" dirty="0"/>
              <a:t>Anders als im privaten Leben verlangt der Knigge im Büro nicht nach Achtung des Alters, sondern zunächst der Hierarchie. Selbst wenn Vorgesetzte jünger sind, dürfen </a:t>
            </a:r>
            <a:r>
              <a:rPr lang="de-DE" sz="2000" u="sng" dirty="0"/>
              <a:t>nur sie </a:t>
            </a:r>
            <a:r>
              <a:rPr lang="de-DE" sz="2000" dirty="0"/>
              <a:t>Ihnen das Du </a:t>
            </a:r>
            <a:r>
              <a:rPr lang="de-DE" sz="2000" dirty="0" smtClean="0"/>
              <a:t>anbieten. Sind </a:t>
            </a:r>
            <a:r>
              <a:rPr lang="de-DE" sz="2000" dirty="0"/>
              <a:t>Sie </a:t>
            </a:r>
            <a:r>
              <a:rPr lang="de-DE" sz="2000" dirty="0" smtClean="0"/>
              <a:t>neu, </a:t>
            </a:r>
            <a:r>
              <a:rPr lang="de-DE" sz="2000" dirty="0"/>
              <a:t>obliegt es bei unterschiedlichem Alter Ihren Kollegen, Ihnen das Du anzubieten, die schon länger dort arbeiten</a:t>
            </a:r>
            <a:r>
              <a:rPr lang="de-DE" sz="2000" dirty="0" smtClean="0"/>
              <a:t>.</a:t>
            </a:r>
          </a:p>
          <a:p>
            <a:pPr fontAlgn="base"/>
            <a:r>
              <a:rPr lang="de-DE" sz="2000" dirty="0" smtClean="0"/>
              <a:t>Richter und Ausbilder werden grundsätzlich mit Sie angeredet und auch hier gilt, wird Ihnen das Du angeboten, können Sie das natürlich annehmen.</a:t>
            </a:r>
            <a:endParaRPr lang="de-DE" sz="2000" dirty="0"/>
          </a:p>
        </p:txBody>
      </p:sp>
      <p:sp>
        <p:nvSpPr>
          <p:cNvPr id="11" name="Abgerundetes Rechteck 10"/>
          <p:cNvSpPr/>
          <p:nvPr/>
        </p:nvSpPr>
        <p:spPr>
          <a:xfrm>
            <a:off x="499460" y="1109111"/>
            <a:ext cx="3434954"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800" b="1"/>
              <a:t>Siezen oder duzen?</a:t>
            </a:r>
            <a:endParaRPr lang="de-DE" sz="2800" b="1" dirty="0"/>
          </a:p>
        </p:txBody>
      </p:sp>
      <p:sp>
        <p:nvSpPr>
          <p:cNvPr id="8" name="Abgerundetes Rechteck 7"/>
          <p:cNvSpPr/>
          <p:nvPr/>
        </p:nvSpPr>
        <p:spPr>
          <a:xfrm>
            <a:off x="1931193" y="3883999"/>
            <a:ext cx="8329613" cy="2357438"/>
          </a:xfrm>
          <a:prstGeom prst="roundRect">
            <a:avLst/>
          </a:prstGeom>
          <a:solidFill>
            <a:srgbClr val="F672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t>Wägen Sie immer ab, ob ein DU das richtige ist. Ein SIE wart auch eine Distanz, die im Arbeitsleben manchmal auch hilfreich sein kann. Man muss sich nicht duzen, um ein gutes Team zu bilden.</a:t>
            </a:r>
          </a:p>
          <a:p>
            <a:r>
              <a:rPr lang="de-DE" sz="2400"/>
              <a:t>Und Sie können ein angebotenes Du auch immer, höflich, ablehnen.</a:t>
            </a:r>
          </a:p>
        </p:txBody>
      </p:sp>
      <p:sp>
        <p:nvSpPr>
          <p:cNvPr id="9" name="Gefaltete Ecke 8"/>
          <p:cNvSpPr/>
          <p:nvPr/>
        </p:nvSpPr>
        <p:spPr>
          <a:xfrm rot="21352705">
            <a:off x="9659956" y="2080310"/>
            <a:ext cx="2250462" cy="2113524"/>
          </a:xfrm>
          <a:prstGeom prst="foldedCorner">
            <a:avLst/>
          </a:prstGeom>
          <a:solidFill>
            <a:srgbClr val="E9DA69"/>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Was denken Sie?</a:t>
            </a:r>
            <a:endParaRPr lang="de-DE" sz="24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74867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3" name="Abgerundetes Rechteck 2"/>
          <p:cNvSpPr/>
          <p:nvPr/>
        </p:nvSpPr>
        <p:spPr>
          <a:xfrm>
            <a:off x="2216937" y="108121"/>
            <a:ext cx="7369976" cy="7143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Umgangsformen mit Vorgesetzen, Kolleg*innen und Publikum</a:t>
            </a:r>
            <a:endParaRPr lang="de-DE" sz="2800" b="1" dirty="0"/>
          </a:p>
        </p:txBody>
      </p:sp>
      <p:sp>
        <p:nvSpPr>
          <p:cNvPr id="6" name="Abgerundetes Rechteck 5"/>
          <p:cNvSpPr/>
          <p:nvPr/>
        </p:nvSpPr>
        <p:spPr>
          <a:xfrm>
            <a:off x="916778" y="1391796"/>
            <a:ext cx="8329613" cy="204143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Selbst, wenn Sie privat Gespräche gerne aus nächster Nähe führen oder Ihr Gegenüber dabei berühren, sollten Sie beruflich davon Abstand nehmen. Die meisten Menschen empfinden es als unangenehm, wenn ihnen eine fremde Person zu nah kommt. Die übliche </a:t>
            </a:r>
            <a:r>
              <a:rPr lang="de-DE" sz="2000" dirty="0" smtClean="0"/>
              <a:t>Distanzzone</a:t>
            </a:r>
            <a:r>
              <a:rPr lang="de-DE" sz="2000" dirty="0"/>
              <a:t> hierzulande liegt zwischen 60 und 100 Zentimetern.</a:t>
            </a:r>
          </a:p>
        </p:txBody>
      </p:sp>
      <p:sp>
        <p:nvSpPr>
          <p:cNvPr id="7" name="Abgerundetes Rechteck 6"/>
          <p:cNvSpPr/>
          <p:nvPr/>
        </p:nvSpPr>
        <p:spPr>
          <a:xfrm>
            <a:off x="151210" y="1087798"/>
            <a:ext cx="3434954"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800" b="1"/>
              <a:t>Distanzzone wahren</a:t>
            </a:r>
          </a:p>
        </p:txBody>
      </p:sp>
      <p:sp>
        <p:nvSpPr>
          <p:cNvPr id="9" name="Abgerundetes Rechteck 8"/>
          <p:cNvSpPr/>
          <p:nvPr/>
        </p:nvSpPr>
        <p:spPr>
          <a:xfrm>
            <a:off x="2063947" y="4002526"/>
            <a:ext cx="9007082" cy="2549209"/>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Schmatzen, Schlürfen, Rülpsen – all das sollte Ihnen nicht passieren. Die linke Hand gehört beim Essen neben den Teller – nicht in den Schoß. Und sollten Sie anschließend einen Zahnstocher benötigen, so ziehen Sie sich dezent zurück in den Waschraum. </a:t>
            </a:r>
            <a:endParaRPr lang="de-DE" sz="2000" dirty="0" smtClean="0"/>
          </a:p>
          <a:p>
            <a:r>
              <a:rPr lang="de-DE" sz="2000" dirty="0" smtClean="0"/>
              <a:t>In der Regel steht ein „Pausentisch“ zur Verfügung, oder es gibt eine Cafeteria im Gericht, das Essen am Schreibtisch ist unangebracht. Zum einen könnte es zu Geruchsbelästigung der Kolleg*innen kommen und wir wollen doch auch keine Essenreste in unseren Akten finden.</a:t>
            </a:r>
            <a:endParaRPr lang="de-DE" sz="2000" dirty="0"/>
          </a:p>
        </p:txBody>
      </p:sp>
      <p:sp>
        <p:nvSpPr>
          <p:cNvPr id="8" name="Abgerundetes Rechteck 7"/>
          <p:cNvSpPr/>
          <p:nvPr/>
        </p:nvSpPr>
        <p:spPr>
          <a:xfrm>
            <a:off x="1132865" y="3542212"/>
            <a:ext cx="4043965"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800" b="1"/>
              <a:t>Tischmanieren kennen</a:t>
            </a:r>
          </a:p>
        </p:txBody>
      </p:sp>
    </p:spTree>
    <p:extLst>
      <p:ext uri="{BB962C8B-B14F-4D97-AF65-F5344CB8AC3E}">
        <p14:creationId xmlns:p14="http://schemas.microsoft.com/office/powerpoint/2010/main" val="329349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3" name="Abgerundetes Rechteck 2"/>
          <p:cNvSpPr/>
          <p:nvPr/>
        </p:nvSpPr>
        <p:spPr>
          <a:xfrm>
            <a:off x="2216937" y="108121"/>
            <a:ext cx="7369976" cy="7143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Umgangsformen mit Vorgesetzen, Kolleg*innen und Publikum</a:t>
            </a:r>
            <a:endParaRPr lang="de-DE" sz="2800" b="1" dirty="0"/>
          </a:p>
        </p:txBody>
      </p:sp>
      <p:sp>
        <p:nvSpPr>
          <p:cNvPr id="6" name="Abgerundetes Rechteck 5"/>
          <p:cNvSpPr/>
          <p:nvPr/>
        </p:nvSpPr>
        <p:spPr>
          <a:xfrm>
            <a:off x="916778" y="1391796"/>
            <a:ext cx="8329613" cy="1508568"/>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de-DE" sz="2000"/>
              <a:t>Achten Sie darauf, nicht lauter zu sein als nötig. Das gilt für die Lautstärke Ihrer Stimme bei Telefongesprächen ebenso wie für den Klingelton Ihres Smartphones, sonst werden Sie im gesamten Büro gehört und stören erheblich.</a:t>
            </a:r>
          </a:p>
        </p:txBody>
      </p:sp>
      <p:sp>
        <p:nvSpPr>
          <p:cNvPr id="7" name="Abgerundetes Rechteck 6"/>
          <p:cNvSpPr/>
          <p:nvPr/>
        </p:nvSpPr>
        <p:spPr>
          <a:xfrm>
            <a:off x="151210" y="1087798"/>
            <a:ext cx="3434954"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800" b="1"/>
              <a:t>Lautstärke</a:t>
            </a:r>
          </a:p>
        </p:txBody>
      </p:sp>
      <p:sp>
        <p:nvSpPr>
          <p:cNvPr id="12" name="Abgerundetes Rechteck 11"/>
          <p:cNvSpPr/>
          <p:nvPr/>
        </p:nvSpPr>
        <p:spPr>
          <a:xfrm>
            <a:off x="2362793" y="3620709"/>
            <a:ext cx="8329613" cy="257175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de-DE" sz="2000" dirty="0"/>
              <a:t>Diese Regel ist zurzeit wohl wichtiger denn je: Bleiben Sie zu Hause, wenn Sie sich unwohl fühlen. Stecken Sie nicht das ganze Team mit Ihrer Krankheit an, sei es eine Erkältung oder einen Magen-Darm-Infekt. So können Sie ausreichend und schneller genesen und werden nicht zur </a:t>
            </a:r>
            <a:r>
              <a:rPr lang="de-DE" sz="2000" dirty="0" smtClean="0"/>
              <a:t>Virenschleuder</a:t>
            </a:r>
            <a:r>
              <a:rPr lang="de-DE" sz="2000" dirty="0"/>
              <a:t>. All diese Regeln dienen der Orientierung und können natürlich variiert werden. Anpassungsfähigkeit ist eine Tugend. Achten Sie auf Ihre Mitmenschen und beobachten Sie ihre Reaktionen, dann werden Sie die richtigen Entscheidungen treffen.</a:t>
            </a:r>
          </a:p>
        </p:txBody>
      </p:sp>
      <p:sp>
        <p:nvSpPr>
          <p:cNvPr id="11" name="Abgerundetes Rechteck 10"/>
          <p:cNvSpPr/>
          <p:nvPr/>
        </p:nvSpPr>
        <p:spPr>
          <a:xfrm>
            <a:off x="1102516" y="3160396"/>
            <a:ext cx="3434954"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800" b="1"/>
              <a:t> Krankheit</a:t>
            </a:r>
            <a:endParaRPr lang="de-DE" sz="2800" b="1" dirty="0"/>
          </a:p>
        </p:txBody>
      </p:sp>
    </p:spTree>
    <p:extLst>
      <p:ext uri="{BB962C8B-B14F-4D97-AF65-F5344CB8AC3E}">
        <p14:creationId xmlns:p14="http://schemas.microsoft.com/office/powerpoint/2010/main" val="230565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3" name="Abgerundetes Rechteck 2"/>
          <p:cNvSpPr/>
          <p:nvPr/>
        </p:nvSpPr>
        <p:spPr>
          <a:xfrm>
            <a:off x="2216937" y="108121"/>
            <a:ext cx="7369976" cy="7143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Umgangsformen mit Vorgesetzen, Kolleg*innen und Publikum</a:t>
            </a:r>
            <a:endParaRPr lang="de-DE" sz="2800" b="1" dirty="0"/>
          </a:p>
        </p:txBody>
      </p:sp>
      <p:sp>
        <p:nvSpPr>
          <p:cNvPr id="6" name="Abgerundetes Rechteck 5"/>
          <p:cNvSpPr/>
          <p:nvPr/>
        </p:nvSpPr>
        <p:spPr>
          <a:xfrm>
            <a:off x="916778" y="1391796"/>
            <a:ext cx="8329613" cy="2037204"/>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Anderen Menschen mit Respekt und einem guten Ton zu begegnen empfiehlt sich sowohl in lockeren als auch in formellen Arbeitsumgebungen. Wenn </a:t>
            </a:r>
            <a:r>
              <a:rPr lang="de-DE" sz="2000"/>
              <a:t>jemand </a:t>
            </a:r>
            <a:r>
              <a:rPr lang="de-DE" sz="2000" smtClean="0"/>
              <a:t> </a:t>
            </a:r>
            <a:r>
              <a:rPr lang="de-DE" sz="2000" dirty="0" smtClean="0"/>
              <a:t>die Registratur </a:t>
            </a:r>
            <a:r>
              <a:rPr lang="de-DE" sz="2000"/>
              <a:t>oder </a:t>
            </a:r>
            <a:r>
              <a:rPr lang="de-DE" sz="2000" smtClean="0"/>
              <a:t>den </a:t>
            </a:r>
            <a:r>
              <a:rPr lang="de-DE" sz="2000" dirty="0"/>
              <a:t>Raum betritt, grüßen Sie diese Person angemessen, ob nun mit einem Händedruck oder – je nach Kultur – auf eine andere Art.</a:t>
            </a:r>
          </a:p>
        </p:txBody>
      </p:sp>
      <p:sp>
        <p:nvSpPr>
          <p:cNvPr id="7" name="Abgerundetes Rechteck 6"/>
          <p:cNvSpPr/>
          <p:nvPr/>
        </p:nvSpPr>
        <p:spPr>
          <a:xfrm>
            <a:off x="151210" y="1087798"/>
            <a:ext cx="5063728"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800" b="1"/>
              <a:t>Respektieren Sie Ihr Team</a:t>
            </a:r>
          </a:p>
        </p:txBody>
      </p:sp>
      <p:sp>
        <p:nvSpPr>
          <p:cNvPr id="12" name="Abgerundetes Rechteck 11"/>
          <p:cNvSpPr/>
          <p:nvPr/>
        </p:nvSpPr>
        <p:spPr>
          <a:xfrm>
            <a:off x="3117049" y="3773532"/>
            <a:ext cx="8329613" cy="2819497"/>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t>Im </a:t>
            </a:r>
            <a:r>
              <a:rPr lang="de-DE" sz="2000" dirty="0"/>
              <a:t>Büro könnten Orte, die Sie mit Ihren Teammitgliedern teilen, die Küche, das </a:t>
            </a:r>
            <a:r>
              <a:rPr lang="de-DE" sz="2000" dirty="0" smtClean="0"/>
              <a:t>WC, </a:t>
            </a:r>
            <a:r>
              <a:rPr lang="de-DE" sz="2000" dirty="0"/>
              <a:t>der Drucker- und der Kopierraum sein. </a:t>
            </a:r>
            <a:r>
              <a:rPr lang="de-DE" sz="2000" dirty="0" smtClean="0"/>
              <a:t>Wie </a:t>
            </a:r>
            <a:r>
              <a:rPr lang="de-DE" sz="2000" dirty="0"/>
              <a:t>Sie mit solchen gemeinsamen Orten umgehen, zeigt, was für eine Art Teamkollege Sie sind. Es ist also wichtig, dass Sie Dinge richtig beschriften, organisiert bleiben und anderen, die diese Orte auch nutzen, mit Höflichkeit und Respekt begegnen. Umgangsformen gelten auch für gemeinsame Orte, </a:t>
            </a:r>
            <a:r>
              <a:rPr lang="de-DE" sz="2000" dirty="0" smtClean="0"/>
              <a:t>z.B. ob </a:t>
            </a:r>
            <a:r>
              <a:rPr lang="de-DE" sz="2000" dirty="0"/>
              <a:t>Sie </a:t>
            </a:r>
            <a:r>
              <a:rPr lang="de-DE" sz="2000" dirty="0" smtClean="0"/>
              <a:t>einen </a:t>
            </a:r>
            <a:r>
              <a:rPr lang="de-DE" sz="2000" dirty="0"/>
              <a:t>Platz nach der Nutzung aufgeräumt und sauber </a:t>
            </a:r>
            <a:r>
              <a:rPr lang="de-DE" sz="2000" dirty="0" smtClean="0"/>
              <a:t>hinterlassen.</a:t>
            </a:r>
            <a:endParaRPr lang="de-DE" sz="2000" dirty="0"/>
          </a:p>
        </p:txBody>
      </p:sp>
      <p:sp>
        <p:nvSpPr>
          <p:cNvPr id="11" name="Abgerundetes Rechteck 10"/>
          <p:cNvSpPr/>
          <p:nvPr/>
        </p:nvSpPr>
        <p:spPr>
          <a:xfrm>
            <a:off x="1709735" y="3543375"/>
            <a:ext cx="6035278"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800" b="1" dirty="0"/>
              <a:t>Respektieren Sie gemeinsame Orte</a:t>
            </a:r>
          </a:p>
        </p:txBody>
      </p:sp>
    </p:spTree>
    <p:extLst>
      <p:ext uri="{BB962C8B-B14F-4D97-AF65-F5344CB8AC3E}">
        <p14:creationId xmlns:p14="http://schemas.microsoft.com/office/powerpoint/2010/main" val="195160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3" name="Abgerundetes Rechteck 2"/>
          <p:cNvSpPr/>
          <p:nvPr/>
        </p:nvSpPr>
        <p:spPr>
          <a:xfrm>
            <a:off x="2216937" y="108121"/>
            <a:ext cx="7369976" cy="71437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Umgangsformen mit Vorgesetzen, Kolleg*innen und Publikum</a:t>
            </a:r>
            <a:endParaRPr lang="de-DE" sz="2800" b="1" dirty="0"/>
          </a:p>
        </p:txBody>
      </p:sp>
      <p:sp>
        <p:nvSpPr>
          <p:cNvPr id="6" name="Abgerundetes Rechteck 5"/>
          <p:cNvSpPr/>
          <p:nvPr/>
        </p:nvSpPr>
        <p:spPr>
          <a:xfrm>
            <a:off x="916778" y="1391796"/>
            <a:ext cx="9627397" cy="132283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t>Sie sind weisungsgebunden.</a:t>
            </a:r>
          </a:p>
          <a:p>
            <a:r>
              <a:rPr lang="de-DE" sz="2000" dirty="0" smtClean="0"/>
              <a:t>Behandeln Sie Richter*innen und ihre Vorgesetzten mit Respekt. </a:t>
            </a:r>
          </a:p>
        </p:txBody>
      </p:sp>
      <p:sp>
        <p:nvSpPr>
          <p:cNvPr id="7" name="Abgerundetes Rechteck 6"/>
          <p:cNvSpPr/>
          <p:nvPr/>
        </p:nvSpPr>
        <p:spPr>
          <a:xfrm>
            <a:off x="151210" y="1087798"/>
            <a:ext cx="6835378"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800" b="1" dirty="0" smtClean="0"/>
              <a:t>Vorgesetzte und Richter*innen</a:t>
            </a:r>
            <a:endParaRPr lang="de-DE" sz="2800" b="1" dirty="0"/>
          </a:p>
        </p:txBody>
      </p:sp>
      <p:sp>
        <p:nvSpPr>
          <p:cNvPr id="9" name="Abgerundetes Rechteck 8"/>
          <p:cNvSpPr/>
          <p:nvPr/>
        </p:nvSpPr>
        <p:spPr>
          <a:xfrm>
            <a:off x="1567717" y="3557290"/>
            <a:ext cx="9627397" cy="2229148"/>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t>Seien Sie den Bürger*innen gegenüber freundlich und zuvorkommend. Versuchen Sie die Belange und Wünsche zu erfüllen, soweit das möglich ist.</a:t>
            </a:r>
          </a:p>
          <a:p>
            <a:r>
              <a:rPr lang="de-DE" sz="2000" dirty="0" smtClean="0"/>
              <a:t>Jemand der Sie mit einem lächeln verlässt, versüßt auch Ihren Tag. Ein verärgerter Bürger hinterlässt dunkle Wolken in Ihrem Büro und Ihr Tag wird damit nicht schöner.</a:t>
            </a:r>
          </a:p>
          <a:p>
            <a:r>
              <a:rPr lang="de-DE" sz="2000" dirty="0" smtClean="0"/>
              <a:t>Wirken Sie dem Klischee vom Beamten entgegen und beweisen Sie, dass es auch anders gehen kann.</a:t>
            </a:r>
          </a:p>
        </p:txBody>
      </p:sp>
      <p:sp>
        <p:nvSpPr>
          <p:cNvPr id="8" name="Abgerundetes Rechteck 7"/>
          <p:cNvSpPr/>
          <p:nvPr/>
        </p:nvSpPr>
        <p:spPr>
          <a:xfrm>
            <a:off x="1803797" y="3236509"/>
            <a:ext cx="2811066" cy="460313"/>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2800" b="1" dirty="0" smtClean="0"/>
              <a:t>Publikum</a:t>
            </a:r>
            <a:endParaRPr lang="de-DE" sz="2800" b="1" dirty="0"/>
          </a:p>
        </p:txBody>
      </p:sp>
    </p:spTree>
    <p:extLst>
      <p:ext uri="{BB962C8B-B14F-4D97-AF65-F5344CB8AC3E}">
        <p14:creationId xmlns:p14="http://schemas.microsoft.com/office/powerpoint/2010/main" val="200279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1286</Words>
  <Application>Microsoft Office PowerPoint</Application>
  <PresentationFormat>Breitbild</PresentationFormat>
  <Paragraphs>79</Paragraphs>
  <Slides>12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Calibri Light</vt:lpstr>
      <vt:lpstr>MV Boli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ITDZ-Berlin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Carus, Natascha</dc:creator>
  <cp:lastModifiedBy>Carus, Natascha</cp:lastModifiedBy>
  <cp:revision>31</cp:revision>
  <dcterms:created xsi:type="dcterms:W3CDTF">2024-07-19T09:43:42Z</dcterms:created>
  <dcterms:modified xsi:type="dcterms:W3CDTF">2024-08-06T13:29:50Z</dcterms:modified>
</cp:coreProperties>
</file>