
<file path=[Content_Types].xml><?xml version="1.0" encoding="utf-8"?>
<Types xmlns="http://schemas.openxmlformats.org/package/2006/content-types">
  <Default Extension="bin" ContentType="application/vnd.openxmlformats-officedocument.oleObject"/>
  <Default Extension="png" ContentType="image/png"/>
  <Default Extension="svg" ContentType="image/svg+xml"/>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8" r:id="rId1"/>
  </p:sldMasterIdLst>
  <p:notesMasterIdLst>
    <p:notesMasterId r:id="rId61"/>
  </p:notesMasterIdLst>
  <p:sldIdLst>
    <p:sldId id="256" r:id="rId2"/>
    <p:sldId id="263" r:id="rId3"/>
    <p:sldId id="266" r:id="rId4"/>
    <p:sldId id="327" r:id="rId5"/>
    <p:sldId id="329" r:id="rId6"/>
    <p:sldId id="330" r:id="rId7"/>
    <p:sldId id="331" r:id="rId8"/>
    <p:sldId id="265" r:id="rId9"/>
    <p:sldId id="268" r:id="rId10"/>
    <p:sldId id="275" r:id="rId11"/>
    <p:sldId id="270" r:id="rId12"/>
    <p:sldId id="342" r:id="rId13"/>
    <p:sldId id="276" r:id="rId14"/>
    <p:sldId id="281" r:id="rId15"/>
    <p:sldId id="285" r:id="rId16"/>
    <p:sldId id="283" r:id="rId17"/>
    <p:sldId id="286" r:id="rId18"/>
    <p:sldId id="290" r:id="rId19"/>
    <p:sldId id="291" r:id="rId20"/>
    <p:sldId id="293" r:id="rId21"/>
    <p:sldId id="294" r:id="rId22"/>
    <p:sldId id="257" r:id="rId23"/>
    <p:sldId id="297" r:id="rId24"/>
    <p:sldId id="295" r:id="rId25"/>
    <p:sldId id="296" r:id="rId26"/>
    <p:sldId id="299" r:id="rId27"/>
    <p:sldId id="298" r:id="rId28"/>
    <p:sldId id="350" r:id="rId29"/>
    <p:sldId id="302" r:id="rId30"/>
    <p:sldId id="303" r:id="rId31"/>
    <p:sldId id="304" r:id="rId32"/>
    <p:sldId id="307" r:id="rId33"/>
    <p:sldId id="306" r:id="rId34"/>
    <p:sldId id="305" r:id="rId35"/>
    <p:sldId id="309" r:id="rId36"/>
    <p:sldId id="310" r:id="rId37"/>
    <p:sldId id="311" r:id="rId38"/>
    <p:sldId id="312" r:id="rId39"/>
    <p:sldId id="313" r:id="rId40"/>
    <p:sldId id="315" r:id="rId41"/>
    <p:sldId id="314" r:id="rId42"/>
    <p:sldId id="337" r:id="rId43"/>
    <p:sldId id="338" r:id="rId44"/>
    <p:sldId id="343" r:id="rId45"/>
    <p:sldId id="433" r:id="rId46"/>
    <p:sldId id="317" r:id="rId47"/>
    <p:sldId id="393" r:id="rId48"/>
    <p:sldId id="318" r:id="rId49"/>
    <p:sldId id="345" r:id="rId50"/>
    <p:sldId id="320" r:id="rId51"/>
    <p:sldId id="319" r:id="rId52"/>
    <p:sldId id="346" r:id="rId53"/>
    <p:sldId id="347" r:id="rId54"/>
    <p:sldId id="348" r:id="rId55"/>
    <p:sldId id="325" r:id="rId56"/>
    <p:sldId id="434" r:id="rId57"/>
    <p:sldId id="334" r:id="rId58"/>
    <p:sldId id="335" r:id="rId59"/>
    <p:sldId id="336" r:id="rId6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115" autoAdjust="0"/>
    <p:restoredTop sz="95209" autoAdjust="0"/>
  </p:normalViewPr>
  <p:slideViewPr>
    <p:cSldViewPr snapToGrid="0">
      <p:cViewPr varScale="1">
        <p:scale>
          <a:sx n="62" d="100"/>
          <a:sy n="62" d="100"/>
        </p:scale>
        <p:origin x="64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F51689-A245-4ECD-A1B8-B02B3BE1CF90}" type="datetimeFigureOut">
              <a:rPr lang="de-DE" smtClean="0"/>
              <a:t>04.08.2025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6252B7-E4B0-47E9-B6A6-831D39AA20A6}" type="slidenum">
              <a:rPr lang="de-DE" smtClean="0"/>
              <a:t>‹Nr.›</a:t>
            </a:fld>
            <a:endParaRPr lang="de-DE"/>
          </a:p>
        </p:txBody>
      </p:sp>
    </p:spTree>
    <p:extLst>
      <p:ext uri="{BB962C8B-B14F-4D97-AF65-F5344CB8AC3E}">
        <p14:creationId xmlns:p14="http://schemas.microsoft.com/office/powerpoint/2010/main" val="33472943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965B00D6-7CB0-46C2-9C60-6DA4339066E8}" type="datetimeFigureOut">
              <a:rPr lang="de-DE" smtClean="0"/>
              <a:t>04.08.2025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131682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65B00D6-7CB0-46C2-9C60-6DA4339066E8}" type="datetimeFigureOut">
              <a:rPr lang="de-DE" smtClean="0"/>
              <a:t>04.08.2025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3166339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65B00D6-7CB0-46C2-9C60-6DA4339066E8}" type="datetimeFigureOut">
              <a:rPr lang="de-DE" smtClean="0"/>
              <a:t>04.08.2025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342696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65B00D6-7CB0-46C2-9C60-6DA4339066E8}" type="datetimeFigureOut">
              <a:rPr lang="de-DE" smtClean="0"/>
              <a:t>04.08.2025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3243158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fld id="{965B00D6-7CB0-46C2-9C60-6DA4339066E8}" type="datetimeFigureOut">
              <a:rPr lang="de-DE" smtClean="0"/>
              <a:t>04.08.2025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883570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965B00D6-7CB0-46C2-9C60-6DA4339066E8}" type="datetimeFigureOut">
              <a:rPr lang="de-DE" smtClean="0"/>
              <a:t>04.08.2025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4262885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965B00D6-7CB0-46C2-9C60-6DA4339066E8}" type="datetimeFigureOut">
              <a:rPr lang="de-DE" smtClean="0"/>
              <a:t>04.08.2025</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3460730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965B00D6-7CB0-46C2-9C60-6DA4339066E8}" type="datetimeFigureOut">
              <a:rPr lang="de-DE" smtClean="0"/>
              <a:t>04.08.2025</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6817047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965B00D6-7CB0-46C2-9C60-6DA4339066E8}" type="datetimeFigureOut">
              <a:rPr lang="de-DE" smtClean="0"/>
              <a:t>04.08.2025</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345705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965B00D6-7CB0-46C2-9C60-6DA4339066E8}" type="datetimeFigureOut">
              <a:rPr lang="de-DE" smtClean="0"/>
              <a:t>04.08.2025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251658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965B00D6-7CB0-46C2-9C60-6DA4339066E8}" type="datetimeFigureOut">
              <a:rPr lang="de-DE" smtClean="0"/>
              <a:t>04.08.2025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21B484D-D242-415A-9D4D-19A486F385CC}" type="slidenum">
              <a:rPr lang="de-DE" smtClean="0"/>
              <a:t>‹Nr.›</a:t>
            </a:fld>
            <a:endParaRPr lang="de-DE"/>
          </a:p>
        </p:txBody>
      </p:sp>
    </p:spTree>
    <p:extLst>
      <p:ext uri="{BB962C8B-B14F-4D97-AF65-F5344CB8AC3E}">
        <p14:creationId xmlns:p14="http://schemas.microsoft.com/office/powerpoint/2010/main" val="33719695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5B00D6-7CB0-46C2-9C60-6DA4339066E8}" type="datetimeFigureOut">
              <a:rPr lang="de-DE" smtClean="0"/>
              <a:t>04.08.2025</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1B484D-D242-415A-9D4D-19A486F385CC}" type="slidenum">
              <a:rPr lang="de-DE" smtClean="0"/>
              <a:t>‹Nr.›</a:t>
            </a:fld>
            <a:endParaRPr lang="de-DE"/>
          </a:p>
        </p:txBody>
      </p:sp>
    </p:spTree>
    <p:extLst>
      <p:ext uri="{BB962C8B-B14F-4D97-AF65-F5344CB8AC3E}">
        <p14:creationId xmlns:p14="http://schemas.microsoft.com/office/powerpoint/2010/main" val="1358929122"/>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9.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43.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12.emf"/></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13.emf"/></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4" name="Textfeld 3"/>
          <p:cNvSpPr txBox="1"/>
          <p:nvPr/>
        </p:nvSpPr>
        <p:spPr>
          <a:xfrm>
            <a:off x="1854926" y="1323703"/>
            <a:ext cx="7410995" cy="5355312"/>
          </a:xfrm>
          <a:prstGeom prst="rect">
            <a:avLst/>
          </a:prstGeom>
          <a:noFill/>
        </p:spPr>
        <p:txBody>
          <a:bodyPr wrap="square" rtlCol="0">
            <a:spAutoFit/>
          </a:bodyPr>
          <a:lstStyle/>
          <a:p>
            <a:pPr algn="ctr"/>
            <a:r>
              <a:rPr lang="de-DE" sz="6000" b="1" dirty="0">
                <a:latin typeface="Arial Narrow" panose="020B0606020202030204" pitchFamily="34" charset="0"/>
              </a:rPr>
              <a:t>Wiederholungslehrgang</a:t>
            </a:r>
          </a:p>
          <a:p>
            <a:pPr algn="ctr"/>
            <a:r>
              <a:rPr lang="de-DE" sz="6000" b="1" dirty="0">
                <a:latin typeface="Arial Narrow" panose="020B0606020202030204" pitchFamily="34" charset="0"/>
              </a:rPr>
              <a:t>Betreuungssachen</a:t>
            </a:r>
          </a:p>
          <a:p>
            <a:pPr algn="ctr"/>
            <a:endParaRPr lang="de-DE" sz="6000" b="1" dirty="0">
              <a:latin typeface="Arial Narrow" panose="020B0606020202030204" pitchFamily="34" charset="0"/>
            </a:endParaRPr>
          </a:p>
          <a:p>
            <a:pPr algn="ctr"/>
            <a:r>
              <a:rPr lang="de-DE" sz="1400" dirty="0"/>
              <a:t>Hinweis: Zur besseren Lesbarkeit wird in dieser PowerPoint-Präsentation das generische Maskulinum verwendet. Die in dieser Präsentation verwendeten Personenbezeichnungen beziehen sich-sofern nicht anders kenntlich gemacht-auf alle Geschlechter. </a:t>
            </a:r>
          </a:p>
          <a:p>
            <a:pPr algn="ctr"/>
            <a:endParaRPr lang="de-DE" sz="6000" b="1" dirty="0">
              <a:latin typeface="Arial Narrow" panose="020B0606020202030204" pitchFamily="34" charset="0"/>
            </a:endParaRPr>
          </a:p>
          <a:p>
            <a:pPr algn="ctr"/>
            <a:endParaRPr lang="de-DE" sz="6000" b="1" dirty="0">
              <a:latin typeface="Arial Narrow" panose="020B0606020202030204" pitchFamily="34" charset="0"/>
            </a:endParaRPr>
          </a:p>
        </p:txBody>
      </p:sp>
    </p:spTree>
    <p:extLst>
      <p:ext uri="{BB962C8B-B14F-4D97-AF65-F5344CB8AC3E}">
        <p14:creationId xmlns:p14="http://schemas.microsoft.com/office/powerpoint/2010/main" val="40145049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Textfeld 2"/>
          <p:cNvSpPr txBox="1"/>
          <p:nvPr/>
        </p:nvSpPr>
        <p:spPr>
          <a:xfrm>
            <a:off x="904875" y="523875"/>
            <a:ext cx="10229850" cy="1692771"/>
          </a:xfrm>
          <a:prstGeom prst="rect">
            <a:avLst/>
          </a:prstGeom>
          <a:noFill/>
        </p:spPr>
        <p:txBody>
          <a:bodyPr wrap="square" rtlCol="0">
            <a:spAutoFit/>
          </a:bodyPr>
          <a:lstStyle/>
          <a:p>
            <a:pPr algn="ctr"/>
            <a:r>
              <a:rPr lang="de-DE" sz="4000" b="1" dirty="0">
                <a:latin typeface="Arial Narrow" panose="020B0606020202030204" pitchFamily="34" charset="0"/>
              </a:rPr>
              <a:t>Persönlichkeitsrecht</a:t>
            </a:r>
          </a:p>
          <a:p>
            <a:pPr algn="ctr"/>
            <a:endParaRPr lang="de-DE" sz="4000" b="1" dirty="0">
              <a:latin typeface="Arial Narrow" panose="020B0606020202030204" pitchFamily="34" charset="0"/>
            </a:endParaRPr>
          </a:p>
          <a:p>
            <a:endParaRPr lang="de-DE" sz="2400" dirty="0">
              <a:latin typeface="Arial Narrow" panose="020B0606020202030204" pitchFamily="34" charset="0"/>
            </a:endParaRPr>
          </a:p>
        </p:txBody>
      </p:sp>
      <p:sp>
        <p:nvSpPr>
          <p:cNvPr id="4" name="Textfeld 3"/>
          <p:cNvSpPr txBox="1"/>
          <p:nvPr/>
        </p:nvSpPr>
        <p:spPr>
          <a:xfrm>
            <a:off x="752475" y="1762125"/>
            <a:ext cx="3524250" cy="584775"/>
          </a:xfrm>
          <a:prstGeom prst="rect">
            <a:avLst/>
          </a:prstGeom>
          <a:noFill/>
        </p:spPr>
        <p:txBody>
          <a:bodyPr wrap="square" rtlCol="0">
            <a:spAutoFit/>
          </a:bodyPr>
          <a:lstStyle/>
          <a:p>
            <a:r>
              <a:rPr lang="de-DE" sz="3200" dirty="0">
                <a:latin typeface="Arial Narrow" panose="020B0606020202030204" pitchFamily="34" charset="0"/>
              </a:rPr>
              <a:t>Rechtsfähigkeit</a:t>
            </a:r>
          </a:p>
        </p:txBody>
      </p:sp>
      <p:sp>
        <p:nvSpPr>
          <p:cNvPr id="2" name="Textfeld 1"/>
          <p:cNvSpPr txBox="1"/>
          <p:nvPr/>
        </p:nvSpPr>
        <p:spPr>
          <a:xfrm>
            <a:off x="4648200" y="3314700"/>
            <a:ext cx="4829175" cy="584775"/>
          </a:xfrm>
          <a:prstGeom prst="rect">
            <a:avLst/>
          </a:prstGeom>
          <a:noFill/>
        </p:spPr>
        <p:txBody>
          <a:bodyPr wrap="square" rtlCol="0">
            <a:spAutoFit/>
          </a:bodyPr>
          <a:lstStyle/>
          <a:p>
            <a:r>
              <a:rPr lang="de-DE" sz="3200" dirty="0">
                <a:latin typeface="Arial Narrow" panose="020B0606020202030204" pitchFamily="34" charset="0"/>
              </a:rPr>
              <a:t>Geschäftsfähigkeit</a:t>
            </a:r>
          </a:p>
        </p:txBody>
      </p:sp>
      <p:sp>
        <p:nvSpPr>
          <p:cNvPr id="5" name="Textfeld 4"/>
          <p:cNvSpPr txBox="1"/>
          <p:nvPr/>
        </p:nvSpPr>
        <p:spPr>
          <a:xfrm>
            <a:off x="904875" y="4286250"/>
            <a:ext cx="3743325" cy="584775"/>
          </a:xfrm>
          <a:prstGeom prst="rect">
            <a:avLst/>
          </a:prstGeom>
          <a:noFill/>
        </p:spPr>
        <p:txBody>
          <a:bodyPr wrap="square" rtlCol="0">
            <a:spAutoFit/>
          </a:bodyPr>
          <a:lstStyle/>
          <a:p>
            <a:r>
              <a:rPr lang="de-DE" sz="3200" dirty="0">
                <a:latin typeface="Arial Narrow" panose="020B0606020202030204" pitchFamily="34" charset="0"/>
              </a:rPr>
              <a:t>Entmündigung</a:t>
            </a:r>
          </a:p>
        </p:txBody>
      </p:sp>
      <p:sp>
        <p:nvSpPr>
          <p:cNvPr id="6" name="Textfeld 5"/>
          <p:cNvSpPr txBox="1"/>
          <p:nvPr/>
        </p:nvSpPr>
        <p:spPr>
          <a:xfrm>
            <a:off x="6619876" y="1457325"/>
            <a:ext cx="5124450" cy="584775"/>
          </a:xfrm>
          <a:prstGeom prst="rect">
            <a:avLst/>
          </a:prstGeom>
          <a:noFill/>
        </p:spPr>
        <p:txBody>
          <a:bodyPr wrap="square" rtlCol="0">
            <a:spAutoFit/>
          </a:bodyPr>
          <a:lstStyle/>
          <a:p>
            <a:r>
              <a:rPr lang="de-DE" sz="3200" dirty="0">
                <a:latin typeface="Arial Narrow" panose="020B0606020202030204" pitchFamily="34" charset="0"/>
              </a:rPr>
              <a:t>Beschränkte Geschäftsfähigkeit</a:t>
            </a:r>
          </a:p>
        </p:txBody>
      </p:sp>
      <p:sp>
        <p:nvSpPr>
          <p:cNvPr id="7" name="Textfeld 6"/>
          <p:cNvSpPr txBox="1"/>
          <p:nvPr/>
        </p:nvSpPr>
        <p:spPr>
          <a:xfrm>
            <a:off x="6296025" y="5038725"/>
            <a:ext cx="5372100" cy="584775"/>
          </a:xfrm>
          <a:prstGeom prst="rect">
            <a:avLst/>
          </a:prstGeom>
          <a:noFill/>
        </p:spPr>
        <p:txBody>
          <a:bodyPr wrap="square" rtlCol="0">
            <a:spAutoFit/>
          </a:bodyPr>
          <a:lstStyle/>
          <a:p>
            <a:r>
              <a:rPr lang="de-DE" sz="3200" dirty="0">
                <a:latin typeface="Arial Narrow" panose="020B0606020202030204" pitchFamily="34" charset="0"/>
              </a:rPr>
              <a:t>Geschäftsunfähigkeit</a:t>
            </a:r>
          </a:p>
        </p:txBody>
      </p:sp>
    </p:spTree>
    <p:extLst>
      <p:ext uri="{BB962C8B-B14F-4D97-AF65-F5344CB8AC3E}">
        <p14:creationId xmlns:p14="http://schemas.microsoft.com/office/powerpoint/2010/main" val="21862290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1562100" y="638175"/>
            <a:ext cx="8839200" cy="2308324"/>
          </a:xfrm>
          <a:prstGeom prst="rect">
            <a:avLst/>
          </a:prstGeom>
          <a:noFill/>
        </p:spPr>
        <p:txBody>
          <a:bodyPr wrap="square" rtlCol="0">
            <a:spAutoFit/>
          </a:bodyPr>
          <a:lstStyle/>
          <a:p>
            <a:r>
              <a:rPr lang="de-DE" sz="4000" b="1" dirty="0">
                <a:latin typeface="Arial Narrow" panose="020B0606020202030204" pitchFamily="34" charset="0"/>
              </a:rPr>
              <a:t>Voraussetzungen der Betreuerbestellung</a:t>
            </a:r>
          </a:p>
          <a:p>
            <a:endParaRPr lang="de-DE" sz="4000" b="1" dirty="0">
              <a:latin typeface="Arial Narrow" panose="020B0606020202030204" pitchFamily="34" charset="0"/>
            </a:endParaRPr>
          </a:p>
          <a:p>
            <a:pPr algn="ctr"/>
            <a:r>
              <a:rPr lang="de-DE" sz="3200" dirty="0"/>
              <a:t>Voraussetzungen nach § 1814 BGB</a:t>
            </a:r>
          </a:p>
          <a:p>
            <a:pPr algn="ctr"/>
            <a:r>
              <a:rPr lang="de-DE" sz="3200" dirty="0">
                <a:latin typeface="Arial Narrow" panose="020B0606020202030204" pitchFamily="34" charset="0"/>
              </a:rPr>
              <a:t>Bitte im Nomos lesen!</a:t>
            </a:r>
          </a:p>
        </p:txBody>
      </p:sp>
    </p:spTree>
    <p:extLst>
      <p:ext uri="{BB962C8B-B14F-4D97-AF65-F5344CB8AC3E}">
        <p14:creationId xmlns:p14="http://schemas.microsoft.com/office/powerpoint/2010/main" val="32992133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4143375" y="1666876"/>
            <a:ext cx="3457575" cy="2400300"/>
          </a:xfrm>
          <a:prstGeom prst="ellipse">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de-DE"/>
          </a:p>
        </p:txBody>
      </p:sp>
      <p:sp>
        <p:nvSpPr>
          <p:cNvPr id="3" name="Textfeld 2"/>
          <p:cNvSpPr txBox="1"/>
          <p:nvPr/>
        </p:nvSpPr>
        <p:spPr>
          <a:xfrm>
            <a:off x="4286251" y="2533650"/>
            <a:ext cx="3152774" cy="646331"/>
          </a:xfrm>
          <a:prstGeom prst="rect">
            <a:avLst/>
          </a:prstGeom>
          <a:noFill/>
        </p:spPr>
        <p:txBody>
          <a:bodyPr wrap="square" rtlCol="0">
            <a:spAutoFit/>
          </a:bodyPr>
          <a:lstStyle/>
          <a:p>
            <a:r>
              <a:rPr lang="de-DE" sz="3600" dirty="0">
                <a:latin typeface="Arial Narrow" panose="020B0606020202030204" pitchFamily="34" charset="0"/>
              </a:rPr>
              <a:t>Voraussetzungen</a:t>
            </a:r>
          </a:p>
        </p:txBody>
      </p:sp>
      <p:sp>
        <p:nvSpPr>
          <p:cNvPr id="4" name="Ellipse 3"/>
          <p:cNvSpPr/>
          <p:nvPr/>
        </p:nvSpPr>
        <p:spPr>
          <a:xfrm>
            <a:off x="314325" y="332690"/>
            <a:ext cx="3562350" cy="2524125"/>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r>
              <a:rPr lang="de-DE" sz="2000" dirty="0">
                <a:solidFill>
                  <a:schemeClr val="tx1"/>
                </a:solidFill>
                <a:latin typeface="Arial Narrow" panose="020B0606020202030204" pitchFamily="34" charset="0"/>
              </a:rPr>
              <a:t>Psychische Krankheit/körperliche, geistige, seelische Behinderung</a:t>
            </a:r>
          </a:p>
        </p:txBody>
      </p:sp>
      <p:sp>
        <p:nvSpPr>
          <p:cNvPr id="6" name="Ellipse 5"/>
          <p:cNvSpPr/>
          <p:nvPr/>
        </p:nvSpPr>
        <p:spPr>
          <a:xfrm>
            <a:off x="8448675" y="332690"/>
            <a:ext cx="3324225" cy="2648635"/>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de-DE"/>
          </a:p>
        </p:txBody>
      </p:sp>
      <p:sp>
        <p:nvSpPr>
          <p:cNvPr id="7" name="Textfeld 6"/>
          <p:cNvSpPr txBox="1"/>
          <p:nvPr/>
        </p:nvSpPr>
        <p:spPr>
          <a:xfrm>
            <a:off x="9220200" y="1394697"/>
            <a:ext cx="2552700" cy="400110"/>
          </a:xfrm>
          <a:prstGeom prst="rect">
            <a:avLst/>
          </a:prstGeom>
          <a:noFill/>
        </p:spPr>
        <p:txBody>
          <a:bodyPr wrap="square" rtlCol="0">
            <a:spAutoFit/>
          </a:bodyPr>
          <a:lstStyle/>
          <a:p>
            <a:pPr lvl="0"/>
            <a:r>
              <a:rPr lang="de-DE" sz="2000" dirty="0">
                <a:latin typeface="Arial Narrow" panose="020B0606020202030204" pitchFamily="34" charset="0"/>
              </a:rPr>
              <a:t>Erforderlichkeit</a:t>
            </a:r>
          </a:p>
        </p:txBody>
      </p:sp>
      <p:sp>
        <p:nvSpPr>
          <p:cNvPr id="5" name="Ellipse 4"/>
          <p:cNvSpPr/>
          <p:nvPr/>
        </p:nvSpPr>
        <p:spPr>
          <a:xfrm>
            <a:off x="314325" y="3981450"/>
            <a:ext cx="3648075" cy="2524125"/>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de-DE"/>
          </a:p>
        </p:txBody>
      </p:sp>
      <p:sp>
        <p:nvSpPr>
          <p:cNvPr id="8" name="Textfeld 7"/>
          <p:cNvSpPr txBox="1"/>
          <p:nvPr/>
        </p:nvSpPr>
        <p:spPr>
          <a:xfrm>
            <a:off x="1333500" y="4843402"/>
            <a:ext cx="2447925" cy="400110"/>
          </a:xfrm>
          <a:prstGeom prst="rect">
            <a:avLst/>
          </a:prstGeom>
          <a:noFill/>
        </p:spPr>
        <p:txBody>
          <a:bodyPr wrap="square" rtlCol="0">
            <a:spAutoFit/>
          </a:bodyPr>
          <a:lstStyle/>
          <a:p>
            <a:pPr lvl="0"/>
            <a:r>
              <a:rPr lang="de-DE" sz="2000" dirty="0">
                <a:latin typeface="Arial Narrow" panose="020B0606020202030204" pitchFamily="34" charset="0"/>
              </a:rPr>
              <a:t>Volljährigkeit</a:t>
            </a:r>
          </a:p>
        </p:txBody>
      </p:sp>
      <p:sp>
        <p:nvSpPr>
          <p:cNvPr id="9" name="Ellipse 8"/>
          <p:cNvSpPr/>
          <p:nvPr/>
        </p:nvSpPr>
        <p:spPr>
          <a:xfrm>
            <a:off x="8286751" y="4067176"/>
            <a:ext cx="3486150" cy="2505074"/>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de-DE"/>
          </a:p>
        </p:txBody>
      </p:sp>
      <p:sp>
        <p:nvSpPr>
          <p:cNvPr id="10" name="Textfeld 9"/>
          <p:cNvSpPr txBox="1"/>
          <p:nvPr/>
        </p:nvSpPr>
        <p:spPr>
          <a:xfrm>
            <a:off x="9505950" y="5119658"/>
            <a:ext cx="2800350" cy="400110"/>
          </a:xfrm>
          <a:prstGeom prst="rect">
            <a:avLst/>
          </a:prstGeom>
          <a:noFill/>
        </p:spPr>
        <p:txBody>
          <a:bodyPr wrap="square" rtlCol="0">
            <a:spAutoFit/>
          </a:bodyPr>
          <a:lstStyle/>
          <a:p>
            <a:pPr lvl="0"/>
            <a:r>
              <a:rPr lang="de-DE" sz="2000">
                <a:latin typeface="Arial Narrow" panose="020B0606020202030204" pitchFamily="34" charset="0"/>
              </a:rPr>
              <a:t>Freier Wille</a:t>
            </a:r>
            <a:endParaRPr lang="de-DE" sz="2000" dirty="0">
              <a:latin typeface="Arial Narrow" panose="020B0606020202030204" pitchFamily="34" charset="0"/>
            </a:endParaRPr>
          </a:p>
        </p:txBody>
      </p:sp>
      <p:cxnSp>
        <p:nvCxnSpPr>
          <p:cNvPr id="12" name="Gerader Verbinder 11"/>
          <p:cNvCxnSpPr/>
          <p:nvPr/>
        </p:nvCxnSpPr>
        <p:spPr>
          <a:xfrm>
            <a:off x="3781425" y="2095500"/>
            <a:ext cx="504826" cy="1905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Gerader Verbinder 13"/>
          <p:cNvCxnSpPr/>
          <p:nvPr/>
        </p:nvCxnSpPr>
        <p:spPr>
          <a:xfrm flipV="1">
            <a:off x="7600950" y="2190750"/>
            <a:ext cx="847725" cy="276225"/>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Gerader Verbinder 15"/>
          <p:cNvCxnSpPr/>
          <p:nvPr/>
        </p:nvCxnSpPr>
        <p:spPr>
          <a:xfrm flipV="1">
            <a:off x="3609975" y="3771078"/>
            <a:ext cx="1039750" cy="770615"/>
          </a:xfrm>
          <a:prstGeom prst="line">
            <a:avLst/>
          </a:prstGeom>
          <a:ln w="76200"/>
        </p:spPr>
        <p:style>
          <a:lnRef idx="1">
            <a:schemeClr val="dk1"/>
          </a:lnRef>
          <a:fillRef idx="0">
            <a:schemeClr val="dk1"/>
          </a:fillRef>
          <a:effectRef idx="0">
            <a:schemeClr val="dk1"/>
          </a:effectRef>
          <a:fontRef idx="minor">
            <a:schemeClr val="tx1"/>
          </a:fontRef>
        </p:style>
      </p:cxnSp>
      <p:cxnSp>
        <p:nvCxnSpPr>
          <p:cNvPr id="18" name="Gerader Verbinder 17"/>
          <p:cNvCxnSpPr/>
          <p:nvPr/>
        </p:nvCxnSpPr>
        <p:spPr>
          <a:xfrm>
            <a:off x="7347775" y="3581339"/>
            <a:ext cx="1243775" cy="99111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Ellipse 10"/>
          <p:cNvSpPr/>
          <p:nvPr/>
        </p:nvSpPr>
        <p:spPr>
          <a:xfrm>
            <a:off x="3962400" y="152056"/>
            <a:ext cx="3897167" cy="1062039"/>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de-DE"/>
          </a:p>
        </p:txBody>
      </p:sp>
      <p:sp>
        <p:nvSpPr>
          <p:cNvPr id="13" name="Textfeld 12"/>
          <p:cNvSpPr txBox="1"/>
          <p:nvPr/>
        </p:nvSpPr>
        <p:spPr>
          <a:xfrm>
            <a:off x="4649725" y="421027"/>
            <a:ext cx="2443802" cy="400110"/>
          </a:xfrm>
          <a:prstGeom prst="rect">
            <a:avLst/>
          </a:prstGeom>
          <a:noFill/>
        </p:spPr>
        <p:txBody>
          <a:bodyPr wrap="square" rtlCol="0">
            <a:spAutoFit/>
          </a:bodyPr>
          <a:lstStyle/>
          <a:p>
            <a:pPr algn="ctr"/>
            <a:r>
              <a:rPr lang="de-DE" sz="2000" dirty="0">
                <a:latin typeface="Arial Narrow" panose="020B0606020202030204" pitchFamily="34" charset="0"/>
              </a:rPr>
              <a:t>Antrag/Anregung</a:t>
            </a:r>
          </a:p>
        </p:txBody>
      </p:sp>
      <p:cxnSp>
        <p:nvCxnSpPr>
          <p:cNvPr id="17" name="Gerader Verbinder 16"/>
          <p:cNvCxnSpPr>
            <a:stCxn id="11" idx="4"/>
          </p:cNvCxnSpPr>
          <p:nvPr/>
        </p:nvCxnSpPr>
        <p:spPr>
          <a:xfrm flipH="1">
            <a:off x="5910983" y="1214095"/>
            <a:ext cx="1" cy="38065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Ellipse 14"/>
          <p:cNvSpPr/>
          <p:nvPr/>
        </p:nvSpPr>
        <p:spPr>
          <a:xfrm>
            <a:off x="4320722" y="4948581"/>
            <a:ext cx="3592945" cy="1194666"/>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de-DE"/>
          </a:p>
        </p:txBody>
      </p:sp>
      <p:sp>
        <p:nvSpPr>
          <p:cNvPr id="19" name="Textfeld 18"/>
          <p:cNvSpPr txBox="1"/>
          <p:nvPr/>
        </p:nvSpPr>
        <p:spPr>
          <a:xfrm>
            <a:off x="4919229" y="5165825"/>
            <a:ext cx="2318328" cy="707886"/>
          </a:xfrm>
          <a:prstGeom prst="rect">
            <a:avLst/>
          </a:prstGeom>
          <a:noFill/>
        </p:spPr>
        <p:txBody>
          <a:bodyPr wrap="square" rtlCol="0">
            <a:spAutoFit/>
          </a:bodyPr>
          <a:lstStyle/>
          <a:p>
            <a:pPr algn="ctr"/>
            <a:r>
              <a:rPr lang="de-DE" sz="2000" dirty="0">
                <a:latin typeface="Arial Narrow" panose="020B0606020202030204" pitchFamily="34" charset="0"/>
              </a:rPr>
              <a:t>Fehlende Vorsorgevollmacht</a:t>
            </a:r>
          </a:p>
        </p:txBody>
      </p:sp>
      <p:cxnSp>
        <p:nvCxnSpPr>
          <p:cNvPr id="21" name="Gerader Verbinder 20"/>
          <p:cNvCxnSpPr/>
          <p:nvPr/>
        </p:nvCxnSpPr>
        <p:spPr>
          <a:xfrm flipH="1">
            <a:off x="5974475" y="4096788"/>
            <a:ext cx="14770" cy="82218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5479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fill="hold"/>
                                        <p:tgtEl>
                                          <p:spTgt spid="13"/>
                                        </p:tgtEl>
                                        <p:attrNameLst>
                                          <p:attrName>ppt_x</p:attrName>
                                        </p:attrNameLst>
                                      </p:cBhvr>
                                      <p:tavLst>
                                        <p:tav tm="0">
                                          <p:val>
                                            <p:strVal val="#ppt_x"/>
                                          </p:val>
                                        </p:tav>
                                        <p:tav tm="100000">
                                          <p:val>
                                            <p:strVal val="#ppt_x"/>
                                          </p:val>
                                        </p:tav>
                                      </p:tavLst>
                                    </p:anim>
                                    <p:anim calcmode="lin" valueType="num">
                                      <p:cBhvr additive="base">
                                        <p:cTn id="1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1" presetClass="entr" presetSubtype="1"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wheel(1)">
                                      <p:cBhvr>
                                        <p:cTn id="23" dur="20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9"/>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1000"/>
                                        <p:tgtEl>
                                          <p:spTgt spid="9"/>
                                        </p:tgtEl>
                                      </p:cBhvr>
                                    </p:animEffect>
                                    <p:anim calcmode="lin" valueType="num">
                                      <p:cBhvr>
                                        <p:cTn id="33" dur="1000" fill="hold"/>
                                        <p:tgtEl>
                                          <p:spTgt spid="9"/>
                                        </p:tgtEl>
                                        <p:attrNameLst>
                                          <p:attrName>ppt_x</p:attrName>
                                        </p:attrNameLst>
                                      </p:cBhvr>
                                      <p:tavLst>
                                        <p:tav tm="0">
                                          <p:val>
                                            <p:strVal val="#ppt_x"/>
                                          </p:val>
                                        </p:tav>
                                        <p:tav tm="100000">
                                          <p:val>
                                            <p:strVal val="#ppt_x"/>
                                          </p:val>
                                        </p:tav>
                                      </p:tavLst>
                                    </p:anim>
                                    <p:anim calcmode="lin" valueType="num">
                                      <p:cBhvr>
                                        <p:cTn id="3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5" grpId="0" animBg="1"/>
      <p:bldP spid="9" grpId="0" animBg="1"/>
      <p:bldP spid="13" grpId="0"/>
      <p:bldP spid="19"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685800" y="523875"/>
            <a:ext cx="10248900" cy="5878532"/>
          </a:xfrm>
          <a:prstGeom prst="rect">
            <a:avLst/>
          </a:prstGeom>
          <a:noFill/>
        </p:spPr>
        <p:txBody>
          <a:bodyPr wrap="square" rtlCol="0">
            <a:spAutoFit/>
          </a:bodyPr>
          <a:lstStyle/>
          <a:p>
            <a:pPr algn="ctr"/>
            <a:r>
              <a:rPr lang="de-DE" sz="4000" b="1" dirty="0">
                <a:latin typeface="Arial Narrow" panose="020B0606020202030204" pitchFamily="34" charset="0"/>
              </a:rPr>
              <a:t>Ursächlichkeit</a:t>
            </a:r>
          </a:p>
          <a:p>
            <a:pPr algn="ctr"/>
            <a:endParaRPr lang="de-DE" sz="4000" b="1" dirty="0">
              <a:latin typeface="Arial Narrow" panose="020B0606020202030204" pitchFamily="34" charset="0"/>
            </a:endParaRPr>
          </a:p>
          <a:p>
            <a:pPr algn="ctr"/>
            <a:endParaRPr lang="de-DE" sz="4000" b="1" dirty="0">
              <a:latin typeface="Arial Narrow" panose="020B0606020202030204" pitchFamily="34" charset="0"/>
            </a:endParaRPr>
          </a:p>
          <a:p>
            <a:pPr marL="457200" indent="-457200">
              <a:buFont typeface="Arial" panose="020B0604020202020204" pitchFamily="34" charset="0"/>
              <a:buChar char="•"/>
            </a:pPr>
            <a:r>
              <a:rPr lang="de-DE" sz="3200" dirty="0"/>
              <a:t>Krankheit o. Behinderung muss Ursache für Betreuungsbedarf sein</a:t>
            </a:r>
          </a:p>
          <a:p>
            <a:pPr marL="457200" indent="-457200">
              <a:buFont typeface="Arial" panose="020B0604020202020204" pitchFamily="34" charset="0"/>
              <a:buChar char="•"/>
            </a:pPr>
            <a:r>
              <a:rPr lang="de-DE" sz="3200" dirty="0"/>
              <a:t>Allgemeine soziale Probleme, Sprachprobleme, usw. rechtfertigen Betreuerbestellung nicht</a:t>
            </a:r>
          </a:p>
          <a:p>
            <a:pPr marL="457200" indent="-457200">
              <a:buFont typeface="Arial" panose="020B0604020202020204" pitchFamily="34" charset="0"/>
              <a:buChar char="•"/>
            </a:pPr>
            <a:r>
              <a:rPr lang="de-DE" sz="3200" dirty="0"/>
              <a:t>Krankheit o. Behinderung allein reicht nicht aus, wenn der Betroffene seine Angelegenheit dennoch selbst besorgen kann</a:t>
            </a:r>
          </a:p>
          <a:p>
            <a:endParaRPr lang="de-DE" sz="2400" dirty="0">
              <a:latin typeface="Arial Narrow" panose="020B0606020202030204" pitchFamily="34" charset="0"/>
            </a:endParaRPr>
          </a:p>
        </p:txBody>
      </p:sp>
    </p:spTree>
    <p:extLst>
      <p:ext uri="{BB962C8B-B14F-4D97-AF65-F5344CB8AC3E}">
        <p14:creationId xmlns:p14="http://schemas.microsoft.com/office/powerpoint/2010/main" val="7669664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838200" y="504825"/>
            <a:ext cx="10306050" cy="3539430"/>
          </a:xfrm>
          <a:prstGeom prst="rect">
            <a:avLst/>
          </a:prstGeom>
          <a:noFill/>
        </p:spPr>
        <p:txBody>
          <a:bodyPr wrap="square" rtlCol="0">
            <a:spAutoFit/>
          </a:bodyPr>
          <a:lstStyle/>
          <a:p>
            <a:pPr algn="ctr"/>
            <a:r>
              <a:rPr lang="de-DE" sz="4000" b="1" dirty="0">
                <a:latin typeface="Arial Narrow" panose="020B0606020202030204" pitchFamily="34" charset="0"/>
              </a:rPr>
              <a:t>Freier Wille</a:t>
            </a:r>
          </a:p>
          <a:p>
            <a:pPr algn="ctr"/>
            <a:endParaRPr lang="de-DE" sz="4000" b="1" dirty="0">
              <a:latin typeface="Arial Narrow" panose="020B0606020202030204" pitchFamily="34" charset="0"/>
            </a:endParaRPr>
          </a:p>
          <a:p>
            <a:endParaRPr lang="de-DE" sz="2800" dirty="0"/>
          </a:p>
          <a:p>
            <a:endParaRPr lang="de-DE" sz="2800" dirty="0"/>
          </a:p>
          <a:p>
            <a:r>
              <a:rPr lang="de-DE" sz="2800" dirty="0"/>
              <a:t>Der freie Wille ist die Fähigkeit, eine Einsicht zu erlangen und nach dieser Einsicht zu handeln.</a:t>
            </a:r>
          </a:p>
          <a:p>
            <a:r>
              <a:rPr lang="de-DE" sz="1600" i="1" dirty="0">
                <a:latin typeface="Arial Narrow" panose="020B0606020202030204" pitchFamily="34" charset="0"/>
              </a:rPr>
              <a:t>BGH, Beschluss vom 09. Februar 2011 – XII ZB 526/10</a:t>
            </a:r>
          </a:p>
          <a:p>
            <a:endParaRPr lang="de-DE" sz="1600" i="1" dirty="0">
              <a:latin typeface="Arial Narrow" panose="020B0606020202030204" pitchFamily="34" charset="0"/>
            </a:endParaRPr>
          </a:p>
        </p:txBody>
      </p:sp>
    </p:spTree>
    <p:extLst>
      <p:ext uri="{BB962C8B-B14F-4D97-AF65-F5344CB8AC3E}">
        <p14:creationId xmlns:p14="http://schemas.microsoft.com/office/powerpoint/2010/main" val="12555229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838200" y="476250"/>
            <a:ext cx="10344150" cy="5139869"/>
          </a:xfrm>
          <a:prstGeom prst="rect">
            <a:avLst/>
          </a:prstGeom>
          <a:noFill/>
        </p:spPr>
        <p:txBody>
          <a:bodyPr wrap="square" rtlCol="0">
            <a:spAutoFit/>
          </a:bodyPr>
          <a:lstStyle/>
          <a:p>
            <a:pPr algn="ctr"/>
            <a:r>
              <a:rPr lang="de-DE" sz="4000" b="1" dirty="0">
                <a:latin typeface="Arial Narrow" panose="020B0606020202030204" pitchFamily="34" charset="0"/>
              </a:rPr>
              <a:t>Prinzip der Subsidiarität in der Betreuung</a:t>
            </a:r>
          </a:p>
          <a:p>
            <a:endParaRPr lang="de-DE" sz="3200" b="1" dirty="0">
              <a:latin typeface="Arial Narrow" panose="020B0606020202030204" pitchFamily="34" charset="0"/>
            </a:endParaRPr>
          </a:p>
          <a:p>
            <a:r>
              <a:rPr lang="de-DE" sz="3200" b="1" dirty="0">
                <a:latin typeface="Arial Narrow" panose="020B0606020202030204" pitchFamily="34" charset="0"/>
              </a:rPr>
              <a:t>Eine Betreuung ist nur gerechtfertigt, wenn andere Hilfen nicht zur Verfügung stehen oder versagen (§1814 Abs. 3 BGB)</a:t>
            </a:r>
          </a:p>
          <a:p>
            <a:r>
              <a:rPr lang="de-DE" sz="3200" dirty="0">
                <a:latin typeface="Arial Narrow" panose="020B0606020202030204" pitchFamily="34" charset="0"/>
              </a:rPr>
              <a:t>Nach diesem Prinzip darf ein Betreuer nicht bestellt werden, wenn die Betroffenen ihre Angelegenheiten mittels einer Vorsorgevollmacht geregelt haben oder andere Hilfestellungen wie die eigene Familie, Nachbarn und Bekannte, das Heimpersonal oder allgemeine soziale Dienste vorhanden sind, die die rechtlichen Defizite ausgleichen können.</a:t>
            </a:r>
          </a:p>
        </p:txBody>
      </p:sp>
    </p:spTree>
    <p:extLst>
      <p:ext uri="{BB962C8B-B14F-4D97-AF65-F5344CB8AC3E}">
        <p14:creationId xmlns:p14="http://schemas.microsoft.com/office/powerpoint/2010/main" val="20332628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885825" y="638175"/>
            <a:ext cx="10287000" cy="4770537"/>
          </a:xfrm>
          <a:prstGeom prst="rect">
            <a:avLst/>
          </a:prstGeom>
          <a:noFill/>
        </p:spPr>
        <p:txBody>
          <a:bodyPr wrap="square" rtlCol="0">
            <a:spAutoFit/>
          </a:bodyPr>
          <a:lstStyle/>
          <a:p>
            <a:pPr algn="ctr"/>
            <a:r>
              <a:rPr lang="de-DE" sz="4000" dirty="0">
                <a:latin typeface="Arial Narrow" panose="020B0606020202030204" pitchFamily="34" charset="0"/>
              </a:rPr>
              <a:t>Interesse des Betroffenen</a:t>
            </a:r>
          </a:p>
          <a:p>
            <a:pPr algn="ctr"/>
            <a:endParaRPr lang="de-DE" sz="4000" dirty="0">
              <a:latin typeface="Arial Narrow" panose="020B0606020202030204" pitchFamily="34" charset="0"/>
            </a:endParaRPr>
          </a:p>
          <a:p>
            <a:pPr marL="457200" indent="-457200">
              <a:buFont typeface="Arial" panose="020B0604020202020204" pitchFamily="34" charset="0"/>
              <a:buChar char="•"/>
            </a:pPr>
            <a:r>
              <a:rPr lang="de-DE" sz="2800" dirty="0">
                <a:latin typeface="Arial Narrow" panose="020B0606020202030204" pitchFamily="34" charset="0"/>
              </a:rPr>
              <a:t>Nur für die Aufgabenkreise, in denen die Betreuung notwendig ist</a:t>
            </a:r>
          </a:p>
          <a:p>
            <a:pPr marL="457200" indent="-457200">
              <a:buFont typeface="Arial" panose="020B0604020202020204" pitchFamily="34" charset="0"/>
              <a:buChar char="•"/>
            </a:pPr>
            <a:r>
              <a:rPr lang="de-DE" sz="2800" dirty="0">
                <a:latin typeface="Arial Narrow" panose="020B0606020202030204" pitchFamily="34" charset="0"/>
              </a:rPr>
              <a:t>Konkreter Handlungsbedarf muss vorliegen</a:t>
            </a:r>
          </a:p>
          <a:p>
            <a:pPr marL="457200" indent="-457200">
              <a:buFont typeface="Arial" panose="020B0604020202020204" pitchFamily="34" charset="0"/>
              <a:buChar char="•"/>
            </a:pPr>
            <a:r>
              <a:rPr lang="de-DE" sz="2800" dirty="0">
                <a:latin typeface="Arial Narrow" panose="020B0606020202030204" pitchFamily="34" charset="0"/>
              </a:rPr>
              <a:t>Keine „prophylaktische“ Betreuung</a:t>
            </a:r>
          </a:p>
          <a:p>
            <a:pPr marL="457200" indent="-457200">
              <a:buFont typeface="Arial" panose="020B0604020202020204" pitchFamily="34" charset="0"/>
              <a:buChar char="•"/>
            </a:pPr>
            <a:r>
              <a:rPr lang="de-DE" sz="2800" dirty="0">
                <a:latin typeface="Arial Narrow" panose="020B0606020202030204" pitchFamily="34" charset="0"/>
              </a:rPr>
              <a:t>Notwendigkeit für jeden einzelnen Aufgabenkreis gesondert zu prüfen</a:t>
            </a:r>
          </a:p>
          <a:p>
            <a:pPr marL="457200" indent="-457200">
              <a:buFont typeface="Arial" panose="020B0604020202020204" pitchFamily="34" charset="0"/>
              <a:buChar char="•"/>
            </a:pPr>
            <a:r>
              <a:rPr lang="de-DE" sz="2800" dirty="0">
                <a:latin typeface="Arial Narrow" panose="020B0606020202030204" pitchFamily="34" charset="0"/>
              </a:rPr>
              <a:t>Aufgabenkreise können sein: Vermögenssorge, Gesundheitssorge, Wohnungsangelegenheiten, etc.</a:t>
            </a:r>
          </a:p>
          <a:p>
            <a:endParaRPr lang="de-DE" sz="2800" dirty="0"/>
          </a:p>
          <a:p>
            <a:endParaRPr lang="de-DE" sz="2800" dirty="0">
              <a:latin typeface="Arial Narrow" panose="020B0606020202030204" pitchFamily="34" charset="0"/>
            </a:endParaRPr>
          </a:p>
        </p:txBody>
      </p:sp>
    </p:spTree>
    <p:extLst>
      <p:ext uri="{BB962C8B-B14F-4D97-AF65-F5344CB8AC3E}">
        <p14:creationId xmlns:p14="http://schemas.microsoft.com/office/powerpoint/2010/main" val="29946931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819150" y="809625"/>
            <a:ext cx="9782175" cy="2723823"/>
          </a:xfrm>
          <a:prstGeom prst="rect">
            <a:avLst/>
          </a:prstGeom>
          <a:noFill/>
        </p:spPr>
        <p:txBody>
          <a:bodyPr wrap="square" rtlCol="0">
            <a:spAutoFit/>
          </a:bodyPr>
          <a:lstStyle/>
          <a:p>
            <a:pPr algn="ctr">
              <a:lnSpc>
                <a:spcPct val="150000"/>
              </a:lnSpc>
            </a:pPr>
            <a:r>
              <a:rPr lang="de-DE" sz="4000" b="1" dirty="0">
                <a:latin typeface="Arial Narrow" panose="020B0606020202030204" pitchFamily="34" charset="0"/>
              </a:rPr>
              <a:t>Sachliche Zuständigkeit</a:t>
            </a:r>
          </a:p>
          <a:p>
            <a:pPr>
              <a:lnSpc>
                <a:spcPct val="150000"/>
              </a:lnSpc>
            </a:pPr>
            <a:endParaRPr lang="de-DE" dirty="0"/>
          </a:p>
          <a:p>
            <a:pPr marL="457200" indent="-457200">
              <a:lnSpc>
                <a:spcPct val="150000"/>
              </a:lnSpc>
              <a:buFont typeface="Arial" panose="020B0604020202020204" pitchFamily="34" charset="0"/>
              <a:buChar char="•"/>
            </a:pPr>
            <a:r>
              <a:rPr lang="de-DE" sz="2800" dirty="0">
                <a:latin typeface="Arial Narrow" panose="020B0606020202030204" pitchFamily="34" charset="0"/>
              </a:rPr>
              <a:t>Amtsgericht als Betreuungsgericht (§ 23a Abs. 2 Nr. 1 GVG)</a:t>
            </a:r>
          </a:p>
          <a:p>
            <a:pPr marL="457200" indent="-457200">
              <a:lnSpc>
                <a:spcPct val="150000"/>
              </a:lnSpc>
              <a:buFont typeface="Arial" panose="020B0604020202020204" pitchFamily="34" charset="0"/>
              <a:buChar char="•"/>
            </a:pPr>
            <a:r>
              <a:rPr lang="de-DE" sz="2800" dirty="0">
                <a:latin typeface="Arial Narrow" panose="020B0606020202030204" pitchFamily="34" charset="0"/>
              </a:rPr>
              <a:t>Betreuungsgericht ist Abteilung des Amtsgerichts (§ 23c GVG)</a:t>
            </a:r>
          </a:p>
        </p:txBody>
      </p:sp>
    </p:spTree>
    <p:extLst>
      <p:ext uri="{BB962C8B-B14F-4D97-AF65-F5344CB8AC3E}">
        <p14:creationId xmlns:p14="http://schemas.microsoft.com/office/powerpoint/2010/main" val="2730574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wipe(down)">
                                      <p:cBhvr>
                                        <p:cTn id="7" dur="580">
                                          <p:stCondLst>
                                            <p:cond delay="0"/>
                                          </p:stCondLst>
                                        </p:cTn>
                                        <p:tgtEl>
                                          <p:spTgt spid="2">
                                            <p:txEl>
                                              <p:pRg st="2" end="2"/>
                                            </p:txEl>
                                          </p:spTgt>
                                        </p:tgtEl>
                                      </p:cBhvr>
                                    </p:animEffect>
                                    <p:anim calcmode="lin" valueType="num">
                                      <p:cBhvr>
                                        <p:cTn id="8" dur="1822" tmFilter="0,0; 0.14,0.36; 0.43,0.73; 0.71,0.91; 1.0,1.0">
                                          <p:stCondLst>
                                            <p:cond delay="0"/>
                                          </p:stCondLst>
                                        </p:cTn>
                                        <p:tgtEl>
                                          <p:spTgt spid="2">
                                            <p:txEl>
                                              <p:pRg st="2" end="2"/>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xEl>
                                              <p:pRg st="2" end="2"/>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xEl>
                                              <p:pRg st="2" end="2"/>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xEl>
                                              <p:pRg st="2" end="2"/>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xEl>
                                              <p:pRg st="2" end="2"/>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xEl>
                                              <p:pRg st="2" end="2"/>
                                            </p:txEl>
                                          </p:spTgt>
                                        </p:tgtEl>
                                      </p:cBhvr>
                                      <p:to x="100000" y="60000"/>
                                    </p:animScale>
                                    <p:animScale>
                                      <p:cBhvr>
                                        <p:cTn id="14" dur="166" decel="50000">
                                          <p:stCondLst>
                                            <p:cond delay="676"/>
                                          </p:stCondLst>
                                        </p:cTn>
                                        <p:tgtEl>
                                          <p:spTgt spid="2">
                                            <p:txEl>
                                              <p:pRg st="2" end="2"/>
                                            </p:txEl>
                                          </p:spTgt>
                                        </p:tgtEl>
                                      </p:cBhvr>
                                      <p:to x="100000" y="100000"/>
                                    </p:animScale>
                                    <p:animScale>
                                      <p:cBhvr>
                                        <p:cTn id="15" dur="26">
                                          <p:stCondLst>
                                            <p:cond delay="1312"/>
                                          </p:stCondLst>
                                        </p:cTn>
                                        <p:tgtEl>
                                          <p:spTgt spid="2">
                                            <p:txEl>
                                              <p:pRg st="2" end="2"/>
                                            </p:txEl>
                                          </p:spTgt>
                                        </p:tgtEl>
                                      </p:cBhvr>
                                      <p:to x="100000" y="80000"/>
                                    </p:animScale>
                                    <p:animScale>
                                      <p:cBhvr>
                                        <p:cTn id="16" dur="166" decel="50000">
                                          <p:stCondLst>
                                            <p:cond delay="1338"/>
                                          </p:stCondLst>
                                        </p:cTn>
                                        <p:tgtEl>
                                          <p:spTgt spid="2">
                                            <p:txEl>
                                              <p:pRg st="2" end="2"/>
                                            </p:txEl>
                                          </p:spTgt>
                                        </p:tgtEl>
                                      </p:cBhvr>
                                      <p:to x="100000" y="100000"/>
                                    </p:animScale>
                                    <p:animScale>
                                      <p:cBhvr>
                                        <p:cTn id="17" dur="26">
                                          <p:stCondLst>
                                            <p:cond delay="1642"/>
                                          </p:stCondLst>
                                        </p:cTn>
                                        <p:tgtEl>
                                          <p:spTgt spid="2">
                                            <p:txEl>
                                              <p:pRg st="2" end="2"/>
                                            </p:txEl>
                                          </p:spTgt>
                                        </p:tgtEl>
                                      </p:cBhvr>
                                      <p:to x="100000" y="90000"/>
                                    </p:animScale>
                                    <p:animScale>
                                      <p:cBhvr>
                                        <p:cTn id="18" dur="166" decel="50000">
                                          <p:stCondLst>
                                            <p:cond delay="1668"/>
                                          </p:stCondLst>
                                        </p:cTn>
                                        <p:tgtEl>
                                          <p:spTgt spid="2">
                                            <p:txEl>
                                              <p:pRg st="2" end="2"/>
                                            </p:txEl>
                                          </p:spTgt>
                                        </p:tgtEl>
                                      </p:cBhvr>
                                      <p:to x="100000" y="100000"/>
                                    </p:animScale>
                                    <p:animScale>
                                      <p:cBhvr>
                                        <p:cTn id="19" dur="26">
                                          <p:stCondLst>
                                            <p:cond delay="1808"/>
                                          </p:stCondLst>
                                        </p:cTn>
                                        <p:tgtEl>
                                          <p:spTgt spid="2">
                                            <p:txEl>
                                              <p:pRg st="2" end="2"/>
                                            </p:txEl>
                                          </p:spTgt>
                                        </p:tgtEl>
                                      </p:cBhvr>
                                      <p:to x="100000" y="95000"/>
                                    </p:animScale>
                                    <p:animScale>
                                      <p:cBhvr>
                                        <p:cTn id="20" dur="166" decel="50000">
                                          <p:stCondLst>
                                            <p:cond delay="1834"/>
                                          </p:stCondLst>
                                        </p:cTn>
                                        <p:tgtEl>
                                          <p:spTgt spid="2">
                                            <p:txEl>
                                              <p:pRg st="2" end="2"/>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Effect transition="in" filter="wipe(down)">
                                      <p:cBhvr>
                                        <p:cTn id="23" dur="580">
                                          <p:stCondLst>
                                            <p:cond delay="0"/>
                                          </p:stCondLst>
                                        </p:cTn>
                                        <p:tgtEl>
                                          <p:spTgt spid="2">
                                            <p:txEl>
                                              <p:pRg st="3" end="3"/>
                                            </p:txEl>
                                          </p:spTgt>
                                        </p:tgtEl>
                                      </p:cBhvr>
                                    </p:animEffect>
                                    <p:anim calcmode="lin" valueType="num">
                                      <p:cBhvr>
                                        <p:cTn id="24" dur="1822" tmFilter="0,0; 0.14,0.36; 0.43,0.73; 0.71,0.91; 1.0,1.0">
                                          <p:stCondLst>
                                            <p:cond delay="0"/>
                                          </p:stCondLst>
                                        </p:cTn>
                                        <p:tgtEl>
                                          <p:spTgt spid="2">
                                            <p:txEl>
                                              <p:pRg st="3" end="3"/>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2">
                                            <p:txEl>
                                              <p:pRg st="3" end="3"/>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2">
                                            <p:txEl>
                                              <p:pRg st="3" end="3"/>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2">
                                            <p:txEl>
                                              <p:pRg st="3" end="3"/>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2">
                                            <p:txEl>
                                              <p:pRg st="3" end="3"/>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2">
                                            <p:txEl>
                                              <p:pRg st="3" end="3"/>
                                            </p:txEl>
                                          </p:spTgt>
                                        </p:tgtEl>
                                      </p:cBhvr>
                                      <p:to x="100000" y="60000"/>
                                    </p:animScale>
                                    <p:animScale>
                                      <p:cBhvr>
                                        <p:cTn id="30" dur="166" decel="50000">
                                          <p:stCondLst>
                                            <p:cond delay="676"/>
                                          </p:stCondLst>
                                        </p:cTn>
                                        <p:tgtEl>
                                          <p:spTgt spid="2">
                                            <p:txEl>
                                              <p:pRg st="3" end="3"/>
                                            </p:txEl>
                                          </p:spTgt>
                                        </p:tgtEl>
                                      </p:cBhvr>
                                      <p:to x="100000" y="100000"/>
                                    </p:animScale>
                                    <p:animScale>
                                      <p:cBhvr>
                                        <p:cTn id="31" dur="26">
                                          <p:stCondLst>
                                            <p:cond delay="1312"/>
                                          </p:stCondLst>
                                        </p:cTn>
                                        <p:tgtEl>
                                          <p:spTgt spid="2">
                                            <p:txEl>
                                              <p:pRg st="3" end="3"/>
                                            </p:txEl>
                                          </p:spTgt>
                                        </p:tgtEl>
                                      </p:cBhvr>
                                      <p:to x="100000" y="80000"/>
                                    </p:animScale>
                                    <p:animScale>
                                      <p:cBhvr>
                                        <p:cTn id="32" dur="166" decel="50000">
                                          <p:stCondLst>
                                            <p:cond delay="1338"/>
                                          </p:stCondLst>
                                        </p:cTn>
                                        <p:tgtEl>
                                          <p:spTgt spid="2">
                                            <p:txEl>
                                              <p:pRg st="3" end="3"/>
                                            </p:txEl>
                                          </p:spTgt>
                                        </p:tgtEl>
                                      </p:cBhvr>
                                      <p:to x="100000" y="100000"/>
                                    </p:animScale>
                                    <p:animScale>
                                      <p:cBhvr>
                                        <p:cTn id="33" dur="26">
                                          <p:stCondLst>
                                            <p:cond delay="1642"/>
                                          </p:stCondLst>
                                        </p:cTn>
                                        <p:tgtEl>
                                          <p:spTgt spid="2">
                                            <p:txEl>
                                              <p:pRg st="3" end="3"/>
                                            </p:txEl>
                                          </p:spTgt>
                                        </p:tgtEl>
                                      </p:cBhvr>
                                      <p:to x="100000" y="90000"/>
                                    </p:animScale>
                                    <p:animScale>
                                      <p:cBhvr>
                                        <p:cTn id="34" dur="166" decel="50000">
                                          <p:stCondLst>
                                            <p:cond delay="1668"/>
                                          </p:stCondLst>
                                        </p:cTn>
                                        <p:tgtEl>
                                          <p:spTgt spid="2">
                                            <p:txEl>
                                              <p:pRg st="3" end="3"/>
                                            </p:txEl>
                                          </p:spTgt>
                                        </p:tgtEl>
                                      </p:cBhvr>
                                      <p:to x="100000" y="100000"/>
                                    </p:animScale>
                                    <p:animScale>
                                      <p:cBhvr>
                                        <p:cTn id="35" dur="26">
                                          <p:stCondLst>
                                            <p:cond delay="1808"/>
                                          </p:stCondLst>
                                        </p:cTn>
                                        <p:tgtEl>
                                          <p:spTgt spid="2">
                                            <p:txEl>
                                              <p:pRg st="3" end="3"/>
                                            </p:txEl>
                                          </p:spTgt>
                                        </p:tgtEl>
                                      </p:cBhvr>
                                      <p:to x="100000" y="95000"/>
                                    </p:animScale>
                                    <p:animScale>
                                      <p:cBhvr>
                                        <p:cTn id="36" dur="166" decel="50000">
                                          <p:stCondLst>
                                            <p:cond delay="1834"/>
                                          </p:stCondLst>
                                        </p:cTn>
                                        <p:tgtEl>
                                          <p:spTgt spid="2">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923925" y="695325"/>
            <a:ext cx="10467975" cy="4339650"/>
          </a:xfrm>
          <a:prstGeom prst="rect">
            <a:avLst/>
          </a:prstGeom>
          <a:noFill/>
        </p:spPr>
        <p:txBody>
          <a:bodyPr wrap="square" rtlCol="0">
            <a:spAutoFit/>
          </a:bodyPr>
          <a:lstStyle/>
          <a:p>
            <a:pPr algn="ctr"/>
            <a:r>
              <a:rPr lang="de-DE" sz="4000" b="1" dirty="0">
                <a:latin typeface="Arial Narrow" panose="020B0606020202030204" pitchFamily="34" charset="0"/>
              </a:rPr>
              <a:t>Örtliche Zuständigkeit (§ 272 </a:t>
            </a:r>
            <a:r>
              <a:rPr lang="de-DE" sz="4000" b="1" dirty="0" err="1">
                <a:latin typeface="Arial Narrow" panose="020B0606020202030204" pitchFamily="34" charset="0"/>
              </a:rPr>
              <a:t>FamFG</a:t>
            </a:r>
            <a:r>
              <a:rPr lang="de-DE" sz="4000" b="1" dirty="0">
                <a:latin typeface="Arial Narrow" panose="020B0606020202030204" pitchFamily="34" charset="0"/>
              </a:rPr>
              <a:t>)</a:t>
            </a:r>
          </a:p>
          <a:p>
            <a:pPr algn="ctr"/>
            <a:endParaRPr lang="de-DE" sz="4000" b="1" dirty="0">
              <a:latin typeface="Arial Narrow" panose="020B0606020202030204" pitchFamily="34" charset="0"/>
            </a:endParaRPr>
          </a:p>
          <a:p>
            <a:pPr marL="514350" indent="-514350">
              <a:lnSpc>
                <a:spcPct val="150000"/>
              </a:lnSpc>
              <a:buFont typeface="+mj-lt"/>
              <a:buAutoNum type="arabicPeriod"/>
            </a:pPr>
            <a:r>
              <a:rPr lang="de-DE" sz="2800" dirty="0">
                <a:latin typeface="Arial Narrow" panose="020B0606020202030204" pitchFamily="34" charset="0"/>
              </a:rPr>
              <a:t>Anhängigkeit der Betreuung</a:t>
            </a:r>
          </a:p>
          <a:p>
            <a:pPr marL="514350" indent="-514350">
              <a:lnSpc>
                <a:spcPct val="150000"/>
              </a:lnSpc>
              <a:buFont typeface="+mj-lt"/>
              <a:buAutoNum type="arabicPeriod"/>
            </a:pPr>
            <a:r>
              <a:rPr lang="de-DE" sz="2800" dirty="0">
                <a:latin typeface="Arial Narrow" panose="020B0606020202030204" pitchFamily="34" charset="0"/>
              </a:rPr>
              <a:t>Gewöhnlicher Aufenthalt</a:t>
            </a:r>
          </a:p>
          <a:p>
            <a:pPr marL="514350" indent="-514350">
              <a:lnSpc>
                <a:spcPct val="150000"/>
              </a:lnSpc>
              <a:buFont typeface="+mj-lt"/>
              <a:buAutoNum type="arabicPeriod"/>
            </a:pPr>
            <a:r>
              <a:rPr lang="de-DE" sz="2800" dirty="0">
                <a:latin typeface="Arial Narrow" panose="020B0606020202030204" pitchFamily="34" charset="0"/>
              </a:rPr>
              <a:t>Bedürfnis der Fürsorge</a:t>
            </a:r>
          </a:p>
          <a:p>
            <a:pPr marL="514350" indent="-514350">
              <a:lnSpc>
                <a:spcPct val="150000"/>
              </a:lnSpc>
              <a:buFont typeface="+mj-lt"/>
              <a:buAutoNum type="arabicPeriod"/>
            </a:pPr>
            <a:r>
              <a:rPr lang="de-DE" sz="2800" dirty="0">
                <a:latin typeface="Arial Narrow" panose="020B0606020202030204" pitchFamily="34" charset="0"/>
              </a:rPr>
              <a:t>AG Schöneberg, wenn Betroffener Deutscher</a:t>
            </a:r>
          </a:p>
          <a:p>
            <a:endParaRPr lang="de-DE" sz="2800" dirty="0">
              <a:latin typeface="Arial Narrow" panose="020B0606020202030204" pitchFamily="34" charset="0"/>
            </a:endParaRPr>
          </a:p>
        </p:txBody>
      </p:sp>
    </p:spTree>
    <p:extLst>
      <p:ext uri="{BB962C8B-B14F-4D97-AF65-F5344CB8AC3E}">
        <p14:creationId xmlns:p14="http://schemas.microsoft.com/office/powerpoint/2010/main" val="3744511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wheel(1)">
                                      <p:cBhvr>
                                        <p:cTn id="7" dur="2000"/>
                                        <p:tgtEl>
                                          <p:spTgt spid="2">
                                            <p:txEl>
                                              <p:pRg st="2" end="2"/>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2">
                                            <p:txEl>
                                              <p:pRg st="3" end="3"/>
                                            </p:txEl>
                                          </p:spTgt>
                                        </p:tgtEl>
                                        <p:attrNameLst>
                                          <p:attrName>style.visibility</p:attrName>
                                        </p:attrNameLst>
                                      </p:cBhvr>
                                      <p:to>
                                        <p:strVal val="visible"/>
                                      </p:to>
                                    </p:set>
                                    <p:animEffect transition="in" filter="wheel(1)">
                                      <p:cBhvr>
                                        <p:cTn id="10" dur="2000"/>
                                        <p:tgtEl>
                                          <p:spTgt spid="2">
                                            <p:txEl>
                                              <p:pRg st="3" end="3"/>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Effect transition="in" filter="wheel(1)">
                                      <p:cBhvr>
                                        <p:cTn id="13" dur="2000"/>
                                        <p:tgtEl>
                                          <p:spTgt spid="2">
                                            <p:txEl>
                                              <p:pRg st="4" end="4"/>
                                            </p:txEl>
                                          </p:spTgt>
                                        </p:tgtEl>
                                      </p:cBhvr>
                                    </p:animEffect>
                                  </p:childTnLst>
                                </p:cTn>
                              </p:par>
                              <p:par>
                                <p:cTn id="14" presetID="21" presetClass="entr" presetSubtype="1" fill="hold" nodeType="withEffect">
                                  <p:stCondLst>
                                    <p:cond delay="0"/>
                                  </p:stCondLst>
                                  <p:childTnLst>
                                    <p:set>
                                      <p:cBhvr>
                                        <p:cTn id="15" dur="1" fill="hold">
                                          <p:stCondLst>
                                            <p:cond delay="0"/>
                                          </p:stCondLst>
                                        </p:cTn>
                                        <p:tgtEl>
                                          <p:spTgt spid="2">
                                            <p:txEl>
                                              <p:pRg st="5" end="5"/>
                                            </p:txEl>
                                          </p:spTgt>
                                        </p:tgtEl>
                                        <p:attrNameLst>
                                          <p:attrName>style.visibility</p:attrName>
                                        </p:attrNameLst>
                                      </p:cBhvr>
                                      <p:to>
                                        <p:strVal val="visible"/>
                                      </p:to>
                                    </p:set>
                                    <p:animEffect transition="in" filter="wheel(1)">
                                      <p:cBhvr>
                                        <p:cTn id="16" dur="20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628650" y="716904"/>
            <a:ext cx="10648950" cy="1754326"/>
          </a:xfrm>
          <a:prstGeom prst="rect">
            <a:avLst/>
          </a:prstGeom>
          <a:noFill/>
        </p:spPr>
        <p:txBody>
          <a:bodyPr wrap="square" rtlCol="0">
            <a:spAutoFit/>
          </a:bodyPr>
          <a:lstStyle/>
          <a:p>
            <a:pPr algn="ctr"/>
            <a:r>
              <a:rPr lang="de-DE" sz="4000" b="1" dirty="0">
                <a:latin typeface="Arial Narrow" panose="020B0606020202030204" pitchFamily="34" charset="0"/>
              </a:rPr>
              <a:t>Funktionelle Zuständigkeit</a:t>
            </a:r>
          </a:p>
          <a:p>
            <a:pPr algn="ctr"/>
            <a:endParaRPr lang="de-DE" sz="4000" dirty="0">
              <a:latin typeface="Arial Narrow" panose="020B0606020202030204" pitchFamily="34" charset="0"/>
            </a:endParaRPr>
          </a:p>
          <a:p>
            <a:endParaRPr lang="de-DE" sz="2800" dirty="0">
              <a:latin typeface="Arial Narrow" panose="020B0606020202030204" pitchFamily="34" charset="0"/>
            </a:endParaRPr>
          </a:p>
        </p:txBody>
      </p:sp>
      <p:sp>
        <p:nvSpPr>
          <p:cNvPr id="3" name="Textfeld 2"/>
          <p:cNvSpPr txBox="1"/>
          <p:nvPr/>
        </p:nvSpPr>
        <p:spPr>
          <a:xfrm>
            <a:off x="438883" y="1933574"/>
            <a:ext cx="5240948" cy="3970318"/>
          </a:xfrm>
          <a:prstGeom prst="rect">
            <a:avLst/>
          </a:prstGeom>
          <a:noFill/>
        </p:spPr>
        <p:txBody>
          <a:bodyPr wrap="square" rtlCol="0">
            <a:spAutoFit/>
          </a:bodyPr>
          <a:lstStyle/>
          <a:p>
            <a:r>
              <a:rPr lang="de-DE" sz="2800" b="1" dirty="0">
                <a:latin typeface="Arial Narrow" panose="020B0606020202030204" pitchFamily="34" charset="0"/>
              </a:rPr>
              <a:t>Richter gem. § 15 RPflG</a:t>
            </a:r>
          </a:p>
          <a:p>
            <a:endParaRPr lang="de-DE" sz="2800" dirty="0">
              <a:latin typeface="Arial Narrow" panose="020B0606020202030204" pitchFamily="34" charset="0"/>
            </a:endParaRPr>
          </a:p>
          <a:p>
            <a:pPr marL="457200" indent="-457200">
              <a:buFont typeface="Arial" panose="020B0604020202020204" pitchFamily="34" charset="0"/>
              <a:buChar char="•"/>
            </a:pPr>
            <a:r>
              <a:rPr lang="de-DE" sz="2800" dirty="0">
                <a:latin typeface="Arial Narrow" panose="020B0606020202030204" pitchFamily="34" charset="0"/>
              </a:rPr>
              <a:t>Erstbestellung</a:t>
            </a:r>
          </a:p>
          <a:p>
            <a:pPr marL="457200" indent="-457200">
              <a:buFont typeface="Arial" panose="020B0604020202020204" pitchFamily="34" charset="0"/>
              <a:buChar char="•"/>
            </a:pPr>
            <a:r>
              <a:rPr lang="de-DE" sz="2800" dirty="0">
                <a:latin typeface="Arial Narrow" panose="020B0606020202030204" pitchFamily="34" charset="0"/>
              </a:rPr>
              <a:t>Genehmigungen bei ärztlichen Maßnahmen</a:t>
            </a:r>
          </a:p>
          <a:p>
            <a:pPr marL="457200" indent="-457200">
              <a:buFont typeface="Arial" panose="020B0604020202020204" pitchFamily="34" charset="0"/>
              <a:buChar char="•"/>
            </a:pPr>
            <a:r>
              <a:rPr lang="de-DE" sz="2800" dirty="0">
                <a:latin typeface="Arial Narrow" panose="020B0606020202030204" pitchFamily="34" charset="0"/>
              </a:rPr>
              <a:t>Betreuerwechsel ohne Vorschlag des Betroffenen</a:t>
            </a:r>
          </a:p>
          <a:p>
            <a:pPr marL="457200" indent="-457200">
              <a:buFont typeface="Arial" panose="020B0604020202020204" pitchFamily="34" charset="0"/>
              <a:buChar char="•"/>
            </a:pPr>
            <a:r>
              <a:rPr lang="de-DE" sz="2800" dirty="0">
                <a:latin typeface="Arial Narrow" panose="020B0606020202030204" pitchFamily="34" charset="0"/>
              </a:rPr>
              <a:t>Bestellung eines Kontroll-</a:t>
            </a:r>
          </a:p>
          <a:p>
            <a:r>
              <a:rPr lang="de-DE" sz="2800" dirty="0">
                <a:latin typeface="Arial Narrow" panose="020B0606020202030204" pitchFamily="34" charset="0"/>
              </a:rPr>
              <a:t>      </a:t>
            </a:r>
            <a:r>
              <a:rPr lang="de-DE" sz="2800" dirty="0" err="1">
                <a:latin typeface="Arial Narrow" panose="020B0606020202030204" pitchFamily="34" charset="0"/>
              </a:rPr>
              <a:t>betreuers</a:t>
            </a:r>
            <a:endParaRPr lang="de-DE" sz="2800" dirty="0">
              <a:latin typeface="Arial Narrow" panose="020B0606020202030204" pitchFamily="34" charset="0"/>
            </a:endParaRPr>
          </a:p>
        </p:txBody>
      </p:sp>
      <p:sp>
        <p:nvSpPr>
          <p:cNvPr id="4" name="Textfeld 3"/>
          <p:cNvSpPr txBox="1"/>
          <p:nvPr/>
        </p:nvSpPr>
        <p:spPr>
          <a:xfrm>
            <a:off x="5572125" y="1933574"/>
            <a:ext cx="6210300" cy="3539430"/>
          </a:xfrm>
          <a:prstGeom prst="rect">
            <a:avLst/>
          </a:prstGeom>
          <a:noFill/>
        </p:spPr>
        <p:txBody>
          <a:bodyPr wrap="square" rtlCol="0">
            <a:spAutoFit/>
          </a:bodyPr>
          <a:lstStyle/>
          <a:p>
            <a:r>
              <a:rPr lang="de-DE" sz="2800" b="1" dirty="0">
                <a:latin typeface="Arial Narrow" panose="020B0606020202030204" pitchFamily="34" charset="0"/>
              </a:rPr>
              <a:t>Rechtspfleger gem. § 3Nr. Nr. 2b) RPflG</a:t>
            </a:r>
          </a:p>
          <a:p>
            <a:endParaRPr lang="de-DE" sz="2800" dirty="0">
              <a:latin typeface="Arial Narrow" panose="020B0606020202030204" pitchFamily="34" charset="0"/>
            </a:endParaRPr>
          </a:p>
          <a:p>
            <a:pPr marL="457200" indent="-457200">
              <a:buFont typeface="Arial" panose="020B0604020202020204" pitchFamily="34" charset="0"/>
              <a:buChar char="•"/>
            </a:pPr>
            <a:r>
              <a:rPr lang="de-DE" sz="2800" dirty="0">
                <a:latin typeface="Arial Narrow" panose="020B0606020202030204" pitchFamily="34" charset="0"/>
              </a:rPr>
              <a:t>Betreuerwechsel mit Vorschlag des Betroffenen</a:t>
            </a:r>
          </a:p>
          <a:p>
            <a:pPr marL="457200" indent="-457200">
              <a:buFont typeface="Arial" panose="020B0604020202020204" pitchFamily="34" charset="0"/>
              <a:buChar char="•"/>
            </a:pPr>
            <a:r>
              <a:rPr lang="de-DE" sz="2800" dirty="0">
                <a:latin typeface="Arial Narrow" panose="020B0606020202030204" pitchFamily="34" charset="0"/>
              </a:rPr>
              <a:t>Genehmigungen vermögensrechtlicher Art</a:t>
            </a:r>
          </a:p>
          <a:p>
            <a:pPr marL="457200" indent="-457200">
              <a:buFont typeface="Arial" panose="020B0604020202020204" pitchFamily="34" charset="0"/>
              <a:buChar char="•"/>
            </a:pPr>
            <a:r>
              <a:rPr lang="de-DE" sz="2800" dirty="0">
                <a:latin typeface="Arial Narrow" panose="020B0606020202030204" pitchFamily="34" charset="0"/>
              </a:rPr>
              <a:t>Genehmigungen bei Wohnungskündigung</a:t>
            </a:r>
          </a:p>
          <a:p>
            <a:pPr marL="457200" indent="-457200">
              <a:buFont typeface="Arial" panose="020B0604020202020204" pitchFamily="34" charset="0"/>
              <a:buChar char="•"/>
            </a:pPr>
            <a:r>
              <a:rPr lang="de-DE" sz="2800" dirty="0">
                <a:latin typeface="Arial Narrow" panose="020B0606020202030204" pitchFamily="34" charset="0"/>
              </a:rPr>
              <a:t>Aufsicht über Betreuer</a:t>
            </a:r>
          </a:p>
          <a:p>
            <a:pPr marL="457200" indent="-457200">
              <a:buFont typeface="Arial" panose="020B0604020202020204" pitchFamily="34" charset="0"/>
              <a:buChar char="•"/>
            </a:pPr>
            <a:r>
              <a:rPr lang="de-DE" sz="2800" dirty="0">
                <a:latin typeface="Arial Narrow" panose="020B0606020202030204" pitchFamily="34" charset="0"/>
              </a:rPr>
              <a:t>Bestellung eines Ergänzungsbetreuers</a:t>
            </a:r>
          </a:p>
        </p:txBody>
      </p:sp>
    </p:spTree>
    <p:extLst>
      <p:ext uri="{BB962C8B-B14F-4D97-AF65-F5344CB8AC3E}">
        <p14:creationId xmlns:p14="http://schemas.microsoft.com/office/powerpoint/2010/main" val="2040890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 name="Textfeld 2"/>
          <p:cNvSpPr txBox="1"/>
          <p:nvPr/>
        </p:nvSpPr>
        <p:spPr>
          <a:xfrm>
            <a:off x="657225" y="276225"/>
            <a:ext cx="2638425" cy="646331"/>
          </a:xfrm>
          <a:prstGeom prst="rect">
            <a:avLst/>
          </a:prstGeom>
          <a:noFill/>
        </p:spPr>
        <p:txBody>
          <a:bodyPr wrap="square" rtlCol="0">
            <a:spAutoFit/>
          </a:bodyPr>
          <a:lstStyle/>
          <a:p>
            <a:r>
              <a:rPr lang="de-DE" sz="3600" b="1" i="1" dirty="0">
                <a:latin typeface="Arial Narrow" panose="020B0606020202030204" pitchFamily="34" charset="0"/>
              </a:rPr>
              <a:t>Volljährigkeit</a:t>
            </a:r>
          </a:p>
        </p:txBody>
      </p:sp>
      <p:sp>
        <p:nvSpPr>
          <p:cNvPr id="4" name="Textfeld 3"/>
          <p:cNvSpPr txBox="1"/>
          <p:nvPr/>
        </p:nvSpPr>
        <p:spPr>
          <a:xfrm>
            <a:off x="4714875" y="1238250"/>
            <a:ext cx="5734050" cy="646331"/>
          </a:xfrm>
          <a:prstGeom prst="rect">
            <a:avLst/>
          </a:prstGeom>
          <a:noFill/>
        </p:spPr>
        <p:txBody>
          <a:bodyPr wrap="square" rtlCol="0">
            <a:spAutoFit/>
          </a:bodyPr>
          <a:lstStyle/>
          <a:p>
            <a:r>
              <a:rPr lang="de-DE" sz="3600" b="1" i="1" dirty="0">
                <a:latin typeface="Arial Narrow" panose="020B0606020202030204" pitchFamily="34" charset="0"/>
              </a:rPr>
              <a:t>Betreuer</a:t>
            </a:r>
          </a:p>
        </p:txBody>
      </p:sp>
      <p:sp>
        <p:nvSpPr>
          <p:cNvPr id="2" name="Textfeld 1"/>
          <p:cNvSpPr txBox="1"/>
          <p:nvPr/>
        </p:nvSpPr>
        <p:spPr>
          <a:xfrm>
            <a:off x="5962650" y="2695575"/>
            <a:ext cx="5534025" cy="646331"/>
          </a:xfrm>
          <a:prstGeom prst="rect">
            <a:avLst/>
          </a:prstGeom>
          <a:noFill/>
        </p:spPr>
        <p:txBody>
          <a:bodyPr wrap="square" rtlCol="0">
            <a:spAutoFit/>
          </a:bodyPr>
          <a:lstStyle/>
          <a:p>
            <a:r>
              <a:rPr lang="de-DE" sz="3600" b="1" i="1" strike="sngStrike" dirty="0">
                <a:latin typeface="Arial Narrow" panose="020B0606020202030204" pitchFamily="34" charset="0"/>
              </a:rPr>
              <a:t>Gebrechlichkeitspflegschaft</a:t>
            </a:r>
          </a:p>
        </p:txBody>
      </p:sp>
      <p:sp>
        <p:nvSpPr>
          <p:cNvPr id="5" name="Textfeld 4"/>
          <p:cNvSpPr txBox="1"/>
          <p:nvPr/>
        </p:nvSpPr>
        <p:spPr>
          <a:xfrm>
            <a:off x="723900" y="4276725"/>
            <a:ext cx="4914900" cy="646331"/>
          </a:xfrm>
          <a:prstGeom prst="rect">
            <a:avLst/>
          </a:prstGeom>
          <a:noFill/>
        </p:spPr>
        <p:txBody>
          <a:bodyPr wrap="square" rtlCol="0">
            <a:spAutoFit/>
          </a:bodyPr>
          <a:lstStyle/>
          <a:p>
            <a:r>
              <a:rPr lang="de-DE" sz="3600" b="1" i="1" strike="sngStrike" dirty="0">
                <a:latin typeface="Arial Narrow" panose="020B0606020202030204" pitchFamily="34" charset="0"/>
              </a:rPr>
              <a:t>Entmündigung</a:t>
            </a:r>
          </a:p>
        </p:txBody>
      </p:sp>
      <p:sp>
        <p:nvSpPr>
          <p:cNvPr id="6" name="Textfeld 5"/>
          <p:cNvSpPr txBox="1"/>
          <p:nvPr/>
        </p:nvSpPr>
        <p:spPr>
          <a:xfrm>
            <a:off x="6524625" y="5467350"/>
            <a:ext cx="4772025" cy="646331"/>
          </a:xfrm>
          <a:prstGeom prst="rect">
            <a:avLst/>
          </a:prstGeom>
          <a:noFill/>
        </p:spPr>
        <p:txBody>
          <a:bodyPr wrap="square" rtlCol="0">
            <a:spAutoFit/>
          </a:bodyPr>
          <a:lstStyle/>
          <a:p>
            <a:r>
              <a:rPr lang="de-DE" sz="3600" b="1" i="1" dirty="0">
                <a:latin typeface="Arial Narrow" panose="020B0606020202030204" pitchFamily="34" charset="0"/>
              </a:rPr>
              <a:t>Gesetzliche Regelungen</a:t>
            </a:r>
          </a:p>
        </p:txBody>
      </p:sp>
    </p:spTree>
    <p:extLst>
      <p:ext uri="{BB962C8B-B14F-4D97-AF65-F5344CB8AC3E}">
        <p14:creationId xmlns:p14="http://schemas.microsoft.com/office/powerpoint/2010/main" val="37008520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748937" y="487680"/>
            <a:ext cx="10615749" cy="3693319"/>
          </a:xfrm>
          <a:prstGeom prst="rect">
            <a:avLst/>
          </a:prstGeom>
          <a:noFill/>
        </p:spPr>
        <p:txBody>
          <a:bodyPr wrap="square" rtlCol="0">
            <a:spAutoFit/>
          </a:bodyPr>
          <a:lstStyle/>
          <a:p>
            <a:pPr algn="ctr"/>
            <a:r>
              <a:rPr lang="de-DE" sz="4000" b="1" dirty="0">
                <a:latin typeface="Arial Narrow" panose="020B0606020202030204" pitchFamily="34" charset="0"/>
              </a:rPr>
              <a:t>Antrag gem. § 23 </a:t>
            </a:r>
            <a:r>
              <a:rPr lang="de-DE" sz="4000" b="1" dirty="0" err="1">
                <a:latin typeface="Arial Narrow" panose="020B0606020202030204" pitchFamily="34" charset="0"/>
              </a:rPr>
              <a:t>FamFG</a:t>
            </a:r>
            <a:endParaRPr lang="de-DE" sz="4000" dirty="0">
              <a:latin typeface="Arial Narrow" panose="020B0606020202030204" pitchFamily="34" charset="0"/>
            </a:endParaRPr>
          </a:p>
          <a:p>
            <a:pPr algn="ctr"/>
            <a:endParaRPr lang="de-DE" sz="4000" b="1" dirty="0">
              <a:latin typeface="Arial Narrow" panose="020B0606020202030204" pitchFamily="34" charset="0"/>
            </a:endParaRPr>
          </a:p>
          <a:p>
            <a:pPr marL="457200" indent="-457200">
              <a:lnSpc>
                <a:spcPct val="150000"/>
              </a:lnSpc>
              <a:buFont typeface="Arial" panose="020B0604020202020204" pitchFamily="34" charset="0"/>
              <a:buChar char="•"/>
            </a:pPr>
            <a:r>
              <a:rPr lang="de-DE" sz="2800" dirty="0">
                <a:latin typeface="Arial Narrow" panose="020B0606020202030204" pitchFamily="34" charset="0"/>
              </a:rPr>
              <a:t>Nur Betroffener kann Antrag stellen (§ 1814 Abs. 4 BGB)</a:t>
            </a:r>
          </a:p>
          <a:p>
            <a:pPr marL="457200" indent="-457200">
              <a:lnSpc>
                <a:spcPct val="150000"/>
              </a:lnSpc>
              <a:buFont typeface="Arial" panose="020B0604020202020204" pitchFamily="34" charset="0"/>
              <a:buChar char="•"/>
            </a:pPr>
            <a:r>
              <a:rPr lang="de-DE" sz="2800" dirty="0">
                <a:latin typeface="Arial Narrow" panose="020B0606020202030204" pitchFamily="34" charset="0"/>
              </a:rPr>
              <a:t>Antrag ist an keine bestimmte Form gebunden</a:t>
            </a:r>
          </a:p>
          <a:p>
            <a:pPr marL="457200" indent="-457200">
              <a:lnSpc>
                <a:spcPct val="150000"/>
              </a:lnSpc>
              <a:buFont typeface="Arial" panose="020B0604020202020204" pitchFamily="34" charset="0"/>
              <a:buChar char="•"/>
            </a:pPr>
            <a:r>
              <a:rPr lang="de-DE" sz="2800" dirty="0">
                <a:latin typeface="Arial Narrow" panose="020B0606020202030204" pitchFamily="34" charset="0"/>
              </a:rPr>
              <a:t>Antrag muss beschieden werden; Anregung nicht</a:t>
            </a:r>
          </a:p>
          <a:p>
            <a:endParaRPr lang="de-DE" sz="2800" b="1" dirty="0">
              <a:latin typeface="Arial Narrow" panose="020B0606020202030204" pitchFamily="34" charset="0"/>
            </a:endParaRPr>
          </a:p>
        </p:txBody>
      </p:sp>
    </p:spTree>
    <p:extLst>
      <p:ext uri="{BB962C8B-B14F-4D97-AF65-F5344CB8AC3E}">
        <p14:creationId xmlns:p14="http://schemas.microsoft.com/office/powerpoint/2010/main" val="31398092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888274" y="748937"/>
            <a:ext cx="10249989" cy="4985980"/>
          </a:xfrm>
          <a:prstGeom prst="rect">
            <a:avLst/>
          </a:prstGeom>
          <a:noFill/>
        </p:spPr>
        <p:txBody>
          <a:bodyPr wrap="square" rtlCol="0">
            <a:spAutoFit/>
          </a:bodyPr>
          <a:lstStyle/>
          <a:p>
            <a:pPr algn="ctr"/>
            <a:r>
              <a:rPr lang="de-DE" sz="4000" b="1" dirty="0">
                <a:latin typeface="Arial Narrow" panose="020B0606020202030204" pitchFamily="34" charset="0"/>
              </a:rPr>
              <a:t>Anregung gem. § 24 </a:t>
            </a:r>
            <a:r>
              <a:rPr lang="de-DE" sz="4000" b="1" dirty="0" err="1">
                <a:latin typeface="Arial Narrow" panose="020B0606020202030204" pitchFamily="34" charset="0"/>
              </a:rPr>
              <a:t>FamFG</a:t>
            </a:r>
            <a:endParaRPr lang="de-DE" sz="4000" dirty="0">
              <a:latin typeface="Arial Narrow" panose="020B0606020202030204" pitchFamily="34" charset="0"/>
            </a:endParaRPr>
          </a:p>
          <a:p>
            <a:pPr algn="ctr"/>
            <a:endParaRPr lang="de-DE" sz="4000" b="1" dirty="0">
              <a:latin typeface="Arial Narrow" panose="020B0606020202030204" pitchFamily="34" charset="0"/>
            </a:endParaRPr>
          </a:p>
          <a:p>
            <a:pPr marL="457200" indent="-457200">
              <a:lnSpc>
                <a:spcPct val="150000"/>
              </a:lnSpc>
              <a:buFont typeface="Arial" panose="020B0604020202020204" pitchFamily="34" charset="0"/>
              <a:buChar char="•"/>
            </a:pPr>
            <a:r>
              <a:rPr lang="de-DE" sz="2800" dirty="0">
                <a:latin typeface="Arial Narrow" panose="020B0606020202030204" pitchFamily="34" charset="0"/>
              </a:rPr>
              <a:t>Grundsätzlich </a:t>
            </a:r>
            <a:r>
              <a:rPr lang="de-DE" sz="2800" dirty="0" err="1">
                <a:latin typeface="Arial Narrow" panose="020B0606020202030204" pitchFamily="34" charset="0"/>
              </a:rPr>
              <a:t>amtswegiges</a:t>
            </a:r>
            <a:r>
              <a:rPr lang="de-DE" sz="2800" dirty="0">
                <a:latin typeface="Arial Narrow" panose="020B0606020202030204" pitchFamily="34" charset="0"/>
              </a:rPr>
              <a:t> Verfahren (§ 26 </a:t>
            </a:r>
            <a:r>
              <a:rPr lang="de-DE" sz="2800" dirty="0" err="1">
                <a:latin typeface="Arial Narrow" panose="020B0606020202030204" pitchFamily="34" charset="0"/>
              </a:rPr>
              <a:t>FamFG</a:t>
            </a:r>
            <a:r>
              <a:rPr lang="de-DE" sz="2800" dirty="0">
                <a:latin typeface="Arial Narrow" panose="020B0606020202030204" pitchFamily="34" charset="0"/>
              </a:rPr>
              <a:t>)</a:t>
            </a:r>
          </a:p>
          <a:p>
            <a:pPr marL="457200" indent="-457200">
              <a:lnSpc>
                <a:spcPct val="150000"/>
              </a:lnSpc>
              <a:buFont typeface="Arial" panose="020B0604020202020204" pitchFamily="34" charset="0"/>
              <a:buChar char="•"/>
            </a:pPr>
            <a:r>
              <a:rPr lang="de-DE" sz="2800" dirty="0">
                <a:latin typeface="Arial Narrow" panose="020B0606020202030204" pitchFamily="34" charset="0"/>
              </a:rPr>
              <a:t>   Anregung zur Verfahrenseinleitung (§ 24 </a:t>
            </a:r>
            <a:r>
              <a:rPr lang="de-DE" sz="2800" dirty="0" err="1">
                <a:latin typeface="Arial Narrow" panose="020B0606020202030204" pitchFamily="34" charset="0"/>
              </a:rPr>
              <a:t>FamFG</a:t>
            </a:r>
            <a:r>
              <a:rPr lang="de-DE" sz="2800" dirty="0">
                <a:latin typeface="Arial Narrow" panose="020B0606020202030204" pitchFamily="34" charset="0"/>
              </a:rPr>
              <a:t>)</a:t>
            </a:r>
          </a:p>
          <a:p>
            <a:pPr marL="457200" indent="-457200">
              <a:lnSpc>
                <a:spcPct val="150000"/>
              </a:lnSpc>
              <a:buFont typeface="Arial" panose="020B0604020202020204" pitchFamily="34" charset="0"/>
              <a:buChar char="•"/>
            </a:pPr>
            <a:r>
              <a:rPr lang="de-DE" sz="2800" dirty="0">
                <a:latin typeface="Arial Narrow" panose="020B0606020202030204" pitchFamily="34" charset="0"/>
              </a:rPr>
              <a:t>Jeder kann das Verfahren anregen</a:t>
            </a:r>
          </a:p>
          <a:p>
            <a:pPr marL="457200" indent="-457200">
              <a:lnSpc>
                <a:spcPct val="150000"/>
              </a:lnSpc>
              <a:buFont typeface="Arial" panose="020B0604020202020204" pitchFamily="34" charset="0"/>
              <a:buChar char="•"/>
            </a:pPr>
            <a:r>
              <a:rPr lang="de-DE" sz="2800" dirty="0">
                <a:latin typeface="Arial Narrow" panose="020B0606020202030204" pitchFamily="34" charset="0"/>
              </a:rPr>
              <a:t>Bsp.: Angehörige, Krankenhäuser, Polizei, Behörden</a:t>
            </a:r>
          </a:p>
          <a:p>
            <a:pPr marL="457200" indent="-457200">
              <a:lnSpc>
                <a:spcPct val="150000"/>
              </a:lnSpc>
              <a:buFont typeface="Arial" panose="020B0604020202020204" pitchFamily="34" charset="0"/>
              <a:buChar char="•"/>
            </a:pPr>
            <a:r>
              <a:rPr lang="de-DE" sz="2800" dirty="0">
                <a:latin typeface="Arial Narrow" panose="020B0606020202030204" pitchFamily="34" charset="0"/>
              </a:rPr>
              <a:t>Anregender nicht zwingend auch am Verfahren beteiligt</a:t>
            </a:r>
          </a:p>
          <a:p>
            <a:endParaRPr lang="de-DE" sz="2800" b="1" dirty="0">
              <a:latin typeface="Arial Narrow" panose="020B0606020202030204" pitchFamily="34" charset="0"/>
            </a:endParaRPr>
          </a:p>
        </p:txBody>
      </p:sp>
      <p:sp>
        <p:nvSpPr>
          <p:cNvPr id="3" name="Rechteck 2"/>
          <p:cNvSpPr/>
          <p:nvPr/>
        </p:nvSpPr>
        <p:spPr>
          <a:xfrm>
            <a:off x="1283821" y="2566741"/>
            <a:ext cx="410689" cy="923330"/>
          </a:xfrm>
          <a:prstGeom prst="rect">
            <a:avLst/>
          </a:prstGeom>
          <a:noFill/>
        </p:spPr>
        <p:txBody>
          <a:bodyPr wrap="none" lIns="91440" tIns="45720" rIns="91440" bIns="45720">
            <a:spAutoFit/>
          </a:bodyPr>
          <a:lstStyle/>
          <a:p>
            <a:pPr algn="ctr"/>
            <a:r>
              <a:rPr lang="de-DE" sz="5400" b="1" cap="none" spc="0" dirty="0">
                <a:ln w="22225">
                  <a:solidFill>
                    <a:schemeClr val="accent2"/>
                  </a:solidFill>
                  <a:prstDash val="solid"/>
                </a:ln>
                <a:solidFill>
                  <a:schemeClr val="accent2">
                    <a:lumMod val="40000"/>
                    <a:lumOff val="60000"/>
                  </a:schemeClr>
                </a:solidFill>
                <a:effectLst/>
              </a:rPr>
              <a:t>!</a:t>
            </a:r>
          </a:p>
        </p:txBody>
      </p:sp>
    </p:spTree>
    <p:extLst>
      <p:ext uri="{BB962C8B-B14F-4D97-AF65-F5344CB8AC3E}">
        <p14:creationId xmlns:p14="http://schemas.microsoft.com/office/powerpoint/2010/main" val="31500506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2B9CB7-9528-43C4-965C-67F82F5DF3AC}"/>
              </a:ext>
            </a:extLst>
          </p:cNvPr>
          <p:cNvSpPr>
            <a:spLocks noGrp="1"/>
          </p:cNvSpPr>
          <p:nvPr>
            <p:ph type="title"/>
          </p:nvPr>
        </p:nvSpPr>
        <p:spPr/>
        <p:txBody>
          <a:bodyPr/>
          <a:lstStyle/>
          <a:p>
            <a:r>
              <a:rPr lang="de-DE" dirty="0"/>
              <a:t>Der Aktendeckel im Betreuungsverfahren</a:t>
            </a:r>
          </a:p>
        </p:txBody>
      </p:sp>
      <p:sp>
        <p:nvSpPr>
          <p:cNvPr id="3" name="Bildplatzhalter 2">
            <a:extLst>
              <a:ext uri="{FF2B5EF4-FFF2-40B4-BE49-F238E27FC236}">
                <a16:creationId xmlns:a16="http://schemas.microsoft.com/office/drawing/2014/main" id="{BCFB0882-EB50-4475-B0D0-C8FB677E3450}"/>
              </a:ext>
            </a:extLst>
          </p:cNvPr>
          <p:cNvSpPr>
            <a:spLocks noGrp="1"/>
          </p:cNvSpPr>
          <p:nvPr>
            <p:ph type="pic" idx="1"/>
          </p:nvPr>
        </p:nvSpPr>
        <p:spPr>
          <a:xfrm>
            <a:off x="5173777" y="2057400"/>
            <a:ext cx="6172200" cy="3607508"/>
          </a:xfrm>
        </p:spPr>
      </p:sp>
      <p:sp>
        <p:nvSpPr>
          <p:cNvPr id="4" name="Textplatzhalter 3">
            <a:extLst>
              <a:ext uri="{FF2B5EF4-FFF2-40B4-BE49-F238E27FC236}">
                <a16:creationId xmlns:a16="http://schemas.microsoft.com/office/drawing/2014/main" id="{3C85E1E8-CB1E-48F4-AB33-CE6F5FBE5B48}"/>
              </a:ext>
            </a:extLst>
          </p:cNvPr>
          <p:cNvSpPr>
            <a:spLocks noGrp="1"/>
          </p:cNvSpPr>
          <p:nvPr>
            <p:ph type="body" sz="half" idx="2"/>
          </p:nvPr>
        </p:nvSpPr>
        <p:spPr/>
        <p:txBody>
          <a:bodyPr/>
          <a:lstStyle/>
          <a:p>
            <a:endParaRPr lang="de-DE" dirty="0"/>
          </a:p>
        </p:txBody>
      </p:sp>
      <p:graphicFrame>
        <p:nvGraphicFramePr>
          <p:cNvPr id="6" name="Objekt 5">
            <a:extLst>
              <a:ext uri="{FF2B5EF4-FFF2-40B4-BE49-F238E27FC236}">
                <a16:creationId xmlns:a16="http://schemas.microsoft.com/office/drawing/2014/main" id="{7AB9D288-8D05-4A7B-9730-FDA8788CF57E}"/>
              </a:ext>
            </a:extLst>
          </p:cNvPr>
          <p:cNvGraphicFramePr>
            <a:graphicFrameLocks noChangeAspect="1"/>
          </p:cNvGraphicFramePr>
          <p:nvPr>
            <p:extLst>
              <p:ext uri="{D42A27DB-BD31-4B8C-83A1-F6EECF244321}">
                <p14:modId xmlns:p14="http://schemas.microsoft.com/office/powerpoint/2010/main" val="4117704143"/>
              </p:ext>
            </p:extLst>
          </p:nvPr>
        </p:nvGraphicFramePr>
        <p:xfrm>
          <a:off x="1012873" y="2060706"/>
          <a:ext cx="3423962" cy="3337771"/>
        </p:xfrm>
        <a:graphic>
          <a:graphicData uri="http://schemas.openxmlformats.org/presentationml/2006/ole">
            <mc:AlternateContent xmlns:mc="http://schemas.openxmlformats.org/markup-compatibility/2006">
              <mc:Choice xmlns:v="urn:schemas-microsoft-com:vml" Requires="v">
                <p:oleObj spid="_x0000_s2055" name="Acrobat Document" r:id="rId3" imgW="5667280" imgH="8019860" progId="AcroExch.Document.DC">
                  <p:embed/>
                </p:oleObj>
              </mc:Choice>
              <mc:Fallback>
                <p:oleObj name="Acrobat Document" r:id="rId3" imgW="5667280" imgH="8019860" progId="AcroExch.Document.DC">
                  <p:embed/>
                  <p:pic>
                    <p:nvPicPr>
                      <p:cNvPr id="6" name="Objekt 5">
                        <a:extLst>
                          <a:ext uri="{FF2B5EF4-FFF2-40B4-BE49-F238E27FC236}">
                            <a16:creationId xmlns:a16="http://schemas.microsoft.com/office/drawing/2014/main" id="{7AB9D288-8D05-4A7B-9730-FDA8788CF57E}"/>
                          </a:ext>
                        </a:extLst>
                      </p:cNvPr>
                      <p:cNvPicPr/>
                      <p:nvPr/>
                    </p:nvPicPr>
                    <p:blipFill>
                      <a:blip r:embed="rId4"/>
                      <a:stretch>
                        <a:fillRect/>
                      </a:stretch>
                    </p:blipFill>
                    <p:spPr>
                      <a:xfrm>
                        <a:off x="1012873" y="2060706"/>
                        <a:ext cx="3423962" cy="3337771"/>
                      </a:xfrm>
                      <a:prstGeom prst="rect">
                        <a:avLst/>
                      </a:prstGeom>
                    </p:spPr>
                  </p:pic>
                </p:oleObj>
              </mc:Fallback>
            </mc:AlternateContent>
          </a:graphicData>
        </a:graphic>
      </p:graphicFrame>
      <p:sp>
        <p:nvSpPr>
          <p:cNvPr id="8" name="Legende: mit Pfeil nach oben 7">
            <a:extLst>
              <a:ext uri="{FF2B5EF4-FFF2-40B4-BE49-F238E27FC236}">
                <a16:creationId xmlns:a16="http://schemas.microsoft.com/office/drawing/2014/main" id="{CE28F268-113C-4302-9A34-F75F5AF5CCFC}"/>
              </a:ext>
            </a:extLst>
          </p:cNvPr>
          <p:cNvSpPr/>
          <p:nvPr/>
        </p:nvSpPr>
        <p:spPr>
          <a:xfrm>
            <a:off x="846023" y="5249594"/>
            <a:ext cx="1502893" cy="1245400"/>
          </a:xfrm>
          <a:prstGeom prst="upArrow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CFC25FEC-75A9-4AD1-A10C-C4CE33775EBB}"/>
              </a:ext>
            </a:extLst>
          </p:cNvPr>
          <p:cNvSpPr txBox="1"/>
          <p:nvPr/>
        </p:nvSpPr>
        <p:spPr>
          <a:xfrm>
            <a:off x="846024" y="5872294"/>
            <a:ext cx="1502892" cy="707886"/>
          </a:xfrm>
          <a:prstGeom prst="rect">
            <a:avLst/>
          </a:prstGeom>
          <a:noFill/>
        </p:spPr>
        <p:txBody>
          <a:bodyPr wrap="square" rtlCol="0">
            <a:spAutoFit/>
          </a:bodyPr>
          <a:lstStyle/>
          <a:p>
            <a:r>
              <a:rPr lang="de-DE" sz="1000" dirty="0"/>
              <a:t>Ergibt sich aus § 29(1) </a:t>
            </a:r>
            <a:r>
              <a:rPr lang="de-DE" sz="1000" dirty="0" err="1"/>
              <a:t>AktO</a:t>
            </a:r>
            <a:r>
              <a:rPr lang="de-DE" sz="1000" dirty="0"/>
              <a:t> bzw. Anlage 1 Abschnitt 5 Betreuungssachen</a:t>
            </a:r>
          </a:p>
        </p:txBody>
      </p:sp>
      <p:sp>
        <p:nvSpPr>
          <p:cNvPr id="7" name="Legende: mit Pfeil nach rechts 6">
            <a:extLst>
              <a:ext uri="{FF2B5EF4-FFF2-40B4-BE49-F238E27FC236}">
                <a16:creationId xmlns:a16="http://schemas.microsoft.com/office/drawing/2014/main" id="{92F48A5E-3651-4F68-A525-39139E96CEEA}"/>
              </a:ext>
            </a:extLst>
          </p:cNvPr>
          <p:cNvSpPr/>
          <p:nvPr/>
        </p:nvSpPr>
        <p:spPr>
          <a:xfrm>
            <a:off x="-18972" y="4649460"/>
            <a:ext cx="1031845" cy="593289"/>
          </a:xfrm>
          <a:prstGeom prst="rightArrowCallout">
            <a:avLst>
              <a:gd name="adj1" fmla="val 25000"/>
              <a:gd name="adj2" fmla="val 25000"/>
              <a:gd name="adj3" fmla="val 25000"/>
              <a:gd name="adj4" fmla="val 6253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Textfeld 10">
            <a:extLst>
              <a:ext uri="{FF2B5EF4-FFF2-40B4-BE49-F238E27FC236}">
                <a16:creationId xmlns:a16="http://schemas.microsoft.com/office/drawing/2014/main" id="{9A2A8199-EB3B-4E38-AC46-19577A4344E8}"/>
              </a:ext>
            </a:extLst>
          </p:cNvPr>
          <p:cNvSpPr txBox="1"/>
          <p:nvPr/>
        </p:nvSpPr>
        <p:spPr>
          <a:xfrm>
            <a:off x="-70852" y="4663542"/>
            <a:ext cx="773887" cy="507831"/>
          </a:xfrm>
          <a:prstGeom prst="rect">
            <a:avLst/>
          </a:prstGeom>
          <a:noFill/>
        </p:spPr>
        <p:txBody>
          <a:bodyPr wrap="square" rtlCol="0">
            <a:spAutoFit/>
          </a:bodyPr>
          <a:lstStyle/>
          <a:p>
            <a:r>
              <a:rPr lang="de-DE" sz="900" dirty="0"/>
              <a:t>Abt.nr. ergibt sich aus GVP</a:t>
            </a:r>
          </a:p>
        </p:txBody>
      </p:sp>
      <p:sp>
        <p:nvSpPr>
          <p:cNvPr id="5" name="Sprechblase: rechteckig mit abgerundeten Ecken 4">
            <a:extLst>
              <a:ext uri="{FF2B5EF4-FFF2-40B4-BE49-F238E27FC236}">
                <a16:creationId xmlns:a16="http://schemas.microsoft.com/office/drawing/2014/main" id="{17AC3AAE-2021-4F70-BFE8-03617DD05102}"/>
              </a:ext>
            </a:extLst>
          </p:cNvPr>
          <p:cNvSpPr/>
          <p:nvPr/>
        </p:nvSpPr>
        <p:spPr>
          <a:xfrm>
            <a:off x="846022" y="51422"/>
            <a:ext cx="1306949" cy="1079900"/>
          </a:xfrm>
          <a:prstGeom prst="wedgeRoundRect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Textfeld 11">
            <a:extLst>
              <a:ext uri="{FF2B5EF4-FFF2-40B4-BE49-F238E27FC236}">
                <a16:creationId xmlns:a16="http://schemas.microsoft.com/office/drawing/2014/main" id="{3C49284F-3A4E-40EE-B80D-E88731D36180}"/>
              </a:ext>
            </a:extLst>
          </p:cNvPr>
          <p:cNvSpPr txBox="1"/>
          <p:nvPr/>
        </p:nvSpPr>
        <p:spPr>
          <a:xfrm rot="21378091">
            <a:off x="924681" y="156582"/>
            <a:ext cx="1149632" cy="861774"/>
          </a:xfrm>
          <a:prstGeom prst="rect">
            <a:avLst/>
          </a:prstGeom>
          <a:noFill/>
        </p:spPr>
        <p:txBody>
          <a:bodyPr wrap="square" rtlCol="0">
            <a:spAutoFit/>
          </a:bodyPr>
          <a:lstStyle/>
          <a:p>
            <a:r>
              <a:rPr lang="de-DE" sz="1000"/>
              <a:t>Zuständiges </a:t>
            </a:r>
            <a:r>
              <a:rPr lang="de-DE" sz="1000" dirty="0"/>
              <a:t>AG, </a:t>
            </a:r>
            <a:r>
              <a:rPr lang="de-DE" sz="1000" dirty="0" err="1"/>
              <a:t>sachl</a:t>
            </a:r>
            <a:r>
              <a:rPr lang="de-DE" sz="1000" dirty="0"/>
              <a:t>. Und örtlich§23a(2) Nr. 1 GVG </a:t>
            </a:r>
            <a:r>
              <a:rPr lang="de-DE" sz="1000" dirty="0" err="1"/>
              <a:t>i.V.m</a:t>
            </a:r>
            <a:r>
              <a:rPr lang="de-DE" sz="1000" dirty="0"/>
              <a:t>. § 23c(1) GVG</a:t>
            </a:r>
          </a:p>
        </p:txBody>
      </p:sp>
      <p:sp>
        <p:nvSpPr>
          <p:cNvPr id="9" name="Textfeld 8">
            <a:extLst>
              <a:ext uri="{FF2B5EF4-FFF2-40B4-BE49-F238E27FC236}">
                <a16:creationId xmlns:a16="http://schemas.microsoft.com/office/drawing/2014/main" id="{FEBA2537-E3DF-401C-A7CD-B6A3DCE10A2E}"/>
              </a:ext>
            </a:extLst>
          </p:cNvPr>
          <p:cNvSpPr txBox="1"/>
          <p:nvPr/>
        </p:nvSpPr>
        <p:spPr>
          <a:xfrm>
            <a:off x="5173777" y="2169762"/>
            <a:ext cx="6172200" cy="2479697"/>
          </a:xfrm>
          <a:prstGeom prst="rect">
            <a:avLst/>
          </a:prstGeom>
          <a:noFill/>
        </p:spPr>
        <p:txBody>
          <a:bodyPr wrap="square" rtlCol="0">
            <a:spAutoFit/>
          </a:bodyPr>
          <a:lstStyle/>
          <a:p>
            <a:endParaRPr lang="de-DE" dirty="0"/>
          </a:p>
        </p:txBody>
      </p:sp>
    </p:spTree>
    <p:extLst>
      <p:ext uri="{BB962C8B-B14F-4D97-AF65-F5344CB8AC3E}">
        <p14:creationId xmlns:p14="http://schemas.microsoft.com/office/powerpoint/2010/main" val="34952461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731520" y="2778034"/>
            <a:ext cx="10128069" cy="830997"/>
          </a:xfrm>
          <a:prstGeom prst="rect">
            <a:avLst/>
          </a:prstGeom>
          <a:noFill/>
        </p:spPr>
        <p:txBody>
          <a:bodyPr wrap="square" rtlCol="0">
            <a:spAutoFit/>
          </a:bodyPr>
          <a:lstStyle/>
          <a:p>
            <a:pPr algn="ctr"/>
            <a:r>
              <a:rPr lang="de-DE" sz="4800" b="1" dirty="0">
                <a:latin typeface="Arial Narrow" panose="020B0606020202030204" pitchFamily="34" charset="0"/>
              </a:rPr>
              <a:t>Wer ist beteiligt?</a:t>
            </a:r>
          </a:p>
        </p:txBody>
      </p:sp>
    </p:spTree>
    <p:extLst>
      <p:ext uri="{BB962C8B-B14F-4D97-AF65-F5344CB8AC3E}">
        <p14:creationId xmlns:p14="http://schemas.microsoft.com/office/powerpoint/2010/main" val="1582158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1314994" y="783771"/>
            <a:ext cx="9771017" cy="4616648"/>
          </a:xfrm>
          <a:prstGeom prst="rect">
            <a:avLst/>
          </a:prstGeom>
          <a:noFill/>
        </p:spPr>
        <p:txBody>
          <a:bodyPr wrap="square" rtlCol="0">
            <a:spAutoFit/>
          </a:bodyPr>
          <a:lstStyle/>
          <a:p>
            <a:pPr algn="ctr"/>
            <a:r>
              <a:rPr lang="de-DE" sz="4000" b="1" dirty="0">
                <a:latin typeface="Arial Narrow" panose="020B0606020202030204" pitchFamily="34" charset="0"/>
              </a:rPr>
              <a:t>Betroffener</a:t>
            </a:r>
            <a:endParaRPr lang="de-DE" sz="4000" dirty="0">
              <a:latin typeface="Arial Narrow" panose="020B0606020202030204" pitchFamily="34" charset="0"/>
            </a:endParaRPr>
          </a:p>
          <a:p>
            <a:endParaRPr lang="de-DE" dirty="0"/>
          </a:p>
          <a:p>
            <a:pPr marL="457200" indent="-457200">
              <a:buFont typeface="Arial" panose="020B0604020202020204" pitchFamily="34" charset="0"/>
              <a:buChar char="•"/>
            </a:pPr>
            <a:r>
              <a:rPr lang="de-DE" sz="2800" dirty="0">
                <a:latin typeface="Arial Narrow" panose="020B0606020202030204" pitchFamily="34" charset="0"/>
              </a:rPr>
              <a:t>Zwingend beteiligt ( § 274 Abs. 1 Nr. 1 </a:t>
            </a:r>
            <a:r>
              <a:rPr lang="de-DE" sz="2800" dirty="0" err="1">
                <a:latin typeface="Arial Narrow" panose="020B0606020202030204" pitchFamily="34" charset="0"/>
              </a:rPr>
              <a:t>FamFG</a:t>
            </a:r>
            <a:r>
              <a:rPr lang="de-DE" sz="2800" dirty="0">
                <a:latin typeface="Arial Narrow" panose="020B0606020202030204" pitchFamily="34" charset="0"/>
              </a:rPr>
              <a:t>)</a:t>
            </a:r>
          </a:p>
          <a:p>
            <a:pPr marL="457200" indent="-457200">
              <a:buFont typeface="Arial" panose="020B0604020202020204" pitchFamily="34" charset="0"/>
              <a:buChar char="•"/>
            </a:pPr>
            <a:r>
              <a:rPr lang="de-DE" sz="2800" dirty="0">
                <a:latin typeface="Arial Narrow" panose="020B0606020202030204" pitchFamily="34" charset="0"/>
              </a:rPr>
              <a:t>Nie bloßes Verfahrensobjekt</a:t>
            </a:r>
          </a:p>
          <a:p>
            <a:pPr marL="457200" indent="-457200">
              <a:buFont typeface="Arial" panose="020B0604020202020204" pitchFamily="34" charset="0"/>
              <a:buChar char="•"/>
            </a:pPr>
            <a:r>
              <a:rPr lang="de-DE" sz="2800" dirty="0">
                <a:latin typeface="Arial Narrow" panose="020B0606020202030204" pitchFamily="34" charset="0"/>
              </a:rPr>
              <a:t>Immer verfahrensfähig (§§ 9, 275 </a:t>
            </a:r>
            <a:r>
              <a:rPr lang="de-DE" sz="2800" dirty="0" err="1">
                <a:latin typeface="Arial Narrow" panose="020B0606020202030204" pitchFamily="34" charset="0"/>
              </a:rPr>
              <a:t>FamFG</a:t>
            </a:r>
            <a:r>
              <a:rPr lang="de-DE" sz="2800" dirty="0">
                <a:latin typeface="Arial Narrow" panose="020B0606020202030204" pitchFamily="34" charset="0"/>
              </a:rPr>
              <a:t>)</a:t>
            </a:r>
          </a:p>
          <a:p>
            <a:pPr marL="914400" lvl="1" indent="-457200">
              <a:buFont typeface="Wingdings" panose="05000000000000000000" pitchFamily="2" charset="2"/>
              <a:buChar char="Ø"/>
            </a:pPr>
            <a:r>
              <a:rPr lang="de-DE" sz="2800" dirty="0">
                <a:latin typeface="Arial Narrow" panose="020B0606020202030204" pitchFamily="34" charset="0"/>
              </a:rPr>
              <a:t>Auch, wenn geschäftsunfähig</a:t>
            </a:r>
          </a:p>
          <a:p>
            <a:pPr marL="914400" lvl="1" indent="-457200">
              <a:buFont typeface="Wingdings" panose="05000000000000000000" pitchFamily="2" charset="2"/>
              <a:buChar char="Ø"/>
            </a:pPr>
            <a:r>
              <a:rPr lang="de-DE" sz="2800" dirty="0">
                <a:latin typeface="Arial Narrow" panose="020B0606020202030204" pitchFamily="34" charset="0"/>
              </a:rPr>
              <a:t>Fähigkeit selbst oder durch einen selbst gewählten Vertreter Verfahrensrechte wahrzunehmen (z.B. Antragsstellung, Rechtsbehelf einlegen, Entgegennahme von Entscheidungen)</a:t>
            </a:r>
          </a:p>
          <a:p>
            <a:endParaRPr lang="de-DE" sz="4000" b="1" dirty="0">
              <a:latin typeface="Arial Narrow" panose="020B0606020202030204" pitchFamily="34" charset="0"/>
            </a:endParaRPr>
          </a:p>
        </p:txBody>
      </p:sp>
    </p:spTree>
    <p:extLst>
      <p:ext uri="{BB962C8B-B14F-4D97-AF65-F5344CB8AC3E}">
        <p14:creationId xmlns:p14="http://schemas.microsoft.com/office/powerpoint/2010/main" val="11629747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1245326" y="836023"/>
            <a:ext cx="10232571" cy="4770537"/>
          </a:xfrm>
          <a:prstGeom prst="rect">
            <a:avLst/>
          </a:prstGeom>
          <a:noFill/>
        </p:spPr>
        <p:txBody>
          <a:bodyPr wrap="square" rtlCol="0">
            <a:spAutoFit/>
          </a:bodyPr>
          <a:lstStyle/>
          <a:p>
            <a:pPr algn="ctr"/>
            <a:r>
              <a:rPr lang="de-DE" sz="4000" b="1" dirty="0">
                <a:latin typeface="Arial Narrow" panose="020B0606020202030204" pitchFamily="34" charset="0"/>
              </a:rPr>
              <a:t>Betreuer</a:t>
            </a:r>
            <a:endParaRPr lang="de-DE" sz="4000" dirty="0">
              <a:latin typeface="Arial Narrow" panose="020B0606020202030204" pitchFamily="34" charset="0"/>
            </a:endParaRPr>
          </a:p>
          <a:p>
            <a:pPr algn="ctr"/>
            <a:endParaRPr lang="de-DE" sz="4000" b="1" dirty="0">
              <a:latin typeface="Arial Narrow" panose="020B0606020202030204" pitchFamily="34" charset="0"/>
            </a:endParaRPr>
          </a:p>
          <a:p>
            <a:pPr marL="457200" indent="-457200">
              <a:buFont typeface="Arial" panose="020B0604020202020204" pitchFamily="34" charset="0"/>
              <a:buChar char="•"/>
            </a:pPr>
            <a:r>
              <a:rPr lang="de-DE" sz="2800" dirty="0">
                <a:latin typeface="Arial Narrow" panose="020B0606020202030204" pitchFamily="34" charset="0"/>
              </a:rPr>
              <a:t>Zwingend beteiligt, wenn Aufgabenkreis betroffen (§ 274 Abs. 1 Nr. 2 </a:t>
            </a:r>
            <a:r>
              <a:rPr lang="de-DE" sz="2800" dirty="0" err="1">
                <a:latin typeface="Arial Narrow" panose="020B0606020202030204" pitchFamily="34" charset="0"/>
              </a:rPr>
              <a:t>FamFG</a:t>
            </a:r>
            <a:r>
              <a:rPr lang="de-DE" sz="2800" dirty="0">
                <a:latin typeface="Arial Narrow" panose="020B0606020202030204" pitchFamily="34" charset="0"/>
              </a:rPr>
              <a:t>)</a:t>
            </a:r>
          </a:p>
          <a:p>
            <a:pPr marL="457200" indent="-457200">
              <a:buFont typeface="Arial" panose="020B0604020202020204" pitchFamily="34" charset="0"/>
              <a:buChar char="•"/>
            </a:pPr>
            <a:r>
              <a:rPr lang="de-DE" sz="2800" dirty="0">
                <a:latin typeface="Arial Narrow" panose="020B0606020202030204" pitchFamily="34" charset="0"/>
              </a:rPr>
              <a:t>Bei mehreren Betreuern: Nur Betreuer des betroffenen Aufgabenkreises</a:t>
            </a:r>
          </a:p>
          <a:p>
            <a:pPr marL="457200" indent="-457200">
              <a:buFont typeface="Arial" panose="020B0604020202020204" pitchFamily="34" charset="0"/>
              <a:buChar char="•"/>
            </a:pPr>
            <a:r>
              <a:rPr lang="de-DE" sz="2800" dirty="0">
                <a:latin typeface="Arial Narrow" panose="020B0606020202030204" pitchFamily="34" charset="0"/>
              </a:rPr>
              <a:t>Beispiele:</a:t>
            </a:r>
          </a:p>
          <a:p>
            <a:pPr marL="914400" lvl="1" indent="-457200">
              <a:buFont typeface="Wingdings" panose="05000000000000000000" pitchFamily="2" charset="2"/>
              <a:buChar char="Ø"/>
            </a:pPr>
            <a:r>
              <a:rPr lang="de-DE" sz="2800" dirty="0">
                <a:latin typeface="Arial Narrow" panose="020B0606020202030204" pitchFamily="34" charset="0"/>
              </a:rPr>
              <a:t>Bestellung des Betreuers</a:t>
            </a:r>
          </a:p>
          <a:p>
            <a:pPr marL="914400" lvl="1" indent="-457200">
              <a:buFont typeface="Wingdings" panose="05000000000000000000" pitchFamily="2" charset="2"/>
              <a:buChar char="Ø"/>
            </a:pPr>
            <a:r>
              <a:rPr lang="de-DE" sz="2800" dirty="0">
                <a:latin typeface="Arial Narrow" panose="020B0606020202030204" pitchFamily="34" charset="0"/>
              </a:rPr>
              <a:t>Entlassung des Betreuers</a:t>
            </a:r>
          </a:p>
          <a:p>
            <a:pPr marL="914400" lvl="1" indent="-457200">
              <a:buFont typeface="Wingdings" panose="05000000000000000000" pitchFamily="2" charset="2"/>
              <a:buChar char="Ø"/>
            </a:pPr>
            <a:r>
              <a:rPr lang="de-DE" sz="2800" dirty="0">
                <a:latin typeface="Arial Narrow" panose="020B0606020202030204" pitchFamily="34" charset="0"/>
              </a:rPr>
              <a:t>Erweiterung der Aufgabenkreise</a:t>
            </a:r>
          </a:p>
          <a:p>
            <a:endParaRPr lang="de-DE" sz="2800" dirty="0">
              <a:latin typeface="Arial Narrow" panose="020B0606020202030204" pitchFamily="34" charset="0"/>
            </a:endParaRPr>
          </a:p>
        </p:txBody>
      </p:sp>
    </p:spTree>
    <p:extLst>
      <p:ext uri="{BB962C8B-B14F-4D97-AF65-F5344CB8AC3E}">
        <p14:creationId xmlns:p14="http://schemas.microsoft.com/office/powerpoint/2010/main" val="8312699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1515291" y="923109"/>
            <a:ext cx="9109166" cy="4770537"/>
          </a:xfrm>
          <a:prstGeom prst="rect">
            <a:avLst/>
          </a:prstGeom>
          <a:noFill/>
        </p:spPr>
        <p:txBody>
          <a:bodyPr wrap="square" rtlCol="0">
            <a:spAutoFit/>
          </a:bodyPr>
          <a:lstStyle/>
          <a:p>
            <a:pPr algn="ctr"/>
            <a:r>
              <a:rPr lang="de-DE" sz="4000" b="1" dirty="0" err="1">
                <a:latin typeface="Arial Narrow" panose="020B0606020202030204" pitchFamily="34" charset="0"/>
              </a:rPr>
              <a:t>Bevollmächtiger</a:t>
            </a:r>
            <a:endParaRPr lang="de-DE" sz="4000" dirty="0">
              <a:latin typeface="Arial Narrow" panose="020B0606020202030204" pitchFamily="34" charset="0"/>
            </a:endParaRPr>
          </a:p>
          <a:p>
            <a:pPr algn="ctr"/>
            <a:endParaRPr lang="de-DE" sz="4000" b="1" dirty="0">
              <a:latin typeface="Arial Narrow" panose="020B0606020202030204" pitchFamily="34" charset="0"/>
            </a:endParaRPr>
          </a:p>
          <a:p>
            <a:pPr marL="457200" indent="-457200">
              <a:buFont typeface="Arial" panose="020B0604020202020204" pitchFamily="34" charset="0"/>
              <a:buChar char="•"/>
            </a:pPr>
            <a:r>
              <a:rPr lang="de-DE" sz="2800" dirty="0">
                <a:latin typeface="Arial Narrow" panose="020B0606020202030204" pitchFamily="34" charset="0"/>
              </a:rPr>
              <a:t>Zwingend beteiligt, wenn Aufgabenkreis betroffen (§ 274 Abs. 1 Nr. 3 </a:t>
            </a:r>
            <a:r>
              <a:rPr lang="de-DE" sz="2800" dirty="0" err="1">
                <a:latin typeface="Arial Narrow" panose="020B0606020202030204" pitchFamily="34" charset="0"/>
              </a:rPr>
              <a:t>FamFG</a:t>
            </a:r>
            <a:r>
              <a:rPr lang="de-DE" sz="2800" dirty="0">
                <a:latin typeface="Arial Narrow" panose="020B0606020202030204" pitchFamily="34" charset="0"/>
              </a:rPr>
              <a:t>)</a:t>
            </a:r>
          </a:p>
          <a:p>
            <a:pPr marL="457200" indent="-457200">
              <a:buFont typeface="Arial" panose="020B0604020202020204" pitchFamily="34" charset="0"/>
              <a:buChar char="•"/>
            </a:pPr>
            <a:r>
              <a:rPr lang="de-DE" sz="2800" dirty="0">
                <a:latin typeface="Arial Narrow" panose="020B0606020202030204" pitchFamily="34" charset="0"/>
              </a:rPr>
              <a:t>Betreuung und Bevollmächtigter können kollidieren</a:t>
            </a:r>
          </a:p>
          <a:p>
            <a:pPr marL="457200" indent="-457200">
              <a:buFont typeface="Arial" panose="020B0604020202020204" pitchFamily="34" charset="0"/>
              <a:buChar char="•"/>
            </a:pPr>
            <a:r>
              <a:rPr lang="de-DE" sz="2800" dirty="0">
                <a:latin typeface="Arial Narrow" panose="020B0606020202030204" pitchFamily="34" charset="0"/>
              </a:rPr>
              <a:t>Beispiele:</a:t>
            </a:r>
          </a:p>
          <a:p>
            <a:pPr marL="914400" lvl="1" indent="-457200">
              <a:buFont typeface="Wingdings" panose="05000000000000000000" pitchFamily="2" charset="2"/>
              <a:buChar char="Ø"/>
            </a:pPr>
            <a:r>
              <a:rPr lang="de-DE" sz="2800" dirty="0">
                <a:latin typeface="Arial Narrow" panose="020B0606020202030204" pitchFamily="34" charset="0"/>
              </a:rPr>
              <a:t>Drohender Widerruf der Vollmacht durch Kontrollbetreuer</a:t>
            </a:r>
          </a:p>
          <a:p>
            <a:pPr marL="914400" lvl="1" indent="-457200">
              <a:buFont typeface="Wingdings" panose="05000000000000000000" pitchFamily="2" charset="2"/>
              <a:buChar char="Ø"/>
            </a:pPr>
            <a:r>
              <a:rPr lang="de-DE" sz="2800" dirty="0">
                <a:latin typeface="Arial Narrow" panose="020B0606020202030204" pitchFamily="34" charset="0"/>
              </a:rPr>
              <a:t>Betreuungsgerichtliche Genehmigung bei schwerwiegendem Gesundheitseingriff</a:t>
            </a:r>
          </a:p>
          <a:p>
            <a:pPr marL="457200" indent="-457200">
              <a:buFont typeface="Arial" panose="020B0604020202020204" pitchFamily="34" charset="0"/>
              <a:buChar char="•"/>
            </a:pPr>
            <a:endParaRPr lang="de-DE" sz="2800" dirty="0">
              <a:latin typeface="Arial Narrow" panose="020B0606020202030204" pitchFamily="34" charset="0"/>
            </a:endParaRPr>
          </a:p>
        </p:txBody>
      </p:sp>
    </p:spTree>
    <p:extLst>
      <p:ext uri="{BB962C8B-B14F-4D97-AF65-F5344CB8AC3E}">
        <p14:creationId xmlns:p14="http://schemas.microsoft.com/office/powerpoint/2010/main" val="39086356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1027611" y="653143"/>
            <a:ext cx="10276115" cy="5016758"/>
          </a:xfrm>
          <a:prstGeom prst="rect">
            <a:avLst/>
          </a:prstGeom>
          <a:noFill/>
        </p:spPr>
        <p:txBody>
          <a:bodyPr wrap="square" rtlCol="0">
            <a:spAutoFit/>
          </a:bodyPr>
          <a:lstStyle/>
          <a:p>
            <a:pPr algn="ctr"/>
            <a:r>
              <a:rPr lang="de-DE" sz="4000" b="1" dirty="0">
                <a:latin typeface="Arial Narrow" panose="020B0606020202030204" pitchFamily="34" charset="0"/>
              </a:rPr>
              <a:t>Verfahrenspfleger</a:t>
            </a:r>
            <a:endParaRPr lang="de-DE" sz="4000" dirty="0">
              <a:latin typeface="Arial Narrow" panose="020B0606020202030204" pitchFamily="34" charset="0"/>
            </a:endParaRPr>
          </a:p>
          <a:p>
            <a:endParaRPr lang="de-DE" sz="2800" dirty="0"/>
          </a:p>
          <a:p>
            <a:pPr marL="457200" indent="-457200">
              <a:buFont typeface="Arial" panose="020B0604020202020204" pitchFamily="34" charset="0"/>
              <a:buChar char="•"/>
            </a:pPr>
            <a:r>
              <a:rPr lang="de-DE" sz="2800" dirty="0">
                <a:latin typeface="Arial Narrow" panose="020B0606020202030204" pitchFamily="34" charset="0"/>
              </a:rPr>
              <a:t>ERINNERUNG: § 275 </a:t>
            </a:r>
            <a:r>
              <a:rPr lang="de-DE" sz="2800" dirty="0" err="1">
                <a:latin typeface="Arial Narrow" panose="020B0606020202030204" pitchFamily="34" charset="0"/>
              </a:rPr>
              <a:t>FamFG</a:t>
            </a:r>
            <a:r>
              <a:rPr lang="de-DE" sz="2800" dirty="0">
                <a:latin typeface="Arial Narrow" panose="020B0606020202030204" pitchFamily="34" charset="0"/>
              </a:rPr>
              <a:t> </a:t>
            </a:r>
            <a:r>
              <a:rPr lang="de-DE" sz="2800" dirty="0">
                <a:latin typeface="Arial Narrow" panose="020B0606020202030204" pitchFamily="34" charset="0"/>
                <a:sym typeface="Wingdings" panose="05000000000000000000" pitchFamily="2" charset="2"/>
              </a:rPr>
              <a:t> Betroffener immer verfahrensfähig</a:t>
            </a:r>
          </a:p>
          <a:p>
            <a:pPr marL="457200" indent="-457200">
              <a:buFont typeface="Arial" panose="020B0604020202020204" pitchFamily="34" charset="0"/>
              <a:buChar char="•"/>
            </a:pPr>
            <a:r>
              <a:rPr lang="de-DE" sz="2800" dirty="0">
                <a:latin typeface="Arial Narrow" panose="020B0606020202030204" pitchFamily="34" charset="0"/>
                <a:sym typeface="Wingdings" panose="05000000000000000000" pitchFamily="2" charset="2"/>
              </a:rPr>
              <a:t>ABER: kann u.U. Verfahrensrechte nicht </a:t>
            </a:r>
            <a:r>
              <a:rPr lang="de-DE" sz="2800" u="sng" dirty="0">
                <a:latin typeface="Arial Narrow" panose="020B0606020202030204" pitchFamily="34" charset="0"/>
                <a:sym typeface="Wingdings" panose="05000000000000000000" pitchFamily="2" charset="2"/>
              </a:rPr>
              <a:t>tatsächlich</a:t>
            </a:r>
            <a:r>
              <a:rPr lang="de-DE" sz="2800" dirty="0">
                <a:latin typeface="Arial Narrow" panose="020B0606020202030204" pitchFamily="34" charset="0"/>
                <a:sym typeface="Wingdings" panose="05000000000000000000" pitchFamily="2" charset="2"/>
              </a:rPr>
              <a:t> wahrnehmen</a:t>
            </a:r>
          </a:p>
          <a:p>
            <a:pPr marL="457200" indent="-457200">
              <a:buFont typeface="Arial" panose="020B0604020202020204" pitchFamily="34" charset="0"/>
              <a:buChar char="•"/>
            </a:pPr>
            <a:r>
              <a:rPr lang="de-DE" sz="2800" dirty="0">
                <a:latin typeface="Arial Narrow" panose="020B0606020202030204" pitchFamily="34" charset="0"/>
                <a:sym typeface="Wingdings" panose="05000000000000000000" pitchFamily="2" charset="2"/>
              </a:rPr>
              <a:t>Verfahrenspfleger nimmt Verfahrensrechte für den Betroffenen wahr</a:t>
            </a:r>
          </a:p>
          <a:p>
            <a:pPr marL="457200" indent="-457200">
              <a:buFont typeface="Arial" panose="020B0604020202020204" pitchFamily="34" charset="0"/>
              <a:buChar char="•"/>
            </a:pPr>
            <a:r>
              <a:rPr lang="de-DE" sz="2800" dirty="0">
                <a:latin typeface="Arial Narrow" panose="020B0606020202030204" pitchFamily="34" charset="0"/>
                <a:sym typeface="Wingdings" panose="05000000000000000000" pitchFamily="2" charset="2"/>
              </a:rPr>
              <a:t>Eigene Stellung  unabhängig von Betroffenem und Betreuer</a:t>
            </a:r>
          </a:p>
          <a:p>
            <a:pPr marL="457200" indent="-457200">
              <a:buFont typeface="Arial" panose="020B0604020202020204" pitchFamily="34" charset="0"/>
              <a:buChar char="•"/>
            </a:pPr>
            <a:r>
              <a:rPr lang="de-DE" sz="2800" dirty="0">
                <a:latin typeface="Arial Narrow" panose="020B0606020202030204" pitchFamily="34" charset="0"/>
                <a:sym typeface="Wingdings" panose="05000000000000000000" pitchFamily="2" charset="2"/>
              </a:rPr>
              <a:t>Wird durch Beschluss bestellt</a:t>
            </a:r>
            <a:endParaRPr lang="de-DE" sz="2800" dirty="0">
              <a:latin typeface="Arial Narrow" panose="020B0606020202030204" pitchFamily="34" charset="0"/>
            </a:endParaRPr>
          </a:p>
          <a:p>
            <a:pPr marL="457200" indent="-457200">
              <a:buFont typeface="Arial" panose="020B0604020202020204" pitchFamily="34" charset="0"/>
              <a:buChar char="•"/>
            </a:pPr>
            <a:r>
              <a:rPr lang="de-DE" sz="2800" dirty="0">
                <a:latin typeface="Arial Narrow" panose="020B0606020202030204" pitchFamily="34" charset="0"/>
              </a:rPr>
              <a:t>Zwingend zu beteiligen, wenn bestellt</a:t>
            </a:r>
          </a:p>
          <a:p>
            <a:pPr marL="457200" indent="-457200">
              <a:buFont typeface="Arial" panose="020B0604020202020204" pitchFamily="34" charset="0"/>
              <a:buChar char="•"/>
            </a:pPr>
            <a:r>
              <a:rPr lang="de-DE" sz="2800" dirty="0">
                <a:latin typeface="Arial Narrow" panose="020B0606020202030204" pitchFamily="34" charset="0"/>
              </a:rPr>
              <a:t>Unabhängiger Beteiligter; nimmt Verfahrensrecht unabhängig wahr</a:t>
            </a:r>
          </a:p>
          <a:p>
            <a:pPr marL="457200" indent="-457200">
              <a:buFont typeface="Arial" panose="020B0604020202020204" pitchFamily="34" charset="0"/>
              <a:buChar char="•"/>
            </a:pPr>
            <a:r>
              <a:rPr lang="de-DE" sz="2800" dirty="0">
                <a:latin typeface="Arial Narrow" panose="020B0606020202030204" pitchFamily="34" charset="0"/>
              </a:rPr>
              <a:t>Kann keine materiell-rechtlichen Erklärungen abgeben</a:t>
            </a:r>
          </a:p>
          <a:p>
            <a:endParaRPr lang="de-DE" sz="2800" dirty="0">
              <a:latin typeface="Arial Narrow" panose="020B0606020202030204" pitchFamily="34" charset="0"/>
            </a:endParaRPr>
          </a:p>
        </p:txBody>
      </p:sp>
    </p:spTree>
    <p:extLst>
      <p:ext uri="{BB962C8B-B14F-4D97-AF65-F5344CB8AC3E}">
        <p14:creationId xmlns:p14="http://schemas.microsoft.com/office/powerpoint/2010/main" val="39390055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b="1" dirty="0">
                <a:latin typeface="Arial Narrow" panose="020B0606020202030204" pitchFamily="34" charset="0"/>
              </a:rPr>
              <a:t>Betreuungsbehörde</a:t>
            </a:r>
            <a:endParaRPr lang="de-DE" dirty="0"/>
          </a:p>
        </p:txBody>
      </p:sp>
      <p:sp>
        <p:nvSpPr>
          <p:cNvPr id="3" name="Inhaltsplatzhalter 2"/>
          <p:cNvSpPr>
            <a:spLocks noGrp="1"/>
          </p:cNvSpPr>
          <p:nvPr>
            <p:ph idx="1"/>
          </p:nvPr>
        </p:nvSpPr>
        <p:spPr/>
        <p:txBody>
          <a:bodyPr>
            <a:normAutofit fontScale="92500" lnSpcReduction="20000"/>
          </a:bodyPr>
          <a:lstStyle/>
          <a:p>
            <a:br>
              <a:rPr lang="de-DE" b="1" dirty="0">
                <a:latin typeface="Arial Narrow" panose="020B0606020202030204" pitchFamily="34" charset="0"/>
              </a:rPr>
            </a:br>
            <a:r>
              <a:rPr lang="de-DE" dirty="0">
                <a:latin typeface="Arial Narrow" panose="020B0606020202030204" pitchFamily="34" charset="0"/>
              </a:rPr>
              <a:t>Meist </a:t>
            </a:r>
            <a:r>
              <a:rPr lang="de-DE" b="1" dirty="0">
                <a:latin typeface="Arial Narrow" panose="020B0606020202030204" pitchFamily="34" charset="0"/>
              </a:rPr>
              <a:t>Teil der Sozial- oder Gesundheitsämter</a:t>
            </a:r>
            <a:r>
              <a:rPr lang="de-DE" dirty="0">
                <a:latin typeface="Arial Narrow" panose="020B0606020202030204" pitchFamily="34" charset="0"/>
              </a:rPr>
              <a:t>; manchmal auch der Jugendämter</a:t>
            </a:r>
            <a:br>
              <a:rPr lang="de-DE" dirty="0">
                <a:latin typeface="Arial Narrow" panose="020B0606020202030204" pitchFamily="34" charset="0"/>
              </a:rPr>
            </a:br>
            <a:r>
              <a:rPr lang="de-DE" dirty="0">
                <a:latin typeface="Arial Narrow" panose="020B0606020202030204" pitchFamily="34" charset="0"/>
              </a:rPr>
              <a:t>Aufgaben:	</a:t>
            </a:r>
            <a:br>
              <a:rPr lang="de-DE" dirty="0">
                <a:latin typeface="Arial Narrow" panose="020B0606020202030204" pitchFamily="34" charset="0"/>
              </a:rPr>
            </a:br>
            <a:r>
              <a:rPr lang="de-DE" dirty="0">
                <a:latin typeface="Arial Narrow" panose="020B0606020202030204" pitchFamily="34" charset="0"/>
              </a:rPr>
              <a:t>Beratung von Betreuern, u.U. auch Weiterbildung </a:t>
            </a:r>
            <a:r>
              <a:rPr lang="de-DE" dirty="0">
                <a:solidFill>
                  <a:srgbClr val="FF0000"/>
                </a:solidFill>
                <a:latin typeface="Arial Narrow" panose="020B0606020202030204" pitchFamily="34" charset="0"/>
              </a:rPr>
              <a:t>!</a:t>
            </a:r>
            <a:br>
              <a:rPr lang="de-DE" dirty="0">
                <a:latin typeface="Arial Narrow" panose="020B0606020202030204" pitchFamily="34" charset="0"/>
              </a:rPr>
            </a:br>
            <a:r>
              <a:rPr lang="de-DE" dirty="0">
                <a:latin typeface="Arial Narrow" panose="020B0606020202030204" pitchFamily="34" charset="0"/>
              </a:rPr>
              <a:t>Gerichtshilfe (Erstellung v. Sozialgutachten, Benennung von Betreuern, Ausübung von Beschwerderecht)</a:t>
            </a:r>
            <a:r>
              <a:rPr lang="de-DE" dirty="0">
                <a:solidFill>
                  <a:srgbClr val="FF0000"/>
                </a:solidFill>
                <a:latin typeface="Arial Narrow" panose="020B0606020202030204" pitchFamily="34" charset="0"/>
              </a:rPr>
              <a:t> !</a:t>
            </a:r>
            <a:br>
              <a:rPr lang="de-DE" dirty="0">
                <a:latin typeface="Arial Narrow" panose="020B0606020202030204" pitchFamily="34" charset="0"/>
              </a:rPr>
            </a:br>
            <a:r>
              <a:rPr lang="de-DE" dirty="0">
                <a:latin typeface="Arial Narrow" panose="020B0606020202030204" pitchFamily="34" charset="0"/>
              </a:rPr>
              <a:t>Öffentliche Beglaubigung von Vorsorgevollmachten </a:t>
            </a:r>
            <a:r>
              <a:rPr lang="de-DE" dirty="0">
                <a:solidFill>
                  <a:srgbClr val="FF0000"/>
                </a:solidFill>
                <a:latin typeface="Arial Narrow" panose="020B0606020202030204" pitchFamily="34" charset="0"/>
              </a:rPr>
              <a:t>!</a:t>
            </a:r>
            <a:br>
              <a:rPr lang="de-DE" dirty="0">
                <a:solidFill>
                  <a:srgbClr val="FF0000"/>
                </a:solidFill>
                <a:latin typeface="Arial Narrow" panose="020B0606020202030204" pitchFamily="34" charset="0"/>
              </a:rPr>
            </a:br>
            <a:r>
              <a:rPr lang="de-DE" dirty="0">
                <a:latin typeface="Arial Narrow" panose="020B0606020202030204" pitchFamily="34" charset="0"/>
              </a:rPr>
              <a:t>Übernahme von Betreuungen </a:t>
            </a:r>
            <a:r>
              <a:rPr lang="de-DE" dirty="0">
                <a:solidFill>
                  <a:srgbClr val="FF0000"/>
                </a:solidFill>
                <a:latin typeface="Arial Narrow" panose="020B0606020202030204" pitchFamily="34" charset="0"/>
              </a:rPr>
              <a:t>!</a:t>
            </a:r>
            <a:br>
              <a:rPr lang="de-DE" dirty="0">
                <a:solidFill>
                  <a:srgbClr val="FF0000"/>
                </a:solidFill>
                <a:latin typeface="Arial Narrow" panose="020B0606020202030204" pitchFamily="34" charset="0"/>
              </a:rPr>
            </a:br>
            <a:r>
              <a:rPr lang="de-DE" dirty="0">
                <a:latin typeface="Arial Narrow" panose="020B0606020202030204" pitchFamily="34" charset="0"/>
              </a:rPr>
              <a:t>Auf Antrag zwingend zu beteiligen, in bestimmten Verfahren zu beteiligen (vgl. § 274 Abs. 3 Nr. 1 u. 2 </a:t>
            </a:r>
            <a:r>
              <a:rPr lang="de-DE" dirty="0" err="1">
                <a:latin typeface="Arial Narrow" panose="020B0606020202030204" pitchFamily="34" charset="0"/>
              </a:rPr>
              <a:t>FamFG</a:t>
            </a:r>
            <a:r>
              <a:rPr lang="de-DE" dirty="0">
                <a:latin typeface="Arial Narrow" panose="020B0606020202030204" pitchFamily="34" charset="0"/>
              </a:rPr>
              <a:t>)</a:t>
            </a:r>
            <a:br>
              <a:rPr lang="de-DE" dirty="0">
                <a:latin typeface="Arial Narrow" panose="020B0606020202030204" pitchFamily="34" charset="0"/>
              </a:rPr>
            </a:br>
            <a:r>
              <a:rPr lang="de-DE" dirty="0">
                <a:latin typeface="Arial Narrow" panose="020B0606020202030204" pitchFamily="34" charset="0"/>
              </a:rPr>
              <a:t>Antragserfordernis dient zur Vermeidung unnötiger Verfahrenshandlungen (z.B. Zustellungen)</a:t>
            </a:r>
            <a:br>
              <a:rPr lang="de-DE" dirty="0">
                <a:latin typeface="Arial Narrow" panose="020B0606020202030204" pitchFamily="34" charset="0"/>
              </a:rPr>
            </a:br>
            <a:r>
              <a:rPr lang="de-DE" dirty="0">
                <a:latin typeface="Arial Narrow" panose="020B0606020202030204" pitchFamily="34" charset="0"/>
              </a:rPr>
              <a:t>ABER: Anhörung der Behörde gem. § 279 Abs. 2 Satz 2 </a:t>
            </a:r>
            <a:r>
              <a:rPr lang="de-DE" dirty="0" err="1">
                <a:latin typeface="Arial Narrow" panose="020B0606020202030204" pitchFamily="34" charset="0"/>
              </a:rPr>
              <a:t>FamFG</a:t>
            </a:r>
            <a:r>
              <a:rPr lang="de-DE" dirty="0">
                <a:latin typeface="Arial Narrow" panose="020B0606020202030204" pitchFamily="34" charset="0"/>
              </a:rPr>
              <a:t> immer nötig</a:t>
            </a:r>
            <a:br>
              <a:rPr lang="de-DE" dirty="0">
                <a:latin typeface="Arial Narrow" panose="020B0606020202030204" pitchFamily="34" charset="0"/>
              </a:rPr>
            </a:br>
            <a:r>
              <a:rPr lang="de-DE" dirty="0">
                <a:latin typeface="Arial Narrow" panose="020B0606020202030204" pitchFamily="34" charset="0"/>
              </a:rPr>
              <a:t>Beschwerderecht unabhängig von Beteiligung (§ 303 Abs. 1 </a:t>
            </a:r>
            <a:r>
              <a:rPr lang="de-DE" dirty="0" err="1">
                <a:latin typeface="Arial Narrow" panose="020B0606020202030204" pitchFamily="34" charset="0"/>
              </a:rPr>
              <a:t>FamFG</a:t>
            </a:r>
            <a:r>
              <a:rPr lang="de-DE" dirty="0">
                <a:latin typeface="Arial Narrow" panose="020B0606020202030204" pitchFamily="34" charset="0"/>
              </a:rPr>
              <a:t>)</a:t>
            </a:r>
            <a:endParaRPr lang="de-DE" dirty="0"/>
          </a:p>
        </p:txBody>
      </p:sp>
    </p:spTree>
    <p:extLst>
      <p:ext uri="{BB962C8B-B14F-4D97-AF65-F5344CB8AC3E}">
        <p14:creationId xmlns:p14="http://schemas.microsoft.com/office/powerpoint/2010/main" val="2065211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870857" y="444137"/>
            <a:ext cx="10406743" cy="5693866"/>
          </a:xfrm>
          <a:prstGeom prst="rect">
            <a:avLst/>
          </a:prstGeom>
          <a:noFill/>
        </p:spPr>
        <p:txBody>
          <a:bodyPr wrap="square" rtlCol="0">
            <a:spAutoFit/>
          </a:bodyPr>
          <a:lstStyle/>
          <a:p>
            <a:pPr algn="ctr"/>
            <a:r>
              <a:rPr lang="de-DE" sz="4000" b="1" dirty="0">
                <a:latin typeface="Arial Narrow" panose="020B0606020202030204" pitchFamily="34" charset="0"/>
              </a:rPr>
              <a:t>Zwingende Verfahrensbeteiligung der Betreuungsbehörde</a:t>
            </a:r>
          </a:p>
          <a:p>
            <a:pPr algn="ctr"/>
            <a:endParaRPr lang="de-DE" sz="4000" dirty="0">
              <a:latin typeface="Arial Narrow" panose="020B0606020202030204" pitchFamily="34" charset="0"/>
            </a:endParaRPr>
          </a:p>
          <a:p>
            <a:pPr marL="285750" indent="-285750">
              <a:buFont typeface="Arial" panose="020B0604020202020204" pitchFamily="34" charset="0"/>
              <a:buChar char="•"/>
            </a:pPr>
            <a:r>
              <a:rPr lang="de-DE" sz="3600" dirty="0">
                <a:latin typeface="Arial Narrow" panose="020B0606020202030204" pitchFamily="34" charset="0"/>
              </a:rPr>
              <a:t>Bestellung eines Betreuers</a:t>
            </a:r>
          </a:p>
          <a:p>
            <a:pPr marL="285750" indent="-285750">
              <a:buFont typeface="Arial" panose="020B0604020202020204" pitchFamily="34" charset="0"/>
              <a:buChar char="•"/>
            </a:pPr>
            <a:r>
              <a:rPr lang="de-DE" sz="3600" dirty="0">
                <a:latin typeface="Arial Narrow" panose="020B0606020202030204" pitchFamily="34" charset="0"/>
              </a:rPr>
              <a:t>Anordnung Einwilligungsvorbehalt</a:t>
            </a:r>
          </a:p>
          <a:p>
            <a:pPr marL="285750" indent="-285750">
              <a:buFont typeface="Arial" panose="020B0604020202020204" pitchFamily="34" charset="0"/>
              <a:buChar char="•"/>
            </a:pPr>
            <a:r>
              <a:rPr lang="de-DE" sz="3600" dirty="0">
                <a:latin typeface="Arial Narrow" panose="020B0606020202030204" pitchFamily="34" charset="0"/>
              </a:rPr>
              <a:t>Aufhebung/Verlängerung der Betreuung</a:t>
            </a:r>
          </a:p>
          <a:p>
            <a:pPr marL="285750" indent="-285750">
              <a:buFont typeface="Arial" panose="020B0604020202020204" pitchFamily="34" charset="0"/>
              <a:buChar char="•"/>
            </a:pPr>
            <a:r>
              <a:rPr lang="de-DE" sz="3600" dirty="0">
                <a:latin typeface="Arial Narrow" panose="020B0606020202030204" pitchFamily="34" charset="0"/>
              </a:rPr>
              <a:t>Einschränkung/Erweiterung der Aufgabenkreise</a:t>
            </a:r>
          </a:p>
          <a:p>
            <a:pPr marL="285750" indent="-285750">
              <a:buFont typeface="Arial" panose="020B0604020202020204" pitchFamily="34" charset="0"/>
              <a:buChar char="•"/>
            </a:pPr>
            <a:r>
              <a:rPr lang="de-DE" sz="3600" dirty="0">
                <a:latin typeface="Arial Narrow" panose="020B0606020202030204" pitchFamily="34" charset="0"/>
              </a:rPr>
              <a:t>Betreuerwechsel</a:t>
            </a:r>
          </a:p>
          <a:p>
            <a:pPr marL="285750" indent="-285750">
              <a:buFont typeface="Arial" panose="020B0604020202020204" pitchFamily="34" charset="0"/>
              <a:buChar char="•"/>
            </a:pPr>
            <a:r>
              <a:rPr lang="de-DE" sz="3600" dirty="0">
                <a:latin typeface="Arial Narrow" panose="020B0606020202030204" pitchFamily="34" charset="0"/>
              </a:rPr>
              <a:t>Bestellung eines weiteren Betreuers</a:t>
            </a:r>
          </a:p>
          <a:p>
            <a:endParaRPr lang="de-DE" sz="2800" dirty="0">
              <a:latin typeface="Arial Narrow" panose="020B0606020202030204" pitchFamily="34" charset="0"/>
            </a:endParaRPr>
          </a:p>
        </p:txBody>
      </p:sp>
    </p:spTree>
    <p:extLst>
      <p:ext uri="{BB962C8B-B14F-4D97-AF65-F5344CB8AC3E}">
        <p14:creationId xmlns:p14="http://schemas.microsoft.com/office/powerpoint/2010/main" val="2089362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885825" y="428625"/>
            <a:ext cx="10010775" cy="8525411"/>
          </a:xfrm>
          <a:prstGeom prst="rect">
            <a:avLst/>
          </a:prstGeom>
          <a:noFill/>
        </p:spPr>
        <p:txBody>
          <a:bodyPr wrap="square" rtlCol="0">
            <a:spAutoFit/>
          </a:bodyPr>
          <a:lstStyle/>
          <a:p>
            <a:r>
              <a:rPr lang="de-DE" sz="4000" b="1" dirty="0" err="1">
                <a:latin typeface="Arial Narrow" panose="020B0606020202030204" pitchFamily="34" charset="0"/>
              </a:rPr>
              <a:t>FamFG</a:t>
            </a:r>
            <a:endParaRPr lang="de-DE" sz="4000" b="1" dirty="0">
              <a:latin typeface="Arial Narrow" panose="020B0606020202030204" pitchFamily="34" charset="0"/>
            </a:endParaRPr>
          </a:p>
          <a:p>
            <a:endParaRPr lang="de-DE" sz="2400" b="1" dirty="0">
              <a:latin typeface="Arial Narrow" panose="020B0606020202030204" pitchFamily="34" charset="0"/>
            </a:endParaRPr>
          </a:p>
          <a:p>
            <a:r>
              <a:rPr lang="de-DE" sz="2400" dirty="0">
                <a:latin typeface="Arial Narrow" panose="020B0606020202030204" pitchFamily="34" charset="0"/>
              </a:rPr>
              <a:t>Gesetz über das Verfahren in Familiensachen und in den Angelegenheiten der freiwilligen Gerichtsbarkeit</a:t>
            </a:r>
          </a:p>
          <a:p>
            <a:endParaRPr lang="de-DE" sz="2400" dirty="0">
              <a:latin typeface="Arial Narrow" panose="020B0606020202030204" pitchFamily="34" charset="0"/>
            </a:endParaRPr>
          </a:p>
          <a:p>
            <a:endParaRPr lang="de-DE" sz="2400" dirty="0">
              <a:latin typeface="Arial Narrow" panose="020B0606020202030204" pitchFamily="34" charset="0"/>
            </a:endParaRPr>
          </a:p>
          <a:p>
            <a:pPr marL="342900" indent="-342900">
              <a:lnSpc>
                <a:spcPct val="150000"/>
              </a:lnSpc>
              <a:buFont typeface="Arial" panose="020B0604020202020204" pitchFamily="34" charset="0"/>
              <a:buChar char="•"/>
            </a:pPr>
            <a:r>
              <a:rPr lang="de-DE" sz="2400" dirty="0">
                <a:latin typeface="Arial Narrow" panose="020B0606020202030204" pitchFamily="34" charset="0"/>
              </a:rPr>
              <a:t>Am 01.09.2009 in Kraft getreten</a:t>
            </a:r>
          </a:p>
          <a:p>
            <a:pPr marL="342900" indent="-342900">
              <a:lnSpc>
                <a:spcPct val="150000"/>
              </a:lnSpc>
              <a:buFont typeface="Arial" panose="020B0604020202020204" pitchFamily="34" charset="0"/>
              <a:buChar char="•"/>
            </a:pPr>
            <a:r>
              <a:rPr lang="de-DE" sz="2400" dirty="0">
                <a:latin typeface="Arial Narrow" panose="020B0606020202030204" pitchFamily="34" charset="0"/>
              </a:rPr>
              <a:t>Löste das FGG und das 6. Buch der ZPO ab</a:t>
            </a:r>
          </a:p>
          <a:p>
            <a:pPr marL="342900" indent="-342900">
              <a:lnSpc>
                <a:spcPct val="150000"/>
              </a:lnSpc>
              <a:buFont typeface="Arial" panose="020B0604020202020204" pitchFamily="34" charset="0"/>
              <a:buChar char="•"/>
            </a:pPr>
            <a:r>
              <a:rPr lang="de-DE" sz="2400" dirty="0">
                <a:latin typeface="Arial Narrow" panose="020B0606020202030204" pitchFamily="34" charset="0"/>
              </a:rPr>
              <a:t>Führte das „Große Familiengericht“ ein</a:t>
            </a:r>
          </a:p>
          <a:p>
            <a:pPr marL="342900" indent="-342900">
              <a:lnSpc>
                <a:spcPct val="150000"/>
              </a:lnSpc>
              <a:buFont typeface="Arial" panose="020B0604020202020204" pitchFamily="34" charset="0"/>
              <a:buChar char="•"/>
            </a:pPr>
            <a:r>
              <a:rPr lang="de-DE" sz="2400" dirty="0">
                <a:latin typeface="Arial Narrow" panose="020B0606020202030204" pitchFamily="34" charset="0"/>
              </a:rPr>
              <a:t>Schaffte das Vormundschaftsgericht ab</a:t>
            </a:r>
          </a:p>
          <a:p>
            <a:pPr marL="342900" indent="-342900">
              <a:lnSpc>
                <a:spcPct val="150000"/>
              </a:lnSpc>
              <a:buFont typeface="Arial" panose="020B0604020202020204" pitchFamily="34" charset="0"/>
              <a:buChar char="•"/>
            </a:pPr>
            <a:r>
              <a:rPr lang="de-DE" sz="2400" dirty="0">
                <a:latin typeface="Arial Narrow" panose="020B0606020202030204" pitchFamily="34" charset="0"/>
              </a:rPr>
              <a:t>Neue Begriffe eingeführt (z.B. Beteiligte, Verfahren)</a:t>
            </a:r>
          </a:p>
          <a:p>
            <a:endParaRPr lang="de-DE" sz="2400" dirty="0">
              <a:latin typeface="Arial Narrow" panose="020B0606020202030204" pitchFamily="34" charset="0"/>
            </a:endParaRPr>
          </a:p>
          <a:p>
            <a:endParaRPr lang="de-DE" sz="2400" dirty="0">
              <a:latin typeface="Arial Narrow" panose="020B0606020202030204" pitchFamily="34" charset="0"/>
            </a:endParaRPr>
          </a:p>
          <a:p>
            <a:endParaRPr lang="de-DE" sz="2400" dirty="0">
              <a:latin typeface="Arial Narrow" panose="020B0606020202030204" pitchFamily="34" charset="0"/>
            </a:endParaRPr>
          </a:p>
          <a:p>
            <a:endParaRPr lang="de-DE" sz="2400" dirty="0">
              <a:latin typeface="Arial Narrow" panose="020B0606020202030204" pitchFamily="34" charset="0"/>
            </a:endParaRPr>
          </a:p>
          <a:p>
            <a:endParaRPr lang="de-DE" sz="2400" dirty="0">
              <a:latin typeface="Arial Narrow" panose="020B0606020202030204" pitchFamily="34" charset="0"/>
            </a:endParaRPr>
          </a:p>
          <a:p>
            <a:endParaRPr lang="de-DE" sz="2400" dirty="0">
              <a:latin typeface="Arial Narrow" panose="020B0606020202030204" pitchFamily="34" charset="0"/>
            </a:endParaRPr>
          </a:p>
          <a:p>
            <a:endParaRPr lang="de-DE" sz="4000" dirty="0">
              <a:latin typeface="Arial Narrow" panose="020B0606020202030204" pitchFamily="34" charset="0"/>
            </a:endParaRPr>
          </a:p>
          <a:p>
            <a:endParaRPr lang="de-DE" sz="2400" b="1" dirty="0">
              <a:latin typeface="Arial Narrow" panose="020B0606020202030204" pitchFamily="34" charset="0"/>
            </a:endParaRPr>
          </a:p>
        </p:txBody>
      </p:sp>
    </p:spTree>
    <p:extLst>
      <p:ext uri="{BB962C8B-B14F-4D97-AF65-F5344CB8AC3E}">
        <p14:creationId xmlns:p14="http://schemas.microsoft.com/office/powerpoint/2010/main" val="27321509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1062446" y="975360"/>
            <a:ext cx="9884229" cy="3693319"/>
          </a:xfrm>
          <a:prstGeom prst="rect">
            <a:avLst/>
          </a:prstGeom>
          <a:noFill/>
        </p:spPr>
        <p:txBody>
          <a:bodyPr wrap="square" rtlCol="0">
            <a:spAutoFit/>
          </a:bodyPr>
          <a:lstStyle/>
          <a:p>
            <a:pPr algn="ctr"/>
            <a:r>
              <a:rPr lang="de-DE" sz="4000" b="1" dirty="0">
                <a:latin typeface="Arial Narrow" panose="020B0606020202030204" pitchFamily="34" charset="0"/>
              </a:rPr>
              <a:t>Angehörige und Vertraute</a:t>
            </a:r>
          </a:p>
          <a:p>
            <a:pPr algn="ctr"/>
            <a:endParaRPr lang="de-DE" sz="4000" b="1" dirty="0">
              <a:latin typeface="Arial Narrow" panose="020B0606020202030204" pitchFamily="34" charset="0"/>
            </a:endParaRPr>
          </a:p>
          <a:p>
            <a:pPr marL="457200" indent="-457200">
              <a:lnSpc>
                <a:spcPct val="150000"/>
              </a:lnSpc>
              <a:buFont typeface="Arial" panose="020B0604020202020204" pitchFamily="34" charset="0"/>
              <a:buChar char="•"/>
            </a:pPr>
            <a:r>
              <a:rPr lang="de-DE" sz="2800" dirty="0">
                <a:latin typeface="Arial Narrow" panose="020B0606020202030204" pitchFamily="34" charset="0"/>
              </a:rPr>
              <a:t>Personenkreis nach § 274 Abs. 4 </a:t>
            </a:r>
            <a:r>
              <a:rPr lang="de-DE" sz="2800" dirty="0" err="1">
                <a:latin typeface="Arial Narrow" panose="020B0606020202030204" pitchFamily="34" charset="0"/>
              </a:rPr>
              <a:t>FamFG</a:t>
            </a:r>
            <a:r>
              <a:rPr lang="de-DE" sz="2800" dirty="0">
                <a:latin typeface="Arial Narrow" panose="020B0606020202030204" pitchFamily="34" charset="0"/>
              </a:rPr>
              <a:t>   </a:t>
            </a:r>
          </a:p>
          <a:p>
            <a:pPr marL="457200" indent="-457200">
              <a:lnSpc>
                <a:spcPct val="150000"/>
              </a:lnSpc>
              <a:buFont typeface="Arial" panose="020B0604020202020204" pitchFamily="34" charset="0"/>
              <a:buChar char="•"/>
            </a:pPr>
            <a:r>
              <a:rPr lang="de-DE" sz="2800" dirty="0">
                <a:latin typeface="Arial Narrow" panose="020B0606020202030204" pitchFamily="34" charset="0"/>
              </a:rPr>
              <a:t>Im Interesse des Betroffenen (muss nicht erklärt sein)</a:t>
            </a:r>
          </a:p>
          <a:p>
            <a:pPr marL="457200" indent="-457200">
              <a:lnSpc>
                <a:spcPct val="150000"/>
              </a:lnSpc>
              <a:buFont typeface="Arial" panose="020B0604020202020204" pitchFamily="34" charset="0"/>
              <a:buChar char="•"/>
            </a:pPr>
            <a:r>
              <a:rPr lang="de-DE" sz="2800" dirty="0">
                <a:latin typeface="Arial Narrow" panose="020B0606020202030204" pitchFamily="34" charset="0"/>
              </a:rPr>
              <a:t>Beteiligung von Amts wegen oder auf Antrag</a:t>
            </a:r>
          </a:p>
          <a:p>
            <a:endParaRPr lang="de-DE" sz="2800" dirty="0">
              <a:latin typeface="Arial Narrow" panose="020B0606020202030204" pitchFamily="34" charset="0"/>
            </a:endParaRPr>
          </a:p>
        </p:txBody>
      </p:sp>
      <p:sp>
        <p:nvSpPr>
          <p:cNvPr id="3" name="Rechteck 2"/>
          <p:cNvSpPr/>
          <p:nvPr/>
        </p:nvSpPr>
        <p:spPr>
          <a:xfrm>
            <a:off x="6514939" y="2185851"/>
            <a:ext cx="5476764" cy="769441"/>
          </a:xfrm>
          <a:prstGeom prst="rect">
            <a:avLst/>
          </a:prstGeom>
          <a:noFill/>
        </p:spPr>
        <p:txBody>
          <a:bodyPr wrap="square" lIns="91440" tIns="45720" rIns="91440" bIns="45720">
            <a:spAutoFit/>
          </a:bodyPr>
          <a:lstStyle/>
          <a:p>
            <a:pPr algn="ctr"/>
            <a:r>
              <a:rPr lang="de-DE" sz="4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Wer gehört dazu?</a:t>
            </a:r>
          </a:p>
        </p:txBody>
      </p:sp>
    </p:spTree>
    <p:extLst>
      <p:ext uri="{BB962C8B-B14F-4D97-AF65-F5344CB8AC3E}">
        <p14:creationId xmlns:p14="http://schemas.microsoft.com/office/powerpoint/2010/main" val="3158771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xit" presetSubtype="0" fill="hold" grpId="0" nodeType="clickEffect">
                                  <p:stCondLst>
                                    <p:cond delay="0"/>
                                  </p:stCondLst>
                                  <p:childTnLst>
                                    <p:animEffect transition="out" filter="fade">
                                      <p:cBhvr>
                                        <p:cTn id="6" dur="2000"/>
                                        <p:tgtEl>
                                          <p:spTgt spid="3"/>
                                        </p:tgtEl>
                                      </p:cBhvr>
                                    </p:animEffect>
                                    <p:anim calcmode="lin" valueType="num">
                                      <p:cBhvr>
                                        <p:cTn id="7" dur="2000"/>
                                        <p:tgtEl>
                                          <p:spTgt spid="3"/>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2000"/>
                                        <p:tgtEl>
                                          <p:spTgt spid="3"/>
                                        </p:tgtEl>
                                        <p:attrNameLst>
                                          <p:attrName>ppt_h</p:attrName>
                                        </p:attrNameLst>
                                      </p:cBhvr>
                                      <p:tavLst>
                                        <p:tav tm="0">
                                          <p:val>
                                            <p:strVal val="ppt_h"/>
                                          </p:val>
                                        </p:tav>
                                        <p:tav tm="100000">
                                          <p:val>
                                            <p:strVal val="ppt_h"/>
                                          </p:val>
                                        </p:tav>
                                      </p:tavLst>
                                    </p:anim>
                                    <p:set>
                                      <p:cBhvr>
                                        <p:cTn id="9" dur="1" fill="hold">
                                          <p:stCondLst>
                                            <p:cond delay="19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1036320" y="775063"/>
            <a:ext cx="10101943" cy="4770537"/>
          </a:xfrm>
          <a:prstGeom prst="rect">
            <a:avLst/>
          </a:prstGeom>
          <a:noFill/>
        </p:spPr>
        <p:txBody>
          <a:bodyPr wrap="square" rtlCol="0">
            <a:spAutoFit/>
          </a:bodyPr>
          <a:lstStyle/>
          <a:p>
            <a:pPr algn="ctr"/>
            <a:r>
              <a:rPr lang="de-DE" sz="4000" b="1" dirty="0">
                <a:latin typeface="Arial Narrow" panose="020B0606020202030204" pitchFamily="34" charset="0"/>
              </a:rPr>
              <a:t>Vertreter der Staatskasse</a:t>
            </a:r>
          </a:p>
          <a:p>
            <a:pPr algn="ctr"/>
            <a:endParaRPr lang="de-DE" sz="4000" b="1" dirty="0">
              <a:latin typeface="Arial Narrow" panose="020B0606020202030204" pitchFamily="34" charset="0"/>
            </a:endParaRPr>
          </a:p>
          <a:p>
            <a:pPr marL="457200" indent="-457200">
              <a:buFont typeface="Arial" panose="020B0604020202020204" pitchFamily="34" charset="0"/>
              <a:buChar char="•"/>
            </a:pPr>
            <a:r>
              <a:rPr lang="de-DE" sz="2800" dirty="0">
                <a:latin typeface="Arial Narrow" panose="020B0606020202030204" pitchFamily="34" charset="0"/>
              </a:rPr>
              <a:t>Beteiligung setzt fiskalische Interessen voraus</a:t>
            </a:r>
          </a:p>
          <a:p>
            <a:pPr marL="457200" indent="-457200">
              <a:buFont typeface="Arial" panose="020B0604020202020204" pitchFamily="34" charset="0"/>
              <a:buChar char="•"/>
            </a:pPr>
            <a:r>
              <a:rPr lang="de-DE" sz="2800" dirty="0">
                <a:latin typeface="Arial Narrow" panose="020B0606020202030204" pitchFamily="34" charset="0"/>
              </a:rPr>
              <a:t>Beispiele:</a:t>
            </a:r>
          </a:p>
          <a:p>
            <a:pPr marL="914400" lvl="1" indent="-457200">
              <a:buFont typeface="Wingdings" panose="05000000000000000000" pitchFamily="2" charset="2"/>
              <a:buChar char="Ø"/>
            </a:pPr>
            <a:r>
              <a:rPr lang="de-DE" sz="2800" dirty="0">
                <a:latin typeface="Arial Narrow" panose="020B0606020202030204" pitchFamily="34" charset="0"/>
              </a:rPr>
              <a:t>Abrechnungen des Betreuers</a:t>
            </a:r>
          </a:p>
          <a:p>
            <a:pPr marL="914400" lvl="1" indent="-457200">
              <a:buFont typeface="Wingdings" panose="05000000000000000000" pitchFamily="2" charset="2"/>
              <a:buChar char="Ø"/>
            </a:pPr>
            <a:r>
              <a:rPr lang="de-DE" sz="2800" dirty="0">
                <a:latin typeface="Arial Narrow" panose="020B0606020202030204" pitchFamily="34" charset="0"/>
              </a:rPr>
              <a:t>Berufsbetreuer statt ehrenamtlicher Betreuer bestellt</a:t>
            </a:r>
          </a:p>
          <a:p>
            <a:pPr marL="457200" indent="-457200">
              <a:buFont typeface="Arial" panose="020B0604020202020204" pitchFamily="34" charset="0"/>
              <a:buChar char="•"/>
            </a:pPr>
            <a:r>
              <a:rPr lang="de-DE" sz="2800" dirty="0">
                <a:latin typeface="Arial Narrow" panose="020B0606020202030204" pitchFamily="34" charset="0"/>
              </a:rPr>
              <a:t>Streng genommen bei jeder Bestellung eines Berufsbetreuers und mittellosen Betroffenen, da Vergütung aus Staatskasse</a:t>
            </a:r>
          </a:p>
          <a:p>
            <a:pPr marL="457200" indent="-457200">
              <a:buFont typeface="Arial" panose="020B0604020202020204" pitchFamily="34" charset="0"/>
              <a:buChar char="•"/>
            </a:pPr>
            <a:r>
              <a:rPr lang="de-DE" sz="2800" dirty="0">
                <a:latin typeface="Arial Narrow" panose="020B0606020202030204" pitchFamily="34" charset="0"/>
              </a:rPr>
              <a:t>ABER: Gericht hat Ermessen</a:t>
            </a:r>
          </a:p>
          <a:p>
            <a:endParaRPr lang="de-DE" sz="2800" dirty="0">
              <a:latin typeface="Arial Narrow" panose="020B0606020202030204" pitchFamily="34" charset="0"/>
            </a:endParaRPr>
          </a:p>
        </p:txBody>
      </p:sp>
    </p:spTree>
    <p:extLst>
      <p:ext uri="{BB962C8B-B14F-4D97-AF65-F5344CB8AC3E}">
        <p14:creationId xmlns:p14="http://schemas.microsoft.com/office/powerpoint/2010/main" val="387731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1071154" y="731520"/>
            <a:ext cx="9910355" cy="2308324"/>
          </a:xfrm>
          <a:prstGeom prst="rect">
            <a:avLst/>
          </a:prstGeom>
          <a:noFill/>
        </p:spPr>
        <p:txBody>
          <a:bodyPr wrap="square" rtlCol="0">
            <a:spAutoFit/>
          </a:bodyPr>
          <a:lstStyle/>
          <a:p>
            <a:pPr algn="ctr"/>
            <a:r>
              <a:rPr lang="de-DE" sz="4400" b="1" dirty="0">
                <a:latin typeface="Arial Narrow" panose="020B0606020202030204" pitchFamily="34" charset="0"/>
              </a:rPr>
              <a:t>Kann- und Muss-Beteiligte</a:t>
            </a:r>
          </a:p>
          <a:p>
            <a:pPr algn="ctr"/>
            <a:endParaRPr lang="de-DE" sz="4400" b="1" dirty="0">
              <a:latin typeface="Arial Narrow" panose="020B0606020202030204" pitchFamily="34" charset="0"/>
            </a:endParaRPr>
          </a:p>
          <a:p>
            <a:r>
              <a:rPr lang="de-DE" sz="2800" b="1" dirty="0">
                <a:latin typeface="Arial Narrow" panose="020B0606020202030204" pitchFamily="34" charset="0"/>
              </a:rPr>
              <a:t>Muss-Beteiligte                                Kann-Beteiligte</a:t>
            </a:r>
          </a:p>
          <a:p>
            <a:endParaRPr lang="de-DE" sz="2800" dirty="0">
              <a:latin typeface="Arial Narrow" panose="020B0606020202030204" pitchFamily="34" charset="0"/>
            </a:endParaRPr>
          </a:p>
        </p:txBody>
      </p:sp>
      <p:sp>
        <p:nvSpPr>
          <p:cNvPr id="3" name="Textfeld 2"/>
          <p:cNvSpPr txBox="1"/>
          <p:nvPr/>
        </p:nvSpPr>
        <p:spPr>
          <a:xfrm>
            <a:off x="1071154" y="2865120"/>
            <a:ext cx="3770812" cy="3970318"/>
          </a:xfrm>
          <a:prstGeom prst="rect">
            <a:avLst/>
          </a:prstGeom>
          <a:noFill/>
        </p:spPr>
        <p:txBody>
          <a:bodyPr wrap="square" rtlCol="0">
            <a:spAutoFit/>
          </a:bodyPr>
          <a:lstStyle/>
          <a:p>
            <a:pPr marL="457200" indent="-457200">
              <a:buFont typeface="Wingdings" panose="05000000000000000000" pitchFamily="2" charset="2"/>
              <a:buChar char="Ø"/>
            </a:pPr>
            <a:r>
              <a:rPr lang="de-DE" sz="2800" dirty="0">
                <a:latin typeface="Arial Narrow" panose="020B0606020202030204" pitchFamily="34" charset="0"/>
              </a:rPr>
              <a:t>Betroffener</a:t>
            </a:r>
          </a:p>
          <a:p>
            <a:pPr marL="457200" indent="-457200">
              <a:buFont typeface="Wingdings" panose="05000000000000000000" pitchFamily="2" charset="2"/>
              <a:buChar char="Ø"/>
            </a:pPr>
            <a:endParaRPr lang="de-DE" sz="2800" dirty="0">
              <a:latin typeface="Arial Narrow" panose="020B0606020202030204" pitchFamily="34" charset="0"/>
            </a:endParaRPr>
          </a:p>
          <a:p>
            <a:pPr marL="457200" indent="-457200">
              <a:buFont typeface="Wingdings" panose="05000000000000000000" pitchFamily="2" charset="2"/>
              <a:buChar char="Ø"/>
            </a:pPr>
            <a:r>
              <a:rPr lang="de-DE" sz="2800" dirty="0">
                <a:latin typeface="Arial Narrow" panose="020B0606020202030204" pitchFamily="34" charset="0"/>
              </a:rPr>
              <a:t>Betreuer</a:t>
            </a:r>
          </a:p>
          <a:p>
            <a:pPr marL="457200" indent="-457200">
              <a:buFont typeface="Wingdings" panose="05000000000000000000" pitchFamily="2" charset="2"/>
              <a:buChar char="Ø"/>
            </a:pPr>
            <a:endParaRPr lang="de-DE" sz="2800" dirty="0">
              <a:latin typeface="Arial Narrow" panose="020B0606020202030204" pitchFamily="34" charset="0"/>
            </a:endParaRPr>
          </a:p>
          <a:p>
            <a:pPr marL="457200" indent="-457200">
              <a:buFont typeface="Wingdings" panose="05000000000000000000" pitchFamily="2" charset="2"/>
              <a:buChar char="Ø"/>
            </a:pPr>
            <a:r>
              <a:rPr lang="de-DE" sz="2800" dirty="0">
                <a:latin typeface="Arial Narrow" panose="020B0606020202030204" pitchFamily="34" charset="0"/>
              </a:rPr>
              <a:t>Bevollmächtigter</a:t>
            </a:r>
          </a:p>
          <a:p>
            <a:pPr marL="457200" indent="-457200">
              <a:buFont typeface="Wingdings" panose="05000000000000000000" pitchFamily="2" charset="2"/>
              <a:buChar char="Ø"/>
            </a:pPr>
            <a:endParaRPr lang="de-DE" sz="2800" dirty="0">
              <a:latin typeface="Arial Narrow" panose="020B0606020202030204" pitchFamily="34" charset="0"/>
            </a:endParaRPr>
          </a:p>
          <a:p>
            <a:pPr marL="457200" indent="-457200">
              <a:buFont typeface="Wingdings" panose="05000000000000000000" pitchFamily="2" charset="2"/>
              <a:buChar char="Ø"/>
            </a:pPr>
            <a:r>
              <a:rPr lang="de-DE" sz="2800" dirty="0">
                <a:latin typeface="Arial Narrow" panose="020B0606020202030204" pitchFamily="34" charset="0"/>
              </a:rPr>
              <a:t>Verfahrenspfleger</a:t>
            </a:r>
          </a:p>
          <a:p>
            <a:endParaRPr lang="de-DE" sz="2800" dirty="0">
              <a:latin typeface="Arial Narrow" panose="020B0606020202030204" pitchFamily="34" charset="0"/>
            </a:endParaRPr>
          </a:p>
          <a:p>
            <a:pPr marL="457200" indent="-457200">
              <a:buFont typeface="Wingdings" panose="05000000000000000000" pitchFamily="2" charset="2"/>
              <a:buChar char="Ø"/>
            </a:pPr>
            <a:r>
              <a:rPr lang="de-DE" sz="2800" dirty="0">
                <a:latin typeface="Arial Narrow" panose="020B0606020202030204" pitchFamily="34" charset="0"/>
              </a:rPr>
              <a:t>Betreuungsbehörde</a:t>
            </a:r>
          </a:p>
        </p:txBody>
      </p:sp>
      <p:sp>
        <p:nvSpPr>
          <p:cNvPr id="4" name="Textfeld 3"/>
          <p:cNvSpPr txBox="1"/>
          <p:nvPr/>
        </p:nvSpPr>
        <p:spPr>
          <a:xfrm>
            <a:off x="5495109" y="2865120"/>
            <a:ext cx="5486400" cy="1384995"/>
          </a:xfrm>
          <a:prstGeom prst="rect">
            <a:avLst/>
          </a:prstGeom>
          <a:noFill/>
        </p:spPr>
        <p:txBody>
          <a:bodyPr wrap="square" rtlCol="0">
            <a:spAutoFit/>
          </a:bodyPr>
          <a:lstStyle/>
          <a:p>
            <a:pPr marL="457200" indent="-457200">
              <a:buFont typeface="Wingdings" panose="05000000000000000000" pitchFamily="2" charset="2"/>
              <a:buChar char="Ø"/>
            </a:pPr>
            <a:r>
              <a:rPr lang="de-DE" sz="2800" dirty="0">
                <a:latin typeface="Arial Narrow" panose="020B0606020202030204" pitchFamily="34" charset="0"/>
              </a:rPr>
              <a:t>Angehörige und Vertrauenspersonen</a:t>
            </a:r>
          </a:p>
          <a:p>
            <a:pPr marL="457200" indent="-457200">
              <a:buFont typeface="Wingdings" panose="05000000000000000000" pitchFamily="2" charset="2"/>
              <a:buChar char="Ø"/>
            </a:pPr>
            <a:endParaRPr lang="de-DE" sz="2800" dirty="0">
              <a:latin typeface="Arial Narrow" panose="020B0606020202030204" pitchFamily="34" charset="0"/>
            </a:endParaRPr>
          </a:p>
          <a:p>
            <a:pPr marL="457200" indent="-457200">
              <a:buFont typeface="Wingdings" panose="05000000000000000000" pitchFamily="2" charset="2"/>
              <a:buChar char="Ø"/>
            </a:pPr>
            <a:r>
              <a:rPr lang="de-DE" sz="2800" dirty="0">
                <a:latin typeface="Arial Narrow" panose="020B0606020202030204" pitchFamily="34" charset="0"/>
              </a:rPr>
              <a:t>Vertreter der Staatskasse</a:t>
            </a:r>
          </a:p>
        </p:txBody>
      </p:sp>
    </p:spTree>
    <p:extLst>
      <p:ext uri="{BB962C8B-B14F-4D97-AF65-F5344CB8AC3E}">
        <p14:creationId xmlns:p14="http://schemas.microsoft.com/office/powerpoint/2010/main" val="33395293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1123406" y="940526"/>
            <a:ext cx="10110651" cy="3108543"/>
          </a:xfrm>
          <a:prstGeom prst="rect">
            <a:avLst/>
          </a:prstGeom>
          <a:noFill/>
        </p:spPr>
        <p:txBody>
          <a:bodyPr wrap="square" rtlCol="0">
            <a:spAutoFit/>
          </a:bodyPr>
          <a:lstStyle/>
          <a:p>
            <a:pPr marL="457200" indent="-457200">
              <a:buFont typeface="Arial" panose="020B0604020202020204" pitchFamily="34" charset="0"/>
              <a:buChar char="•"/>
            </a:pPr>
            <a:r>
              <a:rPr lang="de-DE" sz="2800" dirty="0">
                <a:latin typeface="Arial Narrow" panose="020B0606020202030204" pitchFamily="34" charset="0"/>
              </a:rPr>
              <a:t>Muss-Beteiligte sind zwingend am Verfahren zu beteiligen, dem Gericht steht kein Ermessen zu</a:t>
            </a:r>
          </a:p>
          <a:p>
            <a:pPr marL="457200" indent="-457200">
              <a:buFont typeface="Arial" panose="020B0604020202020204" pitchFamily="34" charset="0"/>
              <a:buChar char="•"/>
            </a:pPr>
            <a:r>
              <a:rPr lang="de-DE" sz="2800" dirty="0">
                <a:latin typeface="Arial Narrow" panose="020B0606020202030204" pitchFamily="34" charset="0"/>
              </a:rPr>
              <a:t>Kann-Beteiligte können auf Antrag oder von Amts wegen beteiligt werden; Gericht hat Ermessen</a:t>
            </a:r>
          </a:p>
          <a:p>
            <a:pPr marL="457200" indent="-457200">
              <a:buFont typeface="Arial" panose="020B0604020202020204" pitchFamily="34" charset="0"/>
              <a:buChar char="•"/>
            </a:pPr>
            <a:r>
              <a:rPr lang="de-DE" sz="2800" dirty="0">
                <a:latin typeface="Arial Narrow" panose="020B0606020202030204" pitchFamily="34" charset="0"/>
              </a:rPr>
              <a:t>Wird Muss-Beteiligter übergangen </a:t>
            </a:r>
            <a:r>
              <a:rPr lang="de-DE" sz="2800" dirty="0">
                <a:latin typeface="Arial Narrow" panose="020B0606020202030204" pitchFamily="34" charset="0"/>
                <a:sym typeface="Wingdings" panose="05000000000000000000" pitchFamily="2" charset="2"/>
              </a:rPr>
              <a:t> Beschwerderecht</a:t>
            </a:r>
          </a:p>
          <a:p>
            <a:pPr marL="457200" indent="-457200">
              <a:buFont typeface="Arial" panose="020B0604020202020204" pitchFamily="34" charset="0"/>
              <a:buChar char="•"/>
            </a:pPr>
            <a:r>
              <a:rPr lang="de-DE" sz="2800" dirty="0">
                <a:latin typeface="Arial Narrow" panose="020B0606020202030204" pitchFamily="34" charset="0"/>
                <a:sym typeface="Wingdings" panose="05000000000000000000" pitchFamily="2" charset="2"/>
              </a:rPr>
              <a:t>Stellt Kann-Beteiligter Antrag auf Beteiligung  Beschwerderecht bei Ablehnung</a:t>
            </a:r>
            <a:endParaRPr lang="de-DE" sz="2800" dirty="0">
              <a:latin typeface="Arial Narrow" panose="020B0606020202030204" pitchFamily="34" charset="0"/>
            </a:endParaRPr>
          </a:p>
        </p:txBody>
      </p:sp>
    </p:spTree>
    <p:extLst>
      <p:ext uri="{BB962C8B-B14F-4D97-AF65-F5344CB8AC3E}">
        <p14:creationId xmlns:p14="http://schemas.microsoft.com/office/powerpoint/2010/main" val="12595033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1088571" y="757646"/>
            <a:ext cx="9753600" cy="4770537"/>
          </a:xfrm>
          <a:prstGeom prst="rect">
            <a:avLst/>
          </a:prstGeom>
          <a:noFill/>
        </p:spPr>
        <p:txBody>
          <a:bodyPr wrap="square" rtlCol="0">
            <a:spAutoFit/>
          </a:bodyPr>
          <a:lstStyle/>
          <a:p>
            <a:pPr algn="ctr"/>
            <a:r>
              <a:rPr lang="de-DE" sz="4000" b="1" dirty="0">
                <a:latin typeface="Arial Narrow" panose="020B0606020202030204" pitchFamily="34" charset="0"/>
              </a:rPr>
              <a:t>Sozialbericht der Betreuungsbehörde</a:t>
            </a:r>
          </a:p>
          <a:p>
            <a:pPr algn="ctr"/>
            <a:endParaRPr lang="de-DE" sz="4000" b="1" dirty="0">
              <a:latin typeface="Arial Narrow" panose="020B0606020202030204" pitchFamily="34" charset="0"/>
            </a:endParaRPr>
          </a:p>
          <a:p>
            <a:pPr marL="457200" indent="-457200">
              <a:buFont typeface="Arial" panose="020B0604020202020204" pitchFamily="34" charset="0"/>
              <a:buChar char="•"/>
            </a:pPr>
            <a:r>
              <a:rPr lang="de-DE" sz="2800" dirty="0">
                <a:latin typeface="Arial Narrow" panose="020B0606020202030204" pitchFamily="34" charset="0"/>
              </a:rPr>
              <a:t>Ergibt sich aus § 279 Abs. 2 </a:t>
            </a:r>
            <a:r>
              <a:rPr lang="de-DE" sz="2800" dirty="0" err="1">
                <a:latin typeface="Arial Narrow" panose="020B0606020202030204" pitchFamily="34" charset="0"/>
              </a:rPr>
              <a:t>FamFG</a:t>
            </a:r>
            <a:endParaRPr lang="de-DE" sz="2800" dirty="0">
              <a:latin typeface="Arial Narrow" panose="020B0606020202030204" pitchFamily="34" charset="0"/>
            </a:endParaRPr>
          </a:p>
          <a:p>
            <a:pPr marL="457200" indent="-457200">
              <a:buFont typeface="Arial" panose="020B0604020202020204" pitchFamily="34" charset="0"/>
              <a:buChar char="•"/>
            </a:pPr>
            <a:r>
              <a:rPr lang="de-DE" sz="2800" dirty="0">
                <a:latin typeface="Arial Narrow" panose="020B0606020202030204" pitchFamily="34" charset="0"/>
              </a:rPr>
              <a:t>Schreiben an Betreuungsbehörde mit der Bitte um Erstellung des Berichts</a:t>
            </a:r>
          </a:p>
          <a:p>
            <a:pPr marL="457200" indent="-457200">
              <a:buFont typeface="Arial" panose="020B0604020202020204" pitchFamily="34" charset="0"/>
              <a:buChar char="•"/>
            </a:pPr>
            <a:r>
              <a:rPr lang="de-DE" sz="2800" dirty="0">
                <a:latin typeface="Arial Narrow" panose="020B0606020202030204" pitchFamily="34" charset="0"/>
              </a:rPr>
              <a:t>Behörde fertigt Bericht an </a:t>
            </a:r>
            <a:r>
              <a:rPr lang="de-DE" sz="2800" dirty="0">
                <a:latin typeface="Arial Narrow" panose="020B0606020202030204" pitchFamily="34" charset="0"/>
                <a:sym typeface="Wingdings" panose="05000000000000000000" pitchFamily="2" charset="2"/>
              </a:rPr>
              <a:t> meist mit persönlicher Anhörung des Betroffenen</a:t>
            </a:r>
          </a:p>
          <a:p>
            <a:pPr marL="457200" indent="-457200">
              <a:buFont typeface="Arial" panose="020B0604020202020204" pitchFamily="34" charset="0"/>
              <a:buChar char="•"/>
            </a:pPr>
            <a:r>
              <a:rPr lang="de-DE" sz="2800" b="1" dirty="0">
                <a:latin typeface="Arial Narrow" panose="020B0606020202030204" pitchFamily="34" charset="0"/>
                <a:sym typeface="Wingdings" panose="05000000000000000000" pitchFamily="2" charset="2"/>
              </a:rPr>
              <a:t>Meist erste </a:t>
            </a:r>
            <a:r>
              <a:rPr lang="de-DE" sz="2800" dirty="0">
                <a:latin typeface="Arial Narrow" panose="020B0606020202030204" pitchFamily="34" charset="0"/>
                <a:sym typeface="Wingdings" panose="05000000000000000000" pitchFamily="2" charset="2"/>
              </a:rPr>
              <a:t>Verfahrenshandlung des Richters nach Eingang Antrag/Anregung</a:t>
            </a:r>
            <a:endParaRPr lang="de-DE" sz="2800" dirty="0">
              <a:latin typeface="Arial Narrow" panose="020B0606020202030204" pitchFamily="34" charset="0"/>
            </a:endParaRPr>
          </a:p>
          <a:p>
            <a:endParaRPr lang="de-DE" sz="2800" dirty="0">
              <a:latin typeface="Arial Narrow" panose="020B0606020202030204" pitchFamily="34" charset="0"/>
            </a:endParaRPr>
          </a:p>
        </p:txBody>
      </p:sp>
    </p:spTree>
    <p:extLst>
      <p:ext uri="{BB962C8B-B14F-4D97-AF65-F5344CB8AC3E}">
        <p14:creationId xmlns:p14="http://schemas.microsoft.com/office/powerpoint/2010/main" val="22839070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1053737" y="653143"/>
            <a:ext cx="9736183" cy="5201424"/>
          </a:xfrm>
          <a:prstGeom prst="rect">
            <a:avLst/>
          </a:prstGeom>
          <a:noFill/>
        </p:spPr>
        <p:txBody>
          <a:bodyPr wrap="square" rtlCol="0">
            <a:spAutoFit/>
          </a:bodyPr>
          <a:lstStyle/>
          <a:p>
            <a:pPr algn="ctr"/>
            <a:r>
              <a:rPr lang="de-DE" sz="4000" b="1" dirty="0">
                <a:latin typeface="Arial Narrow" panose="020B0606020202030204" pitchFamily="34" charset="0"/>
              </a:rPr>
              <a:t>Ärztliches Gutachten</a:t>
            </a:r>
          </a:p>
          <a:p>
            <a:pPr algn="ctr"/>
            <a:endParaRPr lang="de-DE" sz="4000" b="1" dirty="0">
              <a:latin typeface="Arial Narrow" panose="020B0606020202030204" pitchFamily="34" charset="0"/>
            </a:endParaRPr>
          </a:p>
          <a:p>
            <a:pPr marL="457200" indent="-457200">
              <a:buFont typeface="Arial" panose="020B0604020202020204" pitchFamily="34" charset="0"/>
              <a:buChar char="•"/>
            </a:pPr>
            <a:r>
              <a:rPr lang="de-DE" sz="2800" dirty="0">
                <a:latin typeface="Arial Narrow" panose="020B0606020202030204" pitchFamily="34" charset="0"/>
              </a:rPr>
              <a:t>Ergibt sich aus § 280 </a:t>
            </a:r>
            <a:r>
              <a:rPr lang="de-DE" sz="2800" dirty="0" err="1">
                <a:latin typeface="Arial Narrow" panose="020B0606020202030204" pitchFamily="34" charset="0"/>
              </a:rPr>
              <a:t>FamFG</a:t>
            </a:r>
            <a:endParaRPr lang="de-DE" sz="2800" dirty="0">
              <a:latin typeface="Arial Narrow" panose="020B0606020202030204" pitchFamily="34" charset="0"/>
            </a:endParaRPr>
          </a:p>
          <a:p>
            <a:pPr marL="457200" indent="-457200">
              <a:buFont typeface="Arial" panose="020B0604020202020204" pitchFamily="34" charset="0"/>
              <a:buChar char="•"/>
            </a:pPr>
            <a:r>
              <a:rPr lang="de-DE" sz="2800" dirty="0">
                <a:latin typeface="Arial Narrow" panose="020B0606020202030204" pitchFamily="34" charset="0"/>
              </a:rPr>
              <a:t>Vor Betreuerbestellung oder Einwilligungsvorbehalt</a:t>
            </a:r>
          </a:p>
          <a:p>
            <a:pPr marL="457200" indent="-457200">
              <a:buFont typeface="Arial" panose="020B0604020202020204" pitchFamily="34" charset="0"/>
              <a:buChar char="•"/>
            </a:pPr>
            <a:r>
              <a:rPr lang="de-DE" sz="2800" dirty="0">
                <a:latin typeface="Arial Narrow" panose="020B0606020202030204" pitchFamily="34" charset="0"/>
              </a:rPr>
              <a:t>Durch psychiatrischen Facharzt oder Arzt mit Erfahrung auf dem Gebiet der Psychiatrie (§ 280 Abs. 1 Satz 2 </a:t>
            </a:r>
            <a:r>
              <a:rPr lang="de-DE" sz="2800" dirty="0" err="1">
                <a:latin typeface="Arial Narrow" panose="020B0606020202030204" pitchFamily="34" charset="0"/>
              </a:rPr>
              <a:t>FamFG</a:t>
            </a:r>
            <a:r>
              <a:rPr lang="de-DE" sz="2800" dirty="0">
                <a:latin typeface="Arial Narrow" panose="020B0606020202030204" pitchFamily="34" charset="0"/>
              </a:rPr>
              <a:t>)</a:t>
            </a:r>
          </a:p>
          <a:p>
            <a:pPr marL="457200" indent="-457200">
              <a:buFont typeface="Arial" panose="020B0604020202020204" pitchFamily="34" charset="0"/>
              <a:buChar char="•"/>
            </a:pPr>
            <a:r>
              <a:rPr lang="de-DE" sz="2800" dirty="0">
                <a:latin typeface="Arial Narrow" panose="020B0606020202030204" pitchFamily="34" charset="0"/>
              </a:rPr>
              <a:t>Beauftragung kann formlos erfolgen; meist durch Beschluss</a:t>
            </a:r>
          </a:p>
          <a:p>
            <a:pPr marL="457200" indent="-457200">
              <a:buFont typeface="Arial" panose="020B0604020202020204" pitchFamily="34" charset="0"/>
              <a:buChar char="•"/>
            </a:pPr>
            <a:r>
              <a:rPr lang="de-DE" sz="2800" dirty="0">
                <a:latin typeface="Arial Narrow" panose="020B0606020202030204" pitchFamily="34" charset="0"/>
              </a:rPr>
              <a:t>Vor Beauftragung ist den Beteiligten rechtliches Gehör zu gewähren</a:t>
            </a:r>
          </a:p>
          <a:p>
            <a:pPr marL="457200" indent="-457200">
              <a:buFont typeface="Arial" panose="020B0604020202020204" pitchFamily="34" charset="0"/>
              <a:buChar char="•"/>
            </a:pPr>
            <a:r>
              <a:rPr lang="de-DE" sz="2800" dirty="0">
                <a:latin typeface="Arial Narrow" panose="020B0606020202030204" pitchFamily="34" charset="0"/>
              </a:rPr>
              <a:t>Bericht der Betreuungsbehörde soll im Gutachten berücksichtigt werden</a:t>
            </a:r>
          </a:p>
          <a:p>
            <a:pPr marL="457200" indent="-457200">
              <a:buFont typeface="Arial" panose="020B0604020202020204" pitchFamily="34" charset="0"/>
              <a:buChar char="•"/>
            </a:pPr>
            <a:endParaRPr lang="de-DE" sz="2800" dirty="0">
              <a:latin typeface="Arial Narrow" panose="020B0606020202030204" pitchFamily="34" charset="0"/>
            </a:endParaRPr>
          </a:p>
        </p:txBody>
      </p:sp>
    </p:spTree>
    <p:extLst>
      <p:ext uri="{BB962C8B-B14F-4D97-AF65-F5344CB8AC3E}">
        <p14:creationId xmlns:p14="http://schemas.microsoft.com/office/powerpoint/2010/main" val="24035376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879566" y="661851"/>
            <a:ext cx="10702834" cy="3908762"/>
          </a:xfrm>
          <a:prstGeom prst="rect">
            <a:avLst/>
          </a:prstGeom>
          <a:noFill/>
        </p:spPr>
        <p:txBody>
          <a:bodyPr wrap="square" rtlCol="0">
            <a:spAutoFit/>
          </a:bodyPr>
          <a:lstStyle/>
          <a:p>
            <a:r>
              <a:rPr lang="de-DE" sz="4000" b="1" dirty="0">
                <a:latin typeface="Arial Narrow" panose="020B0606020202030204" pitchFamily="34" charset="0"/>
              </a:rPr>
              <a:t>Bereiche, auf die sich das Gutachten erstrecken soll</a:t>
            </a:r>
          </a:p>
          <a:p>
            <a:endParaRPr lang="de-DE" sz="4000" b="1" dirty="0">
              <a:latin typeface="Arial Narrow" panose="020B0606020202030204" pitchFamily="34" charset="0"/>
            </a:endParaRPr>
          </a:p>
          <a:p>
            <a:pPr marL="514350" indent="-514350">
              <a:buFont typeface="+mj-lt"/>
              <a:buAutoNum type="arabicPeriod"/>
            </a:pPr>
            <a:r>
              <a:rPr lang="de-DE" sz="2800" dirty="0">
                <a:latin typeface="Arial Narrow" panose="020B0606020202030204" pitchFamily="34" charset="0"/>
              </a:rPr>
              <a:t>Krankheitsbild und Krankheitsentwicklung</a:t>
            </a:r>
          </a:p>
          <a:p>
            <a:pPr marL="514350" indent="-514350">
              <a:buFont typeface="+mj-lt"/>
              <a:buAutoNum type="arabicPeriod"/>
            </a:pPr>
            <a:r>
              <a:rPr lang="de-DE" sz="2800" dirty="0">
                <a:latin typeface="Arial Narrow" panose="020B0606020202030204" pitchFamily="34" charset="0"/>
              </a:rPr>
              <a:t>Durchgeführte Untersuchungen und Erkenntnisse</a:t>
            </a:r>
          </a:p>
          <a:p>
            <a:pPr marL="514350" indent="-514350">
              <a:buFont typeface="+mj-lt"/>
              <a:buAutoNum type="arabicPeriod"/>
            </a:pPr>
            <a:r>
              <a:rPr lang="de-DE" sz="2800" dirty="0">
                <a:latin typeface="Arial Narrow" panose="020B0606020202030204" pitchFamily="34" charset="0"/>
              </a:rPr>
              <a:t>Körperliche und psychiatrischer Zustand des Betroffenen</a:t>
            </a:r>
          </a:p>
          <a:p>
            <a:pPr marL="514350" indent="-514350">
              <a:buFont typeface="+mj-lt"/>
              <a:buAutoNum type="arabicPeriod"/>
            </a:pPr>
            <a:r>
              <a:rPr lang="de-DE" sz="2800" dirty="0">
                <a:latin typeface="Arial Narrow" panose="020B0606020202030204" pitchFamily="34" charset="0"/>
              </a:rPr>
              <a:t>Umfang der Aufgabenkreise</a:t>
            </a:r>
          </a:p>
          <a:p>
            <a:pPr marL="514350" indent="-514350">
              <a:buFont typeface="+mj-lt"/>
              <a:buAutoNum type="arabicPeriod"/>
            </a:pPr>
            <a:r>
              <a:rPr lang="de-DE" sz="2800" dirty="0">
                <a:latin typeface="Arial Narrow" panose="020B0606020202030204" pitchFamily="34" charset="0"/>
              </a:rPr>
              <a:t>Dauer der Maßnahme (z.B. der Betreuung)</a:t>
            </a:r>
          </a:p>
          <a:p>
            <a:endParaRPr lang="de-DE" sz="2800" dirty="0">
              <a:latin typeface="Arial Narrow" panose="020B0606020202030204" pitchFamily="34" charset="0"/>
            </a:endParaRPr>
          </a:p>
        </p:txBody>
      </p:sp>
      <p:sp>
        <p:nvSpPr>
          <p:cNvPr id="3" name="Textfeld 2"/>
          <p:cNvSpPr txBox="1"/>
          <p:nvPr/>
        </p:nvSpPr>
        <p:spPr>
          <a:xfrm>
            <a:off x="6323347" y="4193310"/>
            <a:ext cx="5259053" cy="2585323"/>
          </a:xfrm>
          <a:prstGeom prst="rect">
            <a:avLst/>
          </a:prstGeom>
          <a:noFill/>
          <a:ln w="28575">
            <a:solidFill>
              <a:srgbClr val="FF0000"/>
            </a:solidFill>
          </a:ln>
        </p:spPr>
        <p:txBody>
          <a:bodyPr wrap="square" rtlCol="0">
            <a:spAutoFit/>
          </a:bodyPr>
          <a:lstStyle/>
          <a:p>
            <a:pPr algn="ctr"/>
            <a:r>
              <a:rPr lang="de-DE" sz="3600" b="1" dirty="0">
                <a:solidFill>
                  <a:srgbClr val="FF0000"/>
                </a:solidFill>
                <a:latin typeface="Arial Narrow" panose="020B0606020202030204" pitchFamily="34" charset="0"/>
              </a:rPr>
              <a:t>Sonderfälle</a:t>
            </a:r>
          </a:p>
          <a:p>
            <a:pPr marL="285750" indent="-285750">
              <a:buFont typeface="Arial" panose="020B0604020202020204" pitchFamily="34" charset="0"/>
              <a:buChar char="•"/>
            </a:pPr>
            <a:r>
              <a:rPr lang="de-DE" sz="1400" dirty="0"/>
              <a:t>Betroffener beantragt Betreuung selbst</a:t>
            </a:r>
          </a:p>
          <a:p>
            <a:pPr marL="285750" indent="-285750">
              <a:buFont typeface="Arial" panose="020B0604020202020204" pitchFamily="34" charset="0"/>
              <a:buChar char="•"/>
            </a:pPr>
            <a:r>
              <a:rPr lang="de-DE" sz="1400" dirty="0"/>
              <a:t>Betreuer nur zur Geltendmachung von Rechten gegenüber Bevollmächtigten</a:t>
            </a:r>
          </a:p>
          <a:p>
            <a:pPr marL="285750" indent="-285750">
              <a:buFont typeface="Arial" panose="020B0604020202020204" pitchFamily="34" charset="0"/>
              <a:buChar char="•"/>
            </a:pPr>
            <a:r>
              <a:rPr lang="de-DE" sz="1400" dirty="0"/>
              <a:t>Dann gilt:</a:t>
            </a:r>
          </a:p>
          <a:p>
            <a:pPr marL="742950" lvl="1" indent="-285750">
              <a:buFont typeface="Wingdings" panose="05000000000000000000" pitchFamily="2" charset="2"/>
              <a:buChar char="Ø"/>
            </a:pPr>
            <a:r>
              <a:rPr lang="de-DE" sz="1400" dirty="0"/>
              <a:t>Ärztliches Zeugnis (Attest) reicht (§ 281 </a:t>
            </a:r>
            <a:r>
              <a:rPr lang="de-DE" sz="1400" dirty="0" err="1"/>
              <a:t>FamFG</a:t>
            </a:r>
            <a:r>
              <a:rPr lang="de-DE" sz="1400" dirty="0"/>
              <a:t>)</a:t>
            </a:r>
          </a:p>
          <a:p>
            <a:pPr marL="742950" lvl="1" indent="-285750">
              <a:buFont typeface="Wingdings" panose="05000000000000000000" pitchFamily="2" charset="2"/>
              <a:buChar char="Ø"/>
            </a:pPr>
            <a:r>
              <a:rPr lang="de-DE" sz="1400" dirty="0"/>
              <a:t>Inhalt wie Gutachten nur verkürzt</a:t>
            </a:r>
          </a:p>
          <a:p>
            <a:pPr marL="742950" lvl="1" indent="-285750">
              <a:buFont typeface="Wingdings" panose="05000000000000000000" pitchFamily="2" charset="2"/>
              <a:buChar char="Ø"/>
            </a:pPr>
            <a:r>
              <a:rPr lang="de-DE" sz="1400" dirty="0"/>
              <a:t>Kann durch jeden Arzt erstellt werden</a:t>
            </a:r>
          </a:p>
          <a:p>
            <a:endParaRPr lang="de-DE" sz="2800" dirty="0">
              <a:solidFill>
                <a:srgbClr val="FF0000"/>
              </a:solidFill>
              <a:latin typeface="Arial Narrow" panose="020B0606020202030204" pitchFamily="34" charset="0"/>
            </a:endParaRPr>
          </a:p>
        </p:txBody>
      </p:sp>
    </p:spTree>
    <p:extLst>
      <p:ext uri="{BB962C8B-B14F-4D97-AF65-F5344CB8AC3E}">
        <p14:creationId xmlns:p14="http://schemas.microsoft.com/office/powerpoint/2010/main" val="6095863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1173018" y="471055"/>
            <a:ext cx="9855200" cy="4770537"/>
          </a:xfrm>
          <a:prstGeom prst="rect">
            <a:avLst/>
          </a:prstGeom>
          <a:noFill/>
        </p:spPr>
        <p:txBody>
          <a:bodyPr wrap="square" rtlCol="0">
            <a:spAutoFit/>
          </a:bodyPr>
          <a:lstStyle/>
          <a:p>
            <a:pPr algn="ctr"/>
            <a:r>
              <a:rPr lang="de-DE" sz="4000" b="1" dirty="0">
                <a:latin typeface="Arial Narrow" panose="020B0606020202030204" pitchFamily="34" charset="0"/>
              </a:rPr>
              <a:t>Anhörung des Betroffenen</a:t>
            </a:r>
          </a:p>
          <a:p>
            <a:pPr algn="ctr"/>
            <a:endParaRPr lang="de-DE" sz="4000" b="1" dirty="0">
              <a:latin typeface="Arial Narrow" panose="020B0606020202030204" pitchFamily="34" charset="0"/>
            </a:endParaRPr>
          </a:p>
          <a:p>
            <a:pPr marL="457200" indent="-457200">
              <a:buFont typeface="Arial" panose="020B0604020202020204" pitchFamily="34" charset="0"/>
              <a:buChar char="•"/>
            </a:pPr>
            <a:r>
              <a:rPr lang="de-DE" sz="2800" dirty="0">
                <a:latin typeface="Arial Narrow" panose="020B0606020202030204" pitchFamily="34" charset="0"/>
              </a:rPr>
              <a:t>Persönliche Anhörung vor Betreuerbestellung oder Einwilligungsvorbehalt (§ 278 Abs. 1 </a:t>
            </a:r>
            <a:r>
              <a:rPr lang="de-DE" sz="2800" dirty="0" err="1">
                <a:latin typeface="Arial Narrow" panose="020B0606020202030204" pitchFamily="34" charset="0"/>
              </a:rPr>
              <a:t>FamFG</a:t>
            </a:r>
            <a:r>
              <a:rPr lang="de-DE" sz="2800" dirty="0">
                <a:latin typeface="Arial Narrow" panose="020B0606020202030204" pitchFamily="34" charset="0"/>
              </a:rPr>
              <a:t>)</a:t>
            </a:r>
          </a:p>
          <a:p>
            <a:pPr marL="457200" indent="-457200">
              <a:buFont typeface="Arial" panose="020B0604020202020204" pitchFamily="34" charset="0"/>
              <a:buChar char="•"/>
            </a:pPr>
            <a:r>
              <a:rPr lang="de-DE" sz="2800" dirty="0">
                <a:latin typeface="Arial Narrow" panose="020B0606020202030204" pitchFamily="34" charset="0"/>
              </a:rPr>
              <a:t>Grundsätzlich keine Rechtshilfe (außer Entscheidung auch ohne eigenen Eindruck möglich und bei einstweiligen Anordnungen)</a:t>
            </a:r>
          </a:p>
          <a:p>
            <a:pPr marL="457200" indent="-457200">
              <a:buFont typeface="Arial" panose="020B0604020202020204" pitchFamily="34" charset="0"/>
              <a:buChar char="•"/>
            </a:pPr>
            <a:r>
              <a:rPr lang="de-DE" sz="2800" dirty="0">
                <a:latin typeface="Arial Narrow" panose="020B0606020202030204" pitchFamily="34" charset="0"/>
              </a:rPr>
              <a:t>Ergebnis der Gutachten sind Betroffenen mitzuteilen</a:t>
            </a:r>
          </a:p>
          <a:p>
            <a:pPr marL="457200" indent="-457200">
              <a:buFont typeface="Arial" panose="020B0604020202020204" pitchFamily="34" charset="0"/>
              <a:buChar char="•"/>
            </a:pPr>
            <a:r>
              <a:rPr lang="de-DE" sz="2800" dirty="0">
                <a:latin typeface="Arial Narrow" panose="020B0606020202030204" pitchFamily="34" charset="0"/>
              </a:rPr>
              <a:t>Alternativen müssen besprochen werden</a:t>
            </a:r>
          </a:p>
          <a:p>
            <a:pPr marL="457200" indent="-457200">
              <a:buFont typeface="Arial" panose="020B0604020202020204" pitchFamily="34" charset="0"/>
              <a:buChar char="•"/>
            </a:pPr>
            <a:r>
              <a:rPr lang="de-DE" sz="2800" dirty="0">
                <a:latin typeface="Arial Narrow" panose="020B0606020202030204" pitchFamily="34" charset="0"/>
              </a:rPr>
              <a:t>Ergebnis der Anhörung muss mitgeteilt werden</a:t>
            </a:r>
          </a:p>
          <a:p>
            <a:endParaRPr lang="de-DE" sz="2800" dirty="0">
              <a:latin typeface="Arial Narrow" panose="020B0606020202030204" pitchFamily="34" charset="0"/>
            </a:endParaRPr>
          </a:p>
        </p:txBody>
      </p:sp>
    </p:spTree>
    <p:extLst>
      <p:ext uri="{BB962C8B-B14F-4D97-AF65-F5344CB8AC3E}">
        <p14:creationId xmlns:p14="http://schemas.microsoft.com/office/powerpoint/2010/main" val="287853226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979055" y="701964"/>
            <a:ext cx="9670472" cy="6063198"/>
          </a:xfrm>
          <a:prstGeom prst="rect">
            <a:avLst/>
          </a:prstGeom>
          <a:noFill/>
        </p:spPr>
        <p:txBody>
          <a:bodyPr wrap="square" rtlCol="0">
            <a:spAutoFit/>
          </a:bodyPr>
          <a:lstStyle/>
          <a:p>
            <a:pPr algn="ctr"/>
            <a:r>
              <a:rPr lang="de-DE" sz="4000" b="1" dirty="0">
                <a:latin typeface="Arial Narrow" panose="020B0606020202030204" pitchFamily="34" charset="0"/>
              </a:rPr>
              <a:t>Bestellung des Betreuers durch Beschluss</a:t>
            </a:r>
          </a:p>
          <a:p>
            <a:pPr algn="ctr"/>
            <a:endParaRPr lang="de-DE" sz="4000" b="1" dirty="0">
              <a:latin typeface="Arial Narrow" panose="020B0606020202030204" pitchFamily="34" charset="0"/>
            </a:endParaRPr>
          </a:p>
          <a:p>
            <a:r>
              <a:rPr lang="de-DE" sz="2800" dirty="0">
                <a:latin typeface="Arial Narrow" panose="020B0606020202030204" pitchFamily="34" charset="0"/>
              </a:rPr>
              <a:t>Inhalt nach § 286 </a:t>
            </a:r>
            <a:r>
              <a:rPr lang="de-DE" sz="2800" dirty="0" err="1">
                <a:latin typeface="Arial Narrow" panose="020B0606020202030204" pitchFamily="34" charset="0"/>
              </a:rPr>
              <a:t>FamFG</a:t>
            </a:r>
            <a:endParaRPr lang="de-DE" sz="2800" dirty="0">
              <a:latin typeface="Arial Narrow" panose="020B0606020202030204" pitchFamily="34" charset="0"/>
            </a:endParaRPr>
          </a:p>
          <a:p>
            <a:pPr marL="914400" lvl="1" indent="-457200">
              <a:buFont typeface="Arial" panose="020B0604020202020204" pitchFamily="34" charset="0"/>
              <a:buChar char="•"/>
            </a:pPr>
            <a:r>
              <a:rPr lang="de-DE" sz="2800" dirty="0">
                <a:latin typeface="Arial Narrow" panose="020B0606020202030204" pitchFamily="34" charset="0"/>
              </a:rPr>
              <a:t>Bezeichnung der Aufgabenkreise</a:t>
            </a:r>
          </a:p>
          <a:p>
            <a:pPr marL="914400" lvl="1" indent="-457200">
              <a:buFont typeface="Arial" panose="020B0604020202020204" pitchFamily="34" charset="0"/>
              <a:buChar char="•"/>
            </a:pPr>
            <a:r>
              <a:rPr lang="de-DE" sz="2800" dirty="0">
                <a:latin typeface="Arial Narrow" panose="020B0606020202030204" pitchFamily="34" charset="0"/>
              </a:rPr>
              <a:t>Ggf. Bezeichnung des Vereins und des Vereinsbetreuers (nur wenn der Fall)</a:t>
            </a:r>
          </a:p>
          <a:p>
            <a:pPr marL="914400" lvl="1" indent="-457200">
              <a:buFont typeface="Arial" panose="020B0604020202020204" pitchFamily="34" charset="0"/>
              <a:buChar char="•"/>
            </a:pPr>
            <a:r>
              <a:rPr lang="de-DE" sz="2800" dirty="0">
                <a:latin typeface="Arial Narrow" panose="020B0606020202030204" pitchFamily="34" charset="0"/>
              </a:rPr>
              <a:t>Ggf. Bezeichnung der Behörde und des Behördenbetreuers (nur wenn der Fall)</a:t>
            </a:r>
          </a:p>
          <a:p>
            <a:pPr marL="914400" lvl="1" indent="-457200">
              <a:buFont typeface="Arial" panose="020B0604020202020204" pitchFamily="34" charset="0"/>
              <a:buChar char="•"/>
            </a:pPr>
            <a:r>
              <a:rPr lang="de-DE" sz="2800" dirty="0">
                <a:latin typeface="Arial Narrow" panose="020B0606020202030204" pitchFamily="34" charset="0"/>
              </a:rPr>
              <a:t>Ggf. Bezeichnung des Berufsbetreuers (nur wenn der Fall)</a:t>
            </a:r>
          </a:p>
          <a:p>
            <a:pPr marL="914400" lvl="1" indent="-457200">
              <a:buFont typeface="Arial" panose="020B0604020202020204" pitchFamily="34" charset="0"/>
              <a:buChar char="•"/>
            </a:pPr>
            <a:r>
              <a:rPr lang="de-DE" sz="2800" dirty="0">
                <a:latin typeface="Arial Narrow" panose="020B0606020202030204" pitchFamily="34" charset="0"/>
              </a:rPr>
              <a:t>Aufgabekreise mit Einwilligungsvorbehalt (nur wenn der Fall)</a:t>
            </a:r>
          </a:p>
          <a:p>
            <a:pPr marL="914400" lvl="1" indent="-457200">
              <a:buFont typeface="Arial" panose="020B0604020202020204" pitchFamily="34" charset="0"/>
              <a:buChar char="•"/>
            </a:pPr>
            <a:r>
              <a:rPr lang="de-DE" sz="2800" dirty="0">
                <a:latin typeface="Arial Narrow" panose="020B0606020202030204" pitchFamily="34" charset="0"/>
              </a:rPr>
              <a:t>Frist zur Aufhebung o. Verlängerung nach §§ 294 Abs. 3, 295 Abs. 2 </a:t>
            </a:r>
            <a:r>
              <a:rPr lang="de-DE" sz="2800" dirty="0" err="1">
                <a:latin typeface="Arial Narrow" panose="020B0606020202030204" pitchFamily="34" charset="0"/>
              </a:rPr>
              <a:t>FamFG</a:t>
            </a:r>
            <a:endParaRPr lang="de-DE" sz="2800" dirty="0">
              <a:latin typeface="Arial Narrow" panose="020B0606020202030204" pitchFamily="34" charset="0"/>
            </a:endParaRPr>
          </a:p>
          <a:p>
            <a:endParaRPr lang="de-DE" sz="2800" dirty="0">
              <a:latin typeface="Arial Narrow" panose="020B0606020202030204" pitchFamily="34" charset="0"/>
            </a:endParaRPr>
          </a:p>
        </p:txBody>
      </p:sp>
    </p:spTree>
    <p:extLst>
      <p:ext uri="{BB962C8B-B14F-4D97-AF65-F5344CB8AC3E}">
        <p14:creationId xmlns:p14="http://schemas.microsoft.com/office/powerpoint/2010/main" val="22368712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674255" y="424873"/>
            <a:ext cx="10307781" cy="3970318"/>
          </a:xfrm>
          <a:prstGeom prst="rect">
            <a:avLst/>
          </a:prstGeom>
          <a:noFill/>
        </p:spPr>
        <p:txBody>
          <a:bodyPr wrap="square" rtlCol="0">
            <a:spAutoFit/>
          </a:bodyPr>
          <a:lstStyle/>
          <a:p>
            <a:pPr algn="ctr"/>
            <a:r>
              <a:rPr lang="de-DE" sz="2800" b="1" dirty="0">
                <a:latin typeface="Arial Narrow" panose="020B0606020202030204" pitchFamily="34" charset="0"/>
              </a:rPr>
              <a:t>Wirksamwerden des Beschlusses</a:t>
            </a:r>
          </a:p>
          <a:p>
            <a:pPr algn="ctr"/>
            <a:endParaRPr lang="de-DE" sz="2800" b="1" dirty="0">
              <a:latin typeface="Arial Narrow" panose="020B0606020202030204" pitchFamily="34" charset="0"/>
            </a:endParaRPr>
          </a:p>
          <a:p>
            <a:pPr marL="457200" indent="-457200">
              <a:lnSpc>
                <a:spcPct val="150000"/>
              </a:lnSpc>
              <a:buFont typeface="Arial" panose="020B0604020202020204" pitchFamily="34" charset="0"/>
              <a:buChar char="•"/>
            </a:pPr>
            <a:r>
              <a:rPr lang="de-DE" sz="2800" dirty="0">
                <a:latin typeface="Arial Narrow" panose="020B0606020202030204" pitchFamily="34" charset="0"/>
              </a:rPr>
              <a:t>Bekanntgabe an den Betreuer (§ 287 Abs. 1 </a:t>
            </a:r>
            <a:r>
              <a:rPr lang="de-DE" sz="2800" dirty="0" err="1">
                <a:latin typeface="Arial Narrow" panose="020B0606020202030204" pitchFamily="34" charset="0"/>
              </a:rPr>
              <a:t>FamFG</a:t>
            </a:r>
            <a:r>
              <a:rPr lang="de-DE" sz="2800" dirty="0">
                <a:latin typeface="Arial Narrow" panose="020B0606020202030204" pitchFamily="34" charset="0"/>
              </a:rPr>
              <a:t>)</a:t>
            </a:r>
          </a:p>
          <a:p>
            <a:pPr marL="457200" indent="-457200">
              <a:lnSpc>
                <a:spcPct val="150000"/>
              </a:lnSpc>
              <a:buFont typeface="Arial" panose="020B0604020202020204" pitchFamily="34" charset="0"/>
              <a:buChar char="•"/>
            </a:pPr>
            <a:r>
              <a:rPr lang="de-DE" sz="2800" dirty="0">
                <a:latin typeface="Arial Narrow" panose="020B0606020202030204" pitchFamily="34" charset="0"/>
              </a:rPr>
              <a:t>Ausnahme sofortige Wirksamkeit (§ 287 Abs. 2 </a:t>
            </a:r>
            <a:r>
              <a:rPr lang="de-DE" sz="2800" dirty="0" err="1">
                <a:latin typeface="Arial Narrow" panose="020B0606020202030204" pitchFamily="34" charset="0"/>
              </a:rPr>
              <a:t>FamFG</a:t>
            </a:r>
            <a:r>
              <a:rPr lang="de-DE" sz="2800" dirty="0">
                <a:latin typeface="Arial Narrow" panose="020B0606020202030204" pitchFamily="34" charset="0"/>
              </a:rPr>
              <a:t>):</a:t>
            </a:r>
          </a:p>
          <a:p>
            <a:pPr marL="914400" lvl="1" indent="-457200">
              <a:lnSpc>
                <a:spcPct val="150000"/>
              </a:lnSpc>
              <a:buFont typeface="Wingdings" panose="05000000000000000000" pitchFamily="2" charset="2"/>
              <a:buChar char="Ø"/>
            </a:pPr>
            <a:r>
              <a:rPr lang="de-DE" sz="2800" dirty="0">
                <a:latin typeface="Arial Narrow" panose="020B0606020202030204" pitchFamily="34" charset="0"/>
              </a:rPr>
              <a:t>Bekanntgabe an Betroffenen oder Verfahrenspfleger</a:t>
            </a:r>
          </a:p>
          <a:p>
            <a:pPr marL="914400" lvl="1" indent="-457200">
              <a:lnSpc>
                <a:spcPct val="150000"/>
              </a:lnSpc>
              <a:buFont typeface="Wingdings" panose="05000000000000000000" pitchFamily="2" charset="2"/>
              <a:buChar char="Ø"/>
            </a:pPr>
            <a:r>
              <a:rPr lang="de-DE" sz="2800" dirty="0">
                <a:latin typeface="Arial Narrow" panose="020B0606020202030204" pitchFamily="34" charset="0"/>
              </a:rPr>
              <a:t>Übergabe an Geschäftsstelle (Regelfall)</a:t>
            </a:r>
          </a:p>
          <a:p>
            <a:endParaRPr lang="de-DE" sz="2800" dirty="0">
              <a:latin typeface="Arial Narrow" panose="020B0606020202030204" pitchFamily="34" charset="0"/>
            </a:endParaRPr>
          </a:p>
        </p:txBody>
      </p:sp>
    </p:spTree>
    <p:extLst>
      <p:ext uri="{BB962C8B-B14F-4D97-AF65-F5344CB8AC3E}">
        <p14:creationId xmlns:p14="http://schemas.microsoft.com/office/powerpoint/2010/main" val="4169691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 </a:t>
            </a:r>
            <a:r>
              <a:rPr lang="de-DE" dirty="0">
                <a:solidFill>
                  <a:srgbClr val="FF0000"/>
                </a:solidFill>
                <a:latin typeface="Arial Nova" panose="020B0504020202020204" pitchFamily="34" charset="0"/>
              </a:rPr>
              <a:t>Die 5 Bücher des BGB</a:t>
            </a:r>
          </a:p>
        </p:txBody>
      </p:sp>
      <p:sp>
        <p:nvSpPr>
          <p:cNvPr id="3" name="Inhaltsplatzhalter 2"/>
          <p:cNvSpPr>
            <a:spLocks noGrp="1"/>
          </p:cNvSpPr>
          <p:nvPr>
            <p:ph idx="1"/>
          </p:nvPr>
        </p:nvSpPr>
        <p:spPr/>
        <p:txBody>
          <a:bodyPr/>
          <a:lstStyle/>
          <a:p>
            <a:r>
              <a:rPr lang="de-DE" dirty="0"/>
              <a:t>Allgemeiner Teil</a:t>
            </a:r>
          </a:p>
          <a:p>
            <a:r>
              <a:rPr lang="de-DE" dirty="0"/>
              <a:t>Recht der Schuldverhältnisse</a:t>
            </a:r>
          </a:p>
          <a:p>
            <a:r>
              <a:rPr lang="de-DE" dirty="0"/>
              <a:t>Sachenrecht</a:t>
            </a:r>
          </a:p>
          <a:p>
            <a:r>
              <a:rPr lang="de-DE" dirty="0">
                <a:solidFill>
                  <a:srgbClr val="FF0000"/>
                </a:solidFill>
              </a:rPr>
              <a:t>Familienrecht</a:t>
            </a:r>
          </a:p>
          <a:p>
            <a:r>
              <a:rPr lang="de-DE" dirty="0"/>
              <a:t>Erbrecht</a:t>
            </a:r>
          </a:p>
        </p:txBody>
      </p:sp>
    </p:spTree>
    <p:extLst>
      <p:ext uri="{BB962C8B-B14F-4D97-AF65-F5344CB8AC3E}">
        <p14:creationId xmlns:p14="http://schemas.microsoft.com/office/powerpoint/2010/main" val="395507544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1099127" y="665018"/>
            <a:ext cx="9790546" cy="5570756"/>
          </a:xfrm>
          <a:prstGeom prst="rect">
            <a:avLst/>
          </a:prstGeom>
          <a:noFill/>
        </p:spPr>
        <p:txBody>
          <a:bodyPr wrap="square" rtlCol="0">
            <a:spAutoFit/>
          </a:bodyPr>
          <a:lstStyle/>
          <a:p>
            <a:pPr algn="ctr"/>
            <a:r>
              <a:rPr lang="de-DE" sz="4000" b="1" dirty="0">
                <a:latin typeface="Arial Narrow" panose="020B0606020202030204" pitchFamily="34" charset="0"/>
              </a:rPr>
              <a:t>Wem muss der Beschluss bekannt gegeben werden</a:t>
            </a:r>
          </a:p>
          <a:p>
            <a:pPr algn="ctr"/>
            <a:endParaRPr lang="de-DE" sz="4000" b="1" dirty="0">
              <a:latin typeface="Arial Narrow" panose="020B0606020202030204" pitchFamily="34" charset="0"/>
            </a:endParaRPr>
          </a:p>
          <a:p>
            <a:pPr marL="457200" indent="-457200">
              <a:buFont typeface="Arial" panose="020B0604020202020204" pitchFamily="34" charset="0"/>
              <a:buChar char="•"/>
            </a:pPr>
            <a:r>
              <a:rPr lang="de-DE" sz="2800" dirty="0">
                <a:latin typeface="Arial Narrow" panose="020B0606020202030204" pitchFamily="34" charset="0"/>
              </a:rPr>
              <a:t>§ 41 Abs. 1 </a:t>
            </a:r>
            <a:r>
              <a:rPr lang="de-DE" sz="2800" dirty="0" err="1">
                <a:latin typeface="Arial Narrow" panose="020B0606020202030204" pitchFamily="34" charset="0"/>
              </a:rPr>
              <a:t>FamFG</a:t>
            </a:r>
            <a:r>
              <a:rPr lang="de-DE" sz="2800" dirty="0">
                <a:latin typeface="Arial Narrow" panose="020B0606020202030204" pitchFamily="34" charset="0"/>
              </a:rPr>
              <a:t> </a:t>
            </a:r>
            <a:r>
              <a:rPr lang="de-DE" sz="2800" dirty="0">
                <a:latin typeface="Arial Narrow" panose="020B0606020202030204" pitchFamily="34" charset="0"/>
                <a:sym typeface="Wingdings" panose="05000000000000000000" pitchFamily="2" charset="2"/>
              </a:rPr>
              <a:t> an alle Beteiligten (Muss- und Kann-Beteiligte)</a:t>
            </a:r>
          </a:p>
          <a:p>
            <a:pPr marL="457200" indent="-457200">
              <a:buFont typeface="Arial" panose="020B0604020202020204" pitchFamily="34" charset="0"/>
              <a:buChar char="•"/>
            </a:pPr>
            <a:r>
              <a:rPr lang="de-DE" sz="2800" dirty="0">
                <a:latin typeface="Arial Narrow" panose="020B0606020202030204" pitchFamily="34" charset="0"/>
                <a:sym typeface="Wingdings" panose="05000000000000000000" pitchFamily="2" charset="2"/>
              </a:rPr>
              <a:t>Keine Bekanntgabe an Betroffenen, wenn erhebliche Nachteile für seine Gesundheit droht (§ 288 Abs. 1 </a:t>
            </a:r>
            <a:r>
              <a:rPr lang="de-DE" sz="2800" dirty="0" err="1">
                <a:latin typeface="Arial Narrow" panose="020B0606020202030204" pitchFamily="34" charset="0"/>
                <a:sym typeface="Wingdings" panose="05000000000000000000" pitchFamily="2" charset="2"/>
              </a:rPr>
              <a:t>FamFG</a:t>
            </a:r>
            <a:r>
              <a:rPr lang="de-DE" sz="2800" dirty="0">
                <a:latin typeface="Arial Narrow" panose="020B0606020202030204" pitchFamily="34" charset="0"/>
                <a:sym typeface="Wingdings" panose="05000000000000000000" pitchFamily="2" charset="2"/>
              </a:rPr>
              <a:t>)</a:t>
            </a:r>
          </a:p>
          <a:p>
            <a:pPr marL="457200" indent="-457200">
              <a:buFont typeface="Arial" panose="020B0604020202020204" pitchFamily="34" charset="0"/>
              <a:buChar char="•"/>
            </a:pPr>
            <a:r>
              <a:rPr lang="de-DE" sz="2800" dirty="0">
                <a:latin typeface="Arial Narrow" panose="020B0606020202030204" pitchFamily="34" charset="0"/>
                <a:sym typeface="Wingdings" panose="05000000000000000000" pitchFamily="2" charset="2"/>
              </a:rPr>
              <a:t>Bekanntgabe an Betreuungsbehörde bei Betreuerbestellung auch wenn nicht beteiligt (§ 288 Abs. 2 </a:t>
            </a:r>
            <a:r>
              <a:rPr lang="de-DE" sz="2800" dirty="0" err="1">
                <a:latin typeface="Arial Narrow" panose="020B0606020202030204" pitchFamily="34" charset="0"/>
                <a:sym typeface="Wingdings" panose="05000000000000000000" pitchFamily="2" charset="2"/>
              </a:rPr>
              <a:t>FamFG</a:t>
            </a:r>
            <a:r>
              <a:rPr lang="de-DE" sz="2800" dirty="0">
                <a:latin typeface="Arial Narrow" panose="020B0606020202030204" pitchFamily="34" charset="0"/>
                <a:sym typeface="Wingdings" panose="05000000000000000000" pitchFamily="2" charset="2"/>
              </a:rPr>
              <a:t>)</a:t>
            </a:r>
            <a:endParaRPr lang="de-DE" sz="2800" dirty="0">
              <a:latin typeface="Arial Narrow" panose="020B0606020202030204" pitchFamily="34" charset="0"/>
            </a:endParaRPr>
          </a:p>
          <a:p>
            <a:endParaRPr lang="de-DE" sz="2800" dirty="0">
              <a:latin typeface="Arial Narrow" panose="020B0606020202030204" pitchFamily="34" charset="0"/>
            </a:endParaRPr>
          </a:p>
          <a:p>
            <a:endParaRPr lang="de-DE" sz="2800" dirty="0">
              <a:latin typeface="Arial Narrow" panose="020B0606020202030204" pitchFamily="34" charset="0"/>
            </a:endParaRPr>
          </a:p>
          <a:p>
            <a:r>
              <a:rPr lang="de-DE" sz="4000" b="1" dirty="0">
                <a:latin typeface="Arial Narrow" panose="020B0606020202030204" pitchFamily="34" charset="0"/>
              </a:rPr>
              <a:t> </a:t>
            </a:r>
          </a:p>
        </p:txBody>
      </p:sp>
    </p:spTree>
    <p:extLst>
      <p:ext uri="{BB962C8B-B14F-4D97-AF65-F5344CB8AC3E}">
        <p14:creationId xmlns:p14="http://schemas.microsoft.com/office/powerpoint/2010/main" val="3253111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840509" y="729673"/>
            <a:ext cx="10178473" cy="3908762"/>
          </a:xfrm>
          <a:prstGeom prst="rect">
            <a:avLst/>
          </a:prstGeom>
          <a:noFill/>
        </p:spPr>
        <p:txBody>
          <a:bodyPr wrap="square" rtlCol="0">
            <a:spAutoFit/>
          </a:bodyPr>
          <a:lstStyle/>
          <a:p>
            <a:pPr algn="ctr"/>
            <a:r>
              <a:rPr lang="de-DE" sz="4000" b="1" dirty="0">
                <a:latin typeface="Arial Narrow" panose="020B0606020202030204" pitchFamily="34" charset="0"/>
              </a:rPr>
              <a:t>Form der Bekanntgabe</a:t>
            </a:r>
          </a:p>
          <a:p>
            <a:pPr algn="ctr"/>
            <a:endParaRPr lang="de-DE" sz="4000" b="1" dirty="0">
              <a:latin typeface="Arial Narrow" panose="020B0606020202030204" pitchFamily="34" charset="0"/>
            </a:endParaRPr>
          </a:p>
          <a:p>
            <a:pPr marL="457200" indent="-457200">
              <a:buFont typeface="Arial" panose="020B0604020202020204" pitchFamily="34" charset="0"/>
              <a:buChar char="•"/>
            </a:pPr>
            <a:r>
              <a:rPr lang="de-DE" sz="2800" dirty="0">
                <a:latin typeface="Arial Narrow" panose="020B0606020202030204" pitchFamily="34" charset="0"/>
              </a:rPr>
              <a:t>Schriftliche Form</a:t>
            </a:r>
          </a:p>
          <a:p>
            <a:pPr marL="457200" indent="-457200">
              <a:buFont typeface="Arial" panose="020B0604020202020204" pitchFamily="34" charset="0"/>
              <a:buChar char="•"/>
            </a:pPr>
            <a:r>
              <a:rPr lang="de-DE" sz="2800" dirty="0">
                <a:latin typeface="Arial Narrow" panose="020B0606020202030204" pitchFamily="34" charset="0"/>
              </a:rPr>
              <a:t>Möglichkeiten der Bekanntgabe:</a:t>
            </a:r>
          </a:p>
          <a:p>
            <a:pPr marL="914400" lvl="1" indent="-457200">
              <a:buFont typeface="+mj-lt"/>
              <a:buAutoNum type="arabicPeriod"/>
            </a:pPr>
            <a:r>
              <a:rPr lang="de-DE" sz="2800" dirty="0">
                <a:latin typeface="Arial Narrow" panose="020B0606020202030204" pitchFamily="34" charset="0"/>
              </a:rPr>
              <a:t>Förmliche Zustellung nach ZPO (§§ 166-195 ZPO)</a:t>
            </a:r>
          </a:p>
          <a:p>
            <a:pPr marL="914400" lvl="1" indent="-457200">
              <a:buFont typeface="+mj-lt"/>
              <a:buAutoNum type="arabicPeriod"/>
            </a:pPr>
            <a:r>
              <a:rPr lang="de-DE" sz="2800" dirty="0">
                <a:latin typeface="Arial Narrow" panose="020B0606020202030204" pitchFamily="34" charset="0"/>
              </a:rPr>
              <a:t>Aufgabe zur Post (§ 15 Abs. 2 </a:t>
            </a:r>
            <a:r>
              <a:rPr lang="de-DE" sz="2800" dirty="0" err="1">
                <a:latin typeface="Arial Narrow" panose="020B0606020202030204" pitchFamily="34" charset="0"/>
              </a:rPr>
              <a:t>FamFG</a:t>
            </a:r>
            <a:r>
              <a:rPr lang="de-DE" sz="2800" dirty="0">
                <a:latin typeface="Arial Narrow" panose="020B0606020202030204" pitchFamily="34" charset="0"/>
              </a:rPr>
              <a:t>)</a:t>
            </a:r>
          </a:p>
          <a:p>
            <a:pPr marL="914400" lvl="1" indent="-457200">
              <a:buFont typeface="+mj-lt"/>
              <a:buAutoNum type="arabicPeriod"/>
            </a:pPr>
            <a:r>
              <a:rPr lang="de-DE" sz="2800" dirty="0">
                <a:latin typeface="Arial Narrow" panose="020B0606020202030204" pitchFamily="34" charset="0"/>
              </a:rPr>
              <a:t>Verlesen (§ 41 Abs. 2 </a:t>
            </a:r>
            <a:r>
              <a:rPr lang="de-DE" sz="2800" dirty="0" err="1">
                <a:latin typeface="Arial Narrow" panose="020B0606020202030204" pitchFamily="34" charset="0"/>
              </a:rPr>
              <a:t>FamFG</a:t>
            </a:r>
            <a:r>
              <a:rPr lang="de-DE" sz="2800" dirty="0">
                <a:latin typeface="Arial Narrow" panose="020B0606020202030204" pitchFamily="34" charset="0"/>
              </a:rPr>
              <a:t>)</a:t>
            </a:r>
          </a:p>
          <a:p>
            <a:endParaRPr lang="de-DE" sz="2800" dirty="0">
              <a:latin typeface="Arial Narrow" panose="020B0606020202030204" pitchFamily="34" charset="0"/>
            </a:endParaRPr>
          </a:p>
        </p:txBody>
      </p:sp>
    </p:spTree>
    <p:extLst>
      <p:ext uri="{BB962C8B-B14F-4D97-AF65-F5344CB8AC3E}">
        <p14:creationId xmlns:p14="http://schemas.microsoft.com/office/powerpoint/2010/main" val="27748368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Fristbeginn">
            <a:extLst>
              <a:ext uri="{FF2B5EF4-FFF2-40B4-BE49-F238E27FC236}">
                <a16:creationId xmlns:a16="http://schemas.microsoft.com/office/drawing/2014/main" id="{941524E5-6C67-40EB-BC4C-400145A97D5A}"/>
              </a:ext>
            </a:extLst>
          </p:cNvPr>
          <p:cNvGrpSpPr/>
          <p:nvPr/>
        </p:nvGrpSpPr>
        <p:grpSpPr>
          <a:xfrm>
            <a:off x="3331715" y="1513286"/>
            <a:ext cx="2376290" cy="3812875"/>
            <a:chOff x="3448494" y="1925044"/>
            <a:chExt cx="2376290" cy="3812875"/>
          </a:xfrm>
        </p:grpSpPr>
        <p:sp>
          <p:nvSpPr>
            <p:cNvPr id="5" name="Rechteck 4">
              <a:extLst>
                <a:ext uri="{FF2B5EF4-FFF2-40B4-BE49-F238E27FC236}">
                  <a16:creationId xmlns:a16="http://schemas.microsoft.com/office/drawing/2014/main" id="{015D45DD-C6A6-44F5-9745-D6E7CF4C6116}"/>
                </a:ext>
              </a:extLst>
            </p:cNvPr>
            <p:cNvSpPr/>
            <p:nvPr/>
          </p:nvSpPr>
          <p:spPr>
            <a:xfrm>
              <a:off x="3448494" y="1925044"/>
              <a:ext cx="2376289" cy="381287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a:p>
              <a:pPr algn="ctr"/>
              <a:endParaRPr lang="de-DE" dirty="0"/>
            </a:p>
            <a:p>
              <a:pPr algn="ctr"/>
              <a:endParaRPr lang="de-DE" dirty="0"/>
            </a:p>
            <a:p>
              <a:pPr algn="ctr"/>
              <a:endParaRPr lang="de-DE" dirty="0"/>
            </a:p>
            <a:p>
              <a:pPr algn="ctr"/>
              <a:endParaRPr lang="de-DE" dirty="0"/>
            </a:p>
            <a:p>
              <a:pPr algn="ctr"/>
              <a:endParaRPr lang="de-DE" dirty="0"/>
            </a:p>
            <a:p>
              <a:pPr algn="ctr"/>
              <a:endParaRPr lang="de-DE" dirty="0"/>
            </a:p>
            <a:p>
              <a:pPr algn="ctr"/>
              <a:endParaRPr lang="de-DE" dirty="0"/>
            </a:p>
            <a:p>
              <a:pPr algn="ctr"/>
              <a:endParaRPr lang="de-DE" dirty="0"/>
            </a:p>
            <a:p>
              <a:pPr algn="ctr"/>
              <a:r>
                <a:rPr lang="de-DE" b="1" dirty="0">
                  <a:solidFill>
                    <a:schemeClr val="tx1"/>
                  </a:solidFill>
                </a:rPr>
                <a:t>0.00 Uhr</a:t>
              </a:r>
            </a:p>
            <a:p>
              <a:pPr algn="ctr"/>
              <a:r>
                <a:rPr lang="de-DE" b="1" dirty="0">
                  <a:solidFill>
                    <a:schemeClr val="tx1"/>
                  </a:solidFill>
                </a:rPr>
                <a:t>Fristbeginn</a:t>
              </a:r>
            </a:p>
          </p:txBody>
        </p:sp>
        <p:sp>
          <p:nvSpPr>
            <p:cNvPr id="6" name="Rechteck 5">
              <a:extLst>
                <a:ext uri="{FF2B5EF4-FFF2-40B4-BE49-F238E27FC236}">
                  <a16:creationId xmlns:a16="http://schemas.microsoft.com/office/drawing/2014/main" id="{FB63E38B-EF12-4122-A856-79F3F652FC2D}"/>
                </a:ext>
              </a:extLst>
            </p:cNvPr>
            <p:cNvSpPr/>
            <p:nvPr/>
          </p:nvSpPr>
          <p:spPr>
            <a:xfrm>
              <a:off x="3448494" y="1925044"/>
              <a:ext cx="2376290" cy="567588"/>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rgbClr val="FFFFFF"/>
                  </a:solidFill>
                </a:rPr>
                <a:t>22.08.2025</a:t>
              </a:r>
            </a:p>
          </p:txBody>
        </p:sp>
        <p:pic>
          <p:nvPicPr>
            <p:cNvPr id="7" name="Grafik 6" descr="Uhr">
              <a:extLst>
                <a:ext uri="{FF2B5EF4-FFF2-40B4-BE49-F238E27FC236}">
                  <a16:creationId xmlns:a16="http://schemas.microsoft.com/office/drawing/2014/main" id="{720DC53A-90A2-4909-A841-9D315CF9322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536500" y="2492632"/>
              <a:ext cx="2200275" cy="2200275"/>
            </a:xfrm>
            <a:prstGeom prst="rect">
              <a:avLst/>
            </a:prstGeom>
          </p:spPr>
        </p:pic>
      </p:grpSp>
      <p:grpSp>
        <p:nvGrpSpPr>
          <p:cNvPr id="8" name="Übergabe">
            <a:extLst>
              <a:ext uri="{FF2B5EF4-FFF2-40B4-BE49-F238E27FC236}">
                <a16:creationId xmlns:a16="http://schemas.microsoft.com/office/drawing/2014/main" id="{92B2B997-A0E6-4D69-BD97-7443E028760F}"/>
              </a:ext>
            </a:extLst>
          </p:cNvPr>
          <p:cNvGrpSpPr/>
          <p:nvPr/>
        </p:nvGrpSpPr>
        <p:grpSpPr>
          <a:xfrm>
            <a:off x="567432" y="1522314"/>
            <a:ext cx="2376290" cy="3812875"/>
            <a:chOff x="684211" y="1934072"/>
            <a:chExt cx="2376290" cy="3812875"/>
          </a:xfrm>
        </p:grpSpPr>
        <p:sp>
          <p:nvSpPr>
            <p:cNvPr id="9" name="Rechteck 8">
              <a:extLst>
                <a:ext uri="{FF2B5EF4-FFF2-40B4-BE49-F238E27FC236}">
                  <a16:creationId xmlns:a16="http://schemas.microsoft.com/office/drawing/2014/main" id="{15282915-A177-47A4-9277-3C3E7A131D56}"/>
                </a:ext>
              </a:extLst>
            </p:cNvPr>
            <p:cNvSpPr/>
            <p:nvPr/>
          </p:nvSpPr>
          <p:spPr>
            <a:xfrm>
              <a:off x="684211" y="1934072"/>
              <a:ext cx="2376289" cy="381287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a:p>
              <a:pPr algn="ctr"/>
              <a:endParaRPr lang="de-DE" dirty="0"/>
            </a:p>
            <a:p>
              <a:pPr algn="ctr"/>
              <a:endParaRPr lang="de-DE" dirty="0"/>
            </a:p>
            <a:p>
              <a:pPr algn="ctr"/>
              <a:endParaRPr lang="de-DE" dirty="0"/>
            </a:p>
            <a:p>
              <a:pPr algn="ctr"/>
              <a:endParaRPr lang="de-DE" dirty="0"/>
            </a:p>
            <a:p>
              <a:pPr algn="ctr"/>
              <a:endParaRPr lang="de-DE" dirty="0"/>
            </a:p>
            <a:p>
              <a:pPr algn="ctr"/>
              <a:endParaRPr lang="de-DE" dirty="0"/>
            </a:p>
            <a:p>
              <a:pPr algn="ctr"/>
              <a:endParaRPr lang="de-DE" dirty="0"/>
            </a:p>
            <a:p>
              <a:pPr algn="ctr"/>
              <a:endParaRPr lang="de-DE" dirty="0"/>
            </a:p>
            <a:p>
              <a:pPr algn="ctr"/>
              <a:r>
                <a:rPr lang="de-DE" b="1" dirty="0">
                  <a:solidFill>
                    <a:schemeClr val="tx1"/>
                  </a:solidFill>
                </a:rPr>
                <a:t>Übergabe an Postdienstleister</a:t>
              </a:r>
            </a:p>
          </p:txBody>
        </p:sp>
        <p:sp>
          <p:nvSpPr>
            <p:cNvPr id="10" name="Rechteck 9">
              <a:extLst>
                <a:ext uri="{FF2B5EF4-FFF2-40B4-BE49-F238E27FC236}">
                  <a16:creationId xmlns:a16="http://schemas.microsoft.com/office/drawing/2014/main" id="{DEE779AE-90A1-4173-B84C-D42EE98DAB2B}"/>
                </a:ext>
              </a:extLst>
            </p:cNvPr>
            <p:cNvSpPr/>
            <p:nvPr/>
          </p:nvSpPr>
          <p:spPr>
            <a:xfrm>
              <a:off x="684211" y="1934072"/>
              <a:ext cx="2376290" cy="567588"/>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rgbClr val="FFFFFF"/>
                  </a:solidFill>
                </a:rPr>
                <a:t>21.08.2025</a:t>
              </a:r>
            </a:p>
          </p:txBody>
        </p:sp>
        <p:pic>
          <p:nvPicPr>
            <p:cNvPr id="11" name="Grafik 10" descr="LKW">
              <a:extLst>
                <a:ext uri="{FF2B5EF4-FFF2-40B4-BE49-F238E27FC236}">
                  <a16:creationId xmlns:a16="http://schemas.microsoft.com/office/drawing/2014/main" id="{E14505AD-7B10-498E-9AC8-56CCFA588F09}"/>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772217" y="2492631"/>
              <a:ext cx="2200275" cy="2200275"/>
            </a:xfrm>
            <a:prstGeom prst="rect">
              <a:avLst/>
            </a:prstGeom>
          </p:spPr>
        </p:pic>
      </p:grpSp>
      <p:grpSp>
        <p:nvGrpSpPr>
          <p:cNvPr id="12" name="Warten">
            <a:extLst>
              <a:ext uri="{FF2B5EF4-FFF2-40B4-BE49-F238E27FC236}">
                <a16:creationId xmlns:a16="http://schemas.microsoft.com/office/drawing/2014/main" id="{6A68BC6C-E75D-405E-94C5-62D9200C699B}"/>
              </a:ext>
            </a:extLst>
          </p:cNvPr>
          <p:cNvGrpSpPr/>
          <p:nvPr/>
        </p:nvGrpSpPr>
        <p:grpSpPr>
          <a:xfrm>
            <a:off x="6093718" y="1509871"/>
            <a:ext cx="2380854" cy="3812875"/>
            <a:chOff x="6210497" y="1921629"/>
            <a:chExt cx="2380854" cy="3812875"/>
          </a:xfrm>
        </p:grpSpPr>
        <p:sp>
          <p:nvSpPr>
            <p:cNvPr id="13" name="Rechteck 12">
              <a:extLst>
                <a:ext uri="{FF2B5EF4-FFF2-40B4-BE49-F238E27FC236}">
                  <a16:creationId xmlns:a16="http://schemas.microsoft.com/office/drawing/2014/main" id="{19B7C4E3-4B1D-4928-8B65-5FA11B8FA6BE}"/>
                </a:ext>
              </a:extLst>
            </p:cNvPr>
            <p:cNvSpPr/>
            <p:nvPr/>
          </p:nvSpPr>
          <p:spPr>
            <a:xfrm>
              <a:off x="6210497" y="1921629"/>
              <a:ext cx="2376289" cy="381287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a:p>
              <a:pPr algn="ctr"/>
              <a:endParaRPr lang="de-DE" dirty="0"/>
            </a:p>
            <a:p>
              <a:pPr algn="ctr"/>
              <a:endParaRPr lang="de-DE" dirty="0"/>
            </a:p>
            <a:p>
              <a:pPr algn="ctr"/>
              <a:endParaRPr lang="de-DE" dirty="0"/>
            </a:p>
            <a:p>
              <a:pPr algn="ctr"/>
              <a:endParaRPr lang="de-DE" dirty="0"/>
            </a:p>
            <a:p>
              <a:pPr algn="ctr"/>
              <a:endParaRPr lang="de-DE" dirty="0"/>
            </a:p>
            <a:p>
              <a:pPr algn="ctr"/>
              <a:endParaRPr lang="de-DE" dirty="0"/>
            </a:p>
            <a:p>
              <a:pPr algn="ctr"/>
              <a:endParaRPr lang="de-DE" dirty="0"/>
            </a:p>
            <a:p>
              <a:pPr algn="ctr"/>
              <a:r>
                <a:rPr lang="de-DE" b="1" dirty="0">
                  <a:solidFill>
                    <a:schemeClr val="tx1"/>
                  </a:solidFill>
                </a:rPr>
                <a:t>Frist läuft</a:t>
              </a:r>
            </a:p>
          </p:txBody>
        </p:sp>
        <p:sp>
          <p:nvSpPr>
            <p:cNvPr id="14" name="Rechteck 13">
              <a:extLst>
                <a:ext uri="{FF2B5EF4-FFF2-40B4-BE49-F238E27FC236}">
                  <a16:creationId xmlns:a16="http://schemas.microsoft.com/office/drawing/2014/main" id="{B7E47B25-ADC0-4788-AAB8-5953FB94BA6D}"/>
                </a:ext>
              </a:extLst>
            </p:cNvPr>
            <p:cNvSpPr/>
            <p:nvPr/>
          </p:nvSpPr>
          <p:spPr>
            <a:xfrm>
              <a:off x="6212776" y="1934072"/>
              <a:ext cx="2376290" cy="567588"/>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rgbClr val="FFFFFF"/>
                  </a:solidFill>
                </a:rPr>
                <a:t>23.08.2025</a:t>
              </a:r>
            </a:p>
          </p:txBody>
        </p:sp>
        <p:pic>
          <p:nvPicPr>
            <p:cNvPr id="15" name="Grafik 14" descr="Kaffee">
              <a:extLst>
                <a:ext uri="{FF2B5EF4-FFF2-40B4-BE49-F238E27FC236}">
                  <a16:creationId xmlns:a16="http://schemas.microsoft.com/office/drawing/2014/main" id="{AF5DD686-D518-414D-A2D5-9D5099188D00}"/>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6391076" y="2492630"/>
              <a:ext cx="2200275" cy="2200275"/>
            </a:xfrm>
            <a:prstGeom prst="rect">
              <a:avLst/>
            </a:prstGeom>
          </p:spPr>
        </p:pic>
      </p:grpSp>
      <p:grpSp>
        <p:nvGrpSpPr>
          <p:cNvPr id="16" name="FRistende">
            <a:extLst>
              <a:ext uri="{FF2B5EF4-FFF2-40B4-BE49-F238E27FC236}">
                <a16:creationId xmlns:a16="http://schemas.microsoft.com/office/drawing/2014/main" id="{5722A496-406B-49A7-AF32-0D19E43D235E}"/>
              </a:ext>
            </a:extLst>
          </p:cNvPr>
          <p:cNvGrpSpPr/>
          <p:nvPr/>
        </p:nvGrpSpPr>
        <p:grpSpPr>
          <a:xfrm>
            <a:off x="9014720" y="1509871"/>
            <a:ext cx="2378569" cy="3838258"/>
            <a:chOff x="9131499" y="1934072"/>
            <a:chExt cx="2378569" cy="3838258"/>
          </a:xfrm>
        </p:grpSpPr>
        <p:sp>
          <p:nvSpPr>
            <p:cNvPr id="17" name="Rechteck 16">
              <a:extLst>
                <a:ext uri="{FF2B5EF4-FFF2-40B4-BE49-F238E27FC236}">
                  <a16:creationId xmlns:a16="http://schemas.microsoft.com/office/drawing/2014/main" id="{0E823386-B16B-4A15-A83B-7D9D08F01206}"/>
                </a:ext>
              </a:extLst>
            </p:cNvPr>
            <p:cNvSpPr/>
            <p:nvPr/>
          </p:nvSpPr>
          <p:spPr>
            <a:xfrm>
              <a:off x="9133779" y="1959455"/>
              <a:ext cx="2376289" cy="381287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a:p>
              <a:pPr algn="ctr"/>
              <a:endParaRPr lang="de-DE" dirty="0"/>
            </a:p>
            <a:p>
              <a:pPr algn="ctr"/>
              <a:endParaRPr lang="de-DE" dirty="0"/>
            </a:p>
            <a:p>
              <a:pPr algn="ctr"/>
              <a:endParaRPr lang="de-DE" dirty="0"/>
            </a:p>
            <a:p>
              <a:pPr algn="ctr"/>
              <a:endParaRPr lang="de-DE" dirty="0"/>
            </a:p>
            <a:p>
              <a:pPr algn="ctr"/>
              <a:endParaRPr lang="de-DE" dirty="0"/>
            </a:p>
            <a:p>
              <a:pPr algn="ctr"/>
              <a:endParaRPr lang="de-DE" dirty="0"/>
            </a:p>
            <a:p>
              <a:pPr algn="ctr"/>
              <a:endParaRPr lang="de-DE" dirty="0"/>
            </a:p>
            <a:p>
              <a:pPr algn="ctr"/>
              <a:r>
                <a:rPr lang="de-DE" b="1" dirty="0">
                  <a:solidFill>
                    <a:schemeClr val="tx1"/>
                  </a:solidFill>
                </a:rPr>
                <a:t>Frist</a:t>
              </a:r>
              <a:r>
                <a:rPr lang="de-DE" b="1" dirty="0"/>
                <a:t> </a:t>
              </a:r>
              <a:r>
                <a:rPr lang="de-DE" b="1" dirty="0">
                  <a:solidFill>
                    <a:schemeClr val="tx1"/>
                  </a:solidFill>
                </a:rPr>
                <a:t>läuft</a:t>
              </a:r>
            </a:p>
          </p:txBody>
        </p:sp>
        <p:sp>
          <p:nvSpPr>
            <p:cNvPr id="18" name="Rechteck 17">
              <a:extLst>
                <a:ext uri="{FF2B5EF4-FFF2-40B4-BE49-F238E27FC236}">
                  <a16:creationId xmlns:a16="http://schemas.microsoft.com/office/drawing/2014/main" id="{AF32A34E-50AF-4A57-AB07-C99C10D3A06B}"/>
                </a:ext>
              </a:extLst>
            </p:cNvPr>
            <p:cNvSpPr/>
            <p:nvPr/>
          </p:nvSpPr>
          <p:spPr>
            <a:xfrm>
              <a:off x="9131499" y="1934072"/>
              <a:ext cx="2376290" cy="567588"/>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rgbClr val="FFFFFF"/>
                  </a:solidFill>
                </a:rPr>
                <a:t>24.08.2025</a:t>
              </a:r>
            </a:p>
          </p:txBody>
        </p:sp>
      </p:grpSp>
      <p:pic>
        <p:nvPicPr>
          <p:cNvPr id="2" name="Grafik 1">
            <a:extLst>
              <a:ext uri="{FF2B5EF4-FFF2-40B4-BE49-F238E27FC236}">
                <a16:creationId xmlns:a16="http://schemas.microsoft.com/office/drawing/2014/main" id="{315A3CD1-3780-41EB-AB84-5A3245E675A3}"/>
              </a:ext>
            </a:extLst>
          </p:cNvPr>
          <p:cNvPicPr>
            <a:picLocks noChangeAspect="1"/>
          </p:cNvPicPr>
          <p:nvPr/>
        </p:nvPicPr>
        <p:blipFill>
          <a:blip r:embed="rId8"/>
          <a:stretch>
            <a:fillRect/>
          </a:stretch>
        </p:blipFill>
        <p:spPr>
          <a:xfrm>
            <a:off x="9327571" y="2089902"/>
            <a:ext cx="2200847" cy="2200847"/>
          </a:xfrm>
          <a:prstGeom prst="rect">
            <a:avLst/>
          </a:prstGeom>
        </p:spPr>
      </p:pic>
    </p:spTree>
    <p:extLst>
      <p:ext uri="{BB962C8B-B14F-4D97-AF65-F5344CB8AC3E}">
        <p14:creationId xmlns:p14="http://schemas.microsoft.com/office/powerpoint/2010/main" val="2475259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Zustellung">
            <a:extLst>
              <a:ext uri="{FF2B5EF4-FFF2-40B4-BE49-F238E27FC236}">
                <a16:creationId xmlns:a16="http://schemas.microsoft.com/office/drawing/2014/main" id="{D55AD8C5-2E74-43BE-B0A9-1262FDCA9992}"/>
              </a:ext>
            </a:extLst>
          </p:cNvPr>
          <p:cNvGrpSpPr/>
          <p:nvPr/>
        </p:nvGrpSpPr>
        <p:grpSpPr>
          <a:xfrm>
            <a:off x="4907854" y="1522561"/>
            <a:ext cx="2376290" cy="3812878"/>
            <a:chOff x="9131497" y="1937484"/>
            <a:chExt cx="2376290" cy="3812878"/>
          </a:xfrm>
        </p:grpSpPr>
        <p:sp>
          <p:nvSpPr>
            <p:cNvPr id="5" name="Rechteck 4">
              <a:extLst>
                <a:ext uri="{FF2B5EF4-FFF2-40B4-BE49-F238E27FC236}">
                  <a16:creationId xmlns:a16="http://schemas.microsoft.com/office/drawing/2014/main" id="{86880418-5B65-476B-BB4C-22B2BBEDF856}"/>
                </a:ext>
              </a:extLst>
            </p:cNvPr>
            <p:cNvSpPr/>
            <p:nvPr/>
          </p:nvSpPr>
          <p:spPr>
            <a:xfrm>
              <a:off x="9131497" y="1937487"/>
              <a:ext cx="2376289" cy="3812875"/>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a:p>
              <a:pPr algn="ctr"/>
              <a:endParaRPr lang="de-DE" dirty="0"/>
            </a:p>
            <a:p>
              <a:pPr algn="ctr"/>
              <a:endParaRPr lang="de-DE" dirty="0"/>
            </a:p>
            <a:p>
              <a:pPr algn="ctr"/>
              <a:endParaRPr lang="de-DE" dirty="0"/>
            </a:p>
            <a:p>
              <a:pPr algn="ctr"/>
              <a:endParaRPr lang="de-DE" dirty="0"/>
            </a:p>
            <a:p>
              <a:pPr algn="ctr"/>
              <a:endParaRPr lang="de-DE" dirty="0"/>
            </a:p>
            <a:p>
              <a:pPr algn="ctr"/>
              <a:endParaRPr lang="de-DE" dirty="0"/>
            </a:p>
            <a:p>
              <a:pPr algn="ctr"/>
              <a:endParaRPr lang="de-DE" dirty="0"/>
            </a:p>
            <a:p>
              <a:pPr algn="ctr"/>
              <a:endParaRPr lang="de-DE" dirty="0"/>
            </a:p>
            <a:p>
              <a:pPr algn="ctr"/>
              <a:r>
                <a:rPr lang="de-DE" b="1" dirty="0">
                  <a:solidFill>
                    <a:schemeClr val="tx1"/>
                  </a:solidFill>
                </a:rPr>
                <a:t>24.00 Uhr</a:t>
              </a:r>
            </a:p>
            <a:p>
              <a:pPr algn="ctr"/>
              <a:r>
                <a:rPr lang="de-DE" b="1" dirty="0">
                  <a:solidFill>
                    <a:schemeClr val="tx1"/>
                  </a:solidFill>
                </a:rPr>
                <a:t>Zustellung mit Ablauf des 4. Tages</a:t>
              </a:r>
            </a:p>
          </p:txBody>
        </p:sp>
        <p:sp>
          <p:nvSpPr>
            <p:cNvPr id="6" name="Rechteck 5">
              <a:extLst>
                <a:ext uri="{FF2B5EF4-FFF2-40B4-BE49-F238E27FC236}">
                  <a16:creationId xmlns:a16="http://schemas.microsoft.com/office/drawing/2014/main" id="{D9B19911-FF26-46DD-BA93-E52E85D07FEE}"/>
                </a:ext>
              </a:extLst>
            </p:cNvPr>
            <p:cNvSpPr/>
            <p:nvPr/>
          </p:nvSpPr>
          <p:spPr>
            <a:xfrm>
              <a:off x="9131497" y="1937484"/>
              <a:ext cx="2376290" cy="567588"/>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rgbClr val="FFFFFF"/>
                  </a:solidFill>
                </a:rPr>
                <a:t>25.08.2025</a:t>
              </a:r>
            </a:p>
          </p:txBody>
        </p:sp>
        <p:pic>
          <p:nvPicPr>
            <p:cNvPr id="7" name="Grafik 6" descr="Daumen hoch">
              <a:extLst>
                <a:ext uri="{FF2B5EF4-FFF2-40B4-BE49-F238E27FC236}">
                  <a16:creationId xmlns:a16="http://schemas.microsoft.com/office/drawing/2014/main" id="{5E0AD313-C69F-43AB-87CC-40E75A83A59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9219505" y="2505072"/>
              <a:ext cx="2200275" cy="2200275"/>
            </a:xfrm>
            <a:prstGeom prst="rect">
              <a:avLst/>
            </a:prstGeom>
          </p:spPr>
        </p:pic>
      </p:grpSp>
    </p:spTree>
    <p:extLst>
      <p:ext uri="{BB962C8B-B14F-4D97-AF65-F5344CB8AC3E}">
        <p14:creationId xmlns:p14="http://schemas.microsoft.com/office/powerpoint/2010/main" val="2266441516"/>
      </p:ext>
    </p:extLst>
  </p:cSld>
  <p:clrMapOvr>
    <a:masterClrMapping/>
  </p:clrMapOvr>
  <p:transition spd="slow">
    <p:push/>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3943927" y="1967345"/>
            <a:ext cx="184731" cy="369332"/>
          </a:xfrm>
          <a:prstGeom prst="rect">
            <a:avLst/>
          </a:prstGeom>
          <a:noFill/>
        </p:spPr>
        <p:txBody>
          <a:bodyPr wrap="none" rtlCol="0">
            <a:spAutoFit/>
          </a:bodyPr>
          <a:lstStyle/>
          <a:p>
            <a:endParaRPr lang="de-DE" dirty="0"/>
          </a:p>
        </p:txBody>
      </p:sp>
      <p:sp>
        <p:nvSpPr>
          <p:cNvPr id="3" name="Titel 2"/>
          <p:cNvSpPr>
            <a:spLocks noGrp="1"/>
          </p:cNvSpPr>
          <p:nvPr>
            <p:ph type="title"/>
          </p:nvPr>
        </p:nvSpPr>
        <p:spPr/>
        <p:txBody>
          <a:bodyPr/>
          <a:lstStyle/>
          <a:p>
            <a:r>
              <a:rPr lang="de-DE" dirty="0"/>
              <a:t>Aufgabe zur Post nach § 15 </a:t>
            </a:r>
            <a:r>
              <a:rPr lang="de-DE" dirty="0" err="1"/>
              <a:t>FamFG</a:t>
            </a:r>
            <a:endParaRPr lang="de-DE" dirty="0"/>
          </a:p>
        </p:txBody>
      </p:sp>
      <p:sp>
        <p:nvSpPr>
          <p:cNvPr id="4" name="Inhaltsplatzhalter 3"/>
          <p:cNvSpPr>
            <a:spLocks noGrp="1"/>
          </p:cNvSpPr>
          <p:nvPr>
            <p:ph idx="1"/>
          </p:nvPr>
        </p:nvSpPr>
        <p:spPr/>
        <p:txBody>
          <a:bodyPr/>
          <a:lstStyle/>
          <a:p>
            <a:r>
              <a:rPr lang="de-DE" dirty="0"/>
              <a:t>Hinweis: der Tag an dem das Schriftstück als zugestellt gilt, kann ein Sonn-oder Feiertag sein. Zur Fristberechnung einer Beschwerdefrist/Rechtskraftberechnung muss man die BGB-Vorschriften jedoch anwenden/beachten (§187-193 BGB)!</a:t>
            </a:r>
          </a:p>
        </p:txBody>
      </p:sp>
    </p:spTree>
    <p:extLst>
      <p:ext uri="{BB962C8B-B14F-4D97-AF65-F5344CB8AC3E}">
        <p14:creationId xmlns:p14="http://schemas.microsoft.com/office/powerpoint/2010/main" val="234082932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a:extLst>
              <a:ext uri="{FF2B5EF4-FFF2-40B4-BE49-F238E27FC236}">
                <a16:creationId xmlns:a16="http://schemas.microsoft.com/office/drawing/2014/main" id="{774DE766-9719-44AA-8F08-B0EFBD7977D5}"/>
              </a:ext>
            </a:extLst>
          </p:cNvPr>
          <p:cNvPicPr>
            <a:picLocks noChangeAspect="1"/>
          </p:cNvPicPr>
          <p:nvPr/>
        </p:nvPicPr>
        <p:blipFill>
          <a:blip r:embed="rId2"/>
          <a:stretch>
            <a:fillRect/>
          </a:stretch>
        </p:blipFill>
        <p:spPr>
          <a:xfrm>
            <a:off x="0" y="0"/>
            <a:ext cx="12191999" cy="6858000"/>
          </a:xfrm>
          <a:prstGeom prst="rect">
            <a:avLst/>
          </a:prstGeom>
        </p:spPr>
      </p:pic>
    </p:spTree>
    <p:extLst>
      <p:ext uri="{BB962C8B-B14F-4D97-AF65-F5344CB8AC3E}">
        <p14:creationId xmlns:p14="http://schemas.microsoft.com/office/powerpoint/2010/main" val="292818948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766618" y="489527"/>
            <a:ext cx="10704946" cy="3477875"/>
          </a:xfrm>
          <a:prstGeom prst="rect">
            <a:avLst/>
          </a:prstGeom>
          <a:noFill/>
        </p:spPr>
        <p:txBody>
          <a:bodyPr wrap="square" rtlCol="0">
            <a:spAutoFit/>
          </a:bodyPr>
          <a:lstStyle/>
          <a:p>
            <a:pPr algn="ctr"/>
            <a:r>
              <a:rPr lang="de-DE" sz="4000" b="1" dirty="0">
                <a:latin typeface="Arial Narrow" panose="020B0606020202030204" pitchFamily="34" charset="0"/>
              </a:rPr>
              <a:t>Betreuerausweis</a:t>
            </a:r>
          </a:p>
          <a:p>
            <a:pPr algn="ctr"/>
            <a:endParaRPr lang="de-DE" sz="4000" b="1" dirty="0">
              <a:latin typeface="Arial Narrow" panose="020B0606020202030204" pitchFamily="34" charset="0"/>
            </a:endParaRPr>
          </a:p>
          <a:p>
            <a:pPr marL="457200" indent="-457200">
              <a:buFont typeface="Arial" panose="020B0604020202020204" pitchFamily="34" charset="0"/>
              <a:buChar char="•"/>
            </a:pPr>
            <a:r>
              <a:rPr lang="de-DE" sz="2800" dirty="0">
                <a:latin typeface="Arial Narrow" panose="020B0606020202030204" pitchFamily="34" charset="0"/>
              </a:rPr>
              <a:t>Geregelt in § 290 </a:t>
            </a:r>
            <a:r>
              <a:rPr lang="de-DE" sz="2800" dirty="0" err="1">
                <a:latin typeface="Arial Narrow" panose="020B0606020202030204" pitchFamily="34" charset="0"/>
              </a:rPr>
              <a:t>FamFG</a:t>
            </a:r>
            <a:endParaRPr lang="de-DE" sz="2800" dirty="0">
              <a:latin typeface="Arial Narrow" panose="020B0606020202030204" pitchFamily="34" charset="0"/>
            </a:endParaRPr>
          </a:p>
          <a:p>
            <a:pPr marL="457200" indent="-457200">
              <a:buFont typeface="Arial" panose="020B0604020202020204" pitchFamily="34" charset="0"/>
              <a:buChar char="•"/>
            </a:pPr>
            <a:r>
              <a:rPr lang="de-DE" sz="2800" dirty="0">
                <a:latin typeface="Arial Narrow" panose="020B0606020202030204" pitchFamily="34" charset="0"/>
              </a:rPr>
              <a:t>Übergabe meist bei Verpflichtung</a:t>
            </a:r>
          </a:p>
          <a:p>
            <a:pPr marL="457200" indent="-457200">
              <a:buFont typeface="Arial" panose="020B0604020202020204" pitchFamily="34" charset="0"/>
              <a:buChar char="•"/>
            </a:pPr>
            <a:r>
              <a:rPr lang="de-DE" sz="2800" dirty="0">
                <a:latin typeface="Arial Narrow" panose="020B0606020202030204" pitchFamily="34" charset="0"/>
              </a:rPr>
              <a:t>Wenn Verpflichtung nicht erforderlich </a:t>
            </a:r>
            <a:r>
              <a:rPr lang="de-DE" sz="2800" dirty="0">
                <a:latin typeface="Arial Narrow" panose="020B0606020202030204" pitchFamily="34" charset="0"/>
                <a:sym typeface="Wingdings" panose="05000000000000000000" pitchFamily="2" charset="2"/>
              </a:rPr>
              <a:t> Übersendung per Post</a:t>
            </a:r>
          </a:p>
          <a:p>
            <a:pPr marL="457200" indent="-457200">
              <a:buFont typeface="Arial" panose="020B0604020202020204" pitchFamily="34" charset="0"/>
              <a:buChar char="•"/>
            </a:pPr>
            <a:r>
              <a:rPr lang="de-DE" sz="2800" dirty="0">
                <a:latin typeface="Arial Narrow" panose="020B0606020202030204" pitchFamily="34" charset="0"/>
                <a:sym typeface="Wingdings" panose="05000000000000000000" pitchFamily="2" charset="2"/>
              </a:rPr>
              <a:t>Rückgabe bei Beendigung oder Änderung der Aufgabenkreise</a:t>
            </a:r>
            <a:endParaRPr lang="de-DE" sz="2800" dirty="0">
              <a:latin typeface="Arial Narrow" panose="020B0606020202030204" pitchFamily="34" charset="0"/>
            </a:endParaRPr>
          </a:p>
          <a:p>
            <a:endParaRPr lang="de-DE" sz="2800" dirty="0">
              <a:latin typeface="Arial Narrow" panose="020B0606020202030204" pitchFamily="34" charset="0"/>
            </a:endParaRPr>
          </a:p>
        </p:txBody>
      </p:sp>
    </p:spTree>
    <p:extLst>
      <p:ext uri="{BB962C8B-B14F-4D97-AF65-F5344CB8AC3E}">
        <p14:creationId xmlns:p14="http://schemas.microsoft.com/office/powerpoint/2010/main" val="109223103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kt 1">
            <a:extLst>
              <a:ext uri="{FF2B5EF4-FFF2-40B4-BE49-F238E27FC236}">
                <a16:creationId xmlns:a16="http://schemas.microsoft.com/office/drawing/2014/main" id="{DB843E18-63E4-45D9-BF6A-02C52E876859}"/>
              </a:ext>
            </a:extLst>
          </p:cNvPr>
          <p:cNvGraphicFramePr>
            <a:graphicFrameLocks noChangeAspect="1"/>
          </p:cNvGraphicFramePr>
          <p:nvPr>
            <p:extLst/>
          </p:nvPr>
        </p:nvGraphicFramePr>
        <p:xfrm>
          <a:off x="745582" y="986242"/>
          <a:ext cx="5813571" cy="5670957"/>
        </p:xfrm>
        <a:graphic>
          <a:graphicData uri="http://schemas.openxmlformats.org/presentationml/2006/ole">
            <mc:AlternateContent xmlns:mc="http://schemas.openxmlformats.org/markup-compatibility/2006">
              <mc:Choice xmlns:v="urn:schemas-microsoft-com:vml" Requires="v">
                <p:oleObj spid="_x0000_s1035" name="Acrobat Document" r:id="rId3" imgW="5667280" imgH="8019860" progId="AcroExch.Document.DC">
                  <p:embed/>
                </p:oleObj>
              </mc:Choice>
              <mc:Fallback>
                <p:oleObj name="Acrobat Document" r:id="rId3" imgW="5667280" imgH="8019860" progId="AcroExch.Document.DC">
                  <p:embed/>
                  <p:pic>
                    <p:nvPicPr>
                      <p:cNvPr id="2" name="Objekt 1">
                        <a:extLst>
                          <a:ext uri="{FF2B5EF4-FFF2-40B4-BE49-F238E27FC236}">
                            <a16:creationId xmlns:a16="http://schemas.microsoft.com/office/drawing/2014/main" id="{DB843E18-63E4-45D9-BF6A-02C52E876859}"/>
                          </a:ext>
                        </a:extLst>
                      </p:cNvPr>
                      <p:cNvPicPr/>
                      <p:nvPr/>
                    </p:nvPicPr>
                    <p:blipFill>
                      <a:blip r:embed="rId4"/>
                      <a:stretch>
                        <a:fillRect/>
                      </a:stretch>
                    </p:blipFill>
                    <p:spPr>
                      <a:xfrm>
                        <a:off x="745582" y="986242"/>
                        <a:ext cx="5813571" cy="5670957"/>
                      </a:xfrm>
                      <a:prstGeom prst="rect">
                        <a:avLst/>
                      </a:prstGeom>
                    </p:spPr>
                  </p:pic>
                </p:oleObj>
              </mc:Fallback>
            </mc:AlternateContent>
          </a:graphicData>
        </a:graphic>
      </p:graphicFrame>
      <p:sp>
        <p:nvSpPr>
          <p:cNvPr id="3" name="Textfeld 2">
            <a:extLst>
              <a:ext uri="{FF2B5EF4-FFF2-40B4-BE49-F238E27FC236}">
                <a16:creationId xmlns:a16="http://schemas.microsoft.com/office/drawing/2014/main" id="{9FAD2505-B5E8-4A2A-AEC5-5E917E4EA136}"/>
              </a:ext>
            </a:extLst>
          </p:cNvPr>
          <p:cNvSpPr txBox="1"/>
          <p:nvPr/>
        </p:nvSpPr>
        <p:spPr>
          <a:xfrm>
            <a:off x="7080308" y="813732"/>
            <a:ext cx="3607265" cy="923330"/>
          </a:xfrm>
          <a:prstGeom prst="rect">
            <a:avLst/>
          </a:prstGeom>
          <a:noFill/>
        </p:spPr>
        <p:txBody>
          <a:bodyPr wrap="square" rtlCol="0">
            <a:spAutoFit/>
          </a:bodyPr>
          <a:lstStyle/>
          <a:p>
            <a:r>
              <a:rPr lang="de-DE" dirty="0"/>
              <a:t>Der Betreuerausweis wird in seiner derzeitigen Form im DinA4-Format erstellt</a:t>
            </a:r>
          </a:p>
        </p:txBody>
      </p:sp>
      <p:sp>
        <p:nvSpPr>
          <p:cNvPr id="12" name="Pfeil: nach links 11">
            <a:extLst>
              <a:ext uri="{FF2B5EF4-FFF2-40B4-BE49-F238E27FC236}">
                <a16:creationId xmlns:a16="http://schemas.microsoft.com/office/drawing/2014/main" id="{78910555-081A-4183-AA28-E5DF0FA3CB13}"/>
              </a:ext>
            </a:extLst>
          </p:cNvPr>
          <p:cNvSpPr/>
          <p:nvPr/>
        </p:nvSpPr>
        <p:spPr>
          <a:xfrm>
            <a:off x="3652368" y="1161882"/>
            <a:ext cx="1762034" cy="484632"/>
          </a:xfrm>
          <a:prstGeom prst="leftArrow">
            <a:avLst/>
          </a:prstGeom>
        </p:spPr>
        <p:style>
          <a:lnRef idx="2">
            <a:schemeClr val="dk1"/>
          </a:lnRef>
          <a:fillRef idx="1">
            <a:schemeClr val="lt1"/>
          </a:fillRef>
          <a:effectRef idx="0">
            <a:schemeClr val="dk1"/>
          </a:effectRef>
          <a:fontRef idx="minor">
            <a:schemeClr val="dk1"/>
          </a:fontRef>
        </p:style>
        <p:txBody>
          <a:bodyPr rtlCol="0" anchor="ctr"/>
          <a:lstStyle/>
          <a:p>
            <a:pPr algn="ctr"/>
            <a:r>
              <a:rPr lang="de-DE" sz="1400" dirty="0"/>
              <a:t>Aktenzeichen</a:t>
            </a:r>
          </a:p>
        </p:txBody>
      </p:sp>
      <p:sp>
        <p:nvSpPr>
          <p:cNvPr id="14" name="Pfeil: nach links 13">
            <a:extLst>
              <a:ext uri="{FF2B5EF4-FFF2-40B4-BE49-F238E27FC236}">
                <a16:creationId xmlns:a16="http://schemas.microsoft.com/office/drawing/2014/main" id="{0DAF218A-346B-445B-B237-B31B98710D91}"/>
              </a:ext>
            </a:extLst>
          </p:cNvPr>
          <p:cNvSpPr/>
          <p:nvPr/>
        </p:nvSpPr>
        <p:spPr>
          <a:xfrm>
            <a:off x="4181393" y="1822154"/>
            <a:ext cx="1762034" cy="484632"/>
          </a:xfrm>
          <a:prstGeom prst="leftArrow">
            <a:avLst/>
          </a:prstGeom>
        </p:spPr>
        <p:style>
          <a:lnRef idx="2">
            <a:schemeClr val="dk1"/>
          </a:lnRef>
          <a:fillRef idx="1">
            <a:schemeClr val="lt1"/>
          </a:fillRef>
          <a:effectRef idx="0">
            <a:schemeClr val="dk1"/>
          </a:effectRef>
          <a:fontRef idx="minor">
            <a:schemeClr val="dk1"/>
          </a:fontRef>
        </p:style>
        <p:txBody>
          <a:bodyPr rtlCol="0" anchor="ctr"/>
          <a:lstStyle/>
          <a:p>
            <a:pPr algn="ctr"/>
            <a:r>
              <a:rPr lang="de-DE" sz="1000" dirty="0"/>
              <a:t>Betreuerbezeichnung</a:t>
            </a:r>
          </a:p>
        </p:txBody>
      </p:sp>
      <p:sp>
        <p:nvSpPr>
          <p:cNvPr id="15" name="Pfeil: nach links 14">
            <a:extLst>
              <a:ext uri="{FF2B5EF4-FFF2-40B4-BE49-F238E27FC236}">
                <a16:creationId xmlns:a16="http://schemas.microsoft.com/office/drawing/2014/main" id="{96B0F32F-C18F-4CCB-8830-3D77AA7352D7}"/>
              </a:ext>
            </a:extLst>
          </p:cNvPr>
          <p:cNvSpPr/>
          <p:nvPr/>
        </p:nvSpPr>
        <p:spPr>
          <a:xfrm>
            <a:off x="3422708" y="2681078"/>
            <a:ext cx="1762033" cy="575035"/>
          </a:xfrm>
          <a:prstGeom prst="leftArrow">
            <a:avLst/>
          </a:prstGeom>
        </p:spPr>
        <p:style>
          <a:lnRef idx="2">
            <a:schemeClr val="dk1"/>
          </a:lnRef>
          <a:fillRef idx="1">
            <a:schemeClr val="lt1"/>
          </a:fillRef>
          <a:effectRef idx="0">
            <a:schemeClr val="dk1"/>
          </a:effectRef>
          <a:fontRef idx="minor">
            <a:schemeClr val="dk1"/>
          </a:fontRef>
        </p:style>
        <p:txBody>
          <a:bodyPr rtlCol="0" anchor="ctr"/>
          <a:lstStyle/>
          <a:p>
            <a:pPr algn="ctr"/>
            <a:r>
              <a:rPr lang="de-DE" sz="1000" dirty="0"/>
              <a:t>Bezeichnung der Aufgabenkreise</a:t>
            </a:r>
          </a:p>
        </p:txBody>
      </p:sp>
      <p:sp>
        <p:nvSpPr>
          <p:cNvPr id="16" name="Pfeil: nach links 15">
            <a:extLst>
              <a:ext uri="{FF2B5EF4-FFF2-40B4-BE49-F238E27FC236}">
                <a16:creationId xmlns:a16="http://schemas.microsoft.com/office/drawing/2014/main" id="{047D07FE-30C5-40E4-9E4A-9A0DE1A172F1}"/>
              </a:ext>
            </a:extLst>
          </p:cNvPr>
          <p:cNvSpPr/>
          <p:nvPr/>
        </p:nvSpPr>
        <p:spPr>
          <a:xfrm>
            <a:off x="4035452" y="4119512"/>
            <a:ext cx="1762032" cy="575035"/>
          </a:xfrm>
          <a:prstGeom prst="leftArrow">
            <a:avLst/>
          </a:prstGeom>
        </p:spPr>
        <p:style>
          <a:lnRef idx="2">
            <a:schemeClr val="dk1"/>
          </a:lnRef>
          <a:fillRef idx="1">
            <a:schemeClr val="lt1"/>
          </a:fillRef>
          <a:effectRef idx="0">
            <a:schemeClr val="dk1"/>
          </a:effectRef>
          <a:fontRef idx="minor">
            <a:schemeClr val="dk1"/>
          </a:fontRef>
        </p:style>
        <p:txBody>
          <a:bodyPr rtlCol="0" anchor="ctr"/>
          <a:lstStyle/>
          <a:p>
            <a:pPr algn="ctr"/>
            <a:r>
              <a:rPr lang="de-DE" sz="1000" dirty="0"/>
              <a:t>Evtl. Einwilligungsvorbehalt</a:t>
            </a:r>
          </a:p>
        </p:txBody>
      </p:sp>
      <p:sp>
        <p:nvSpPr>
          <p:cNvPr id="17" name="Pfeil: nach links 16">
            <a:extLst>
              <a:ext uri="{FF2B5EF4-FFF2-40B4-BE49-F238E27FC236}">
                <a16:creationId xmlns:a16="http://schemas.microsoft.com/office/drawing/2014/main" id="{8DE6E782-DA10-4306-8D96-D813EEB03778}"/>
              </a:ext>
            </a:extLst>
          </p:cNvPr>
          <p:cNvSpPr/>
          <p:nvPr/>
        </p:nvSpPr>
        <p:spPr>
          <a:xfrm>
            <a:off x="3091992" y="4581427"/>
            <a:ext cx="1432874" cy="484632"/>
          </a:xfrm>
          <a:prstGeom prst="leftArrow">
            <a:avLst/>
          </a:prstGeom>
        </p:spPr>
        <p:style>
          <a:lnRef idx="2">
            <a:schemeClr val="dk1"/>
          </a:lnRef>
          <a:fillRef idx="1">
            <a:schemeClr val="lt1"/>
          </a:fillRef>
          <a:effectRef idx="0">
            <a:schemeClr val="dk1"/>
          </a:effectRef>
          <a:fontRef idx="minor">
            <a:schemeClr val="dk1"/>
          </a:fontRef>
        </p:style>
        <p:txBody>
          <a:bodyPr rtlCol="0" anchor="ctr"/>
          <a:lstStyle/>
          <a:p>
            <a:pPr algn="ctr"/>
            <a:r>
              <a:rPr lang="de-DE" sz="1200" dirty="0"/>
              <a:t>Unterschrift</a:t>
            </a:r>
          </a:p>
        </p:txBody>
      </p:sp>
      <p:sp>
        <p:nvSpPr>
          <p:cNvPr id="19" name="Sprechblase: oval 18">
            <a:extLst>
              <a:ext uri="{FF2B5EF4-FFF2-40B4-BE49-F238E27FC236}">
                <a16:creationId xmlns:a16="http://schemas.microsoft.com/office/drawing/2014/main" id="{447816A1-4E61-476C-B654-1571A275154C}"/>
              </a:ext>
            </a:extLst>
          </p:cNvPr>
          <p:cNvSpPr/>
          <p:nvPr/>
        </p:nvSpPr>
        <p:spPr>
          <a:xfrm>
            <a:off x="8135332" y="3578721"/>
            <a:ext cx="1894788" cy="1681435"/>
          </a:xfrm>
          <a:prstGeom prst="wedgeEllipseCallout">
            <a:avLst>
              <a:gd name="adj1" fmla="val -265163"/>
              <a:gd name="adj2" fmla="val -28283"/>
            </a:avLst>
          </a:prstGeom>
        </p:spPr>
        <p:style>
          <a:lnRef idx="2">
            <a:schemeClr val="dk1"/>
          </a:lnRef>
          <a:fillRef idx="1">
            <a:schemeClr val="lt1"/>
          </a:fillRef>
          <a:effectRef idx="0">
            <a:schemeClr val="dk1"/>
          </a:effectRef>
          <a:fontRef idx="minor">
            <a:schemeClr val="dk1"/>
          </a:fontRef>
        </p:style>
        <p:txBody>
          <a:bodyPr rtlCol="0" anchor="ctr"/>
          <a:lstStyle/>
          <a:p>
            <a:pPr algn="ctr"/>
            <a:r>
              <a:rPr lang="de-DE" sz="1200" dirty="0"/>
              <a:t>Bei vorläufiger Betreuung, das Ende der Einstweiligen Maßnahme </a:t>
            </a:r>
          </a:p>
        </p:txBody>
      </p:sp>
    </p:spTree>
    <p:extLst>
      <p:ext uri="{BB962C8B-B14F-4D97-AF65-F5344CB8AC3E}">
        <p14:creationId xmlns:p14="http://schemas.microsoft.com/office/powerpoint/2010/main" val="2229483602"/>
      </p:ext>
    </p:extLst>
  </p:cSld>
  <p:clrMapOvr>
    <a:masterClrMapping/>
  </p:clrMapOvr>
  <p:transition spd="slow">
    <p:push/>
  </p:transition>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1108364" y="748145"/>
            <a:ext cx="10086109" cy="3477875"/>
          </a:xfrm>
          <a:prstGeom prst="rect">
            <a:avLst/>
          </a:prstGeom>
          <a:noFill/>
        </p:spPr>
        <p:txBody>
          <a:bodyPr wrap="square" rtlCol="0">
            <a:spAutoFit/>
          </a:bodyPr>
          <a:lstStyle/>
          <a:p>
            <a:pPr algn="ctr"/>
            <a:r>
              <a:rPr lang="de-DE" sz="4000" b="1" dirty="0">
                <a:latin typeface="Arial Narrow" panose="020B0606020202030204" pitchFamily="34" charset="0"/>
              </a:rPr>
              <a:t>Betreuungsrechtliche Genehmigungen</a:t>
            </a:r>
          </a:p>
          <a:p>
            <a:pPr algn="ctr"/>
            <a:endParaRPr lang="de-DE" sz="4000" b="1" dirty="0">
              <a:latin typeface="Arial Narrow" panose="020B0606020202030204" pitchFamily="34" charset="0"/>
            </a:endParaRPr>
          </a:p>
          <a:p>
            <a:pPr marL="457200" indent="-457200">
              <a:buFont typeface="Arial" panose="020B0604020202020204" pitchFamily="34" charset="0"/>
              <a:buChar char="•"/>
            </a:pPr>
            <a:r>
              <a:rPr lang="de-DE" sz="2800" dirty="0">
                <a:latin typeface="Arial Narrow" panose="020B0606020202030204" pitchFamily="34" charset="0"/>
              </a:rPr>
              <a:t>Bestimmte (Rechts-)Handlungen des Betreuer bedürfen der Genehmigung des Betreuungsgerichts</a:t>
            </a:r>
          </a:p>
          <a:p>
            <a:pPr marL="457200" indent="-457200">
              <a:buFont typeface="Arial" panose="020B0604020202020204" pitchFamily="34" charset="0"/>
              <a:buChar char="•"/>
            </a:pPr>
            <a:r>
              <a:rPr lang="de-DE" sz="2800" dirty="0">
                <a:latin typeface="Arial Narrow" panose="020B0606020202030204" pitchFamily="34" charset="0"/>
              </a:rPr>
              <a:t>Genehmigung(vorher); Genehmigung (nachträglich)</a:t>
            </a:r>
          </a:p>
          <a:p>
            <a:pPr marL="457200" indent="-457200">
              <a:buFont typeface="Arial" panose="020B0604020202020204" pitchFamily="34" charset="0"/>
              <a:buChar char="•"/>
            </a:pPr>
            <a:r>
              <a:rPr lang="de-DE" sz="2800" dirty="0">
                <a:latin typeface="Arial Narrow" panose="020B0606020202030204" pitchFamily="34" charset="0"/>
              </a:rPr>
              <a:t>Funktionelle Zuständigkeit ist geteilt</a:t>
            </a:r>
          </a:p>
          <a:p>
            <a:endParaRPr lang="de-DE" sz="2800" dirty="0">
              <a:latin typeface="Arial Narrow" panose="020B0606020202030204" pitchFamily="34" charset="0"/>
            </a:endParaRPr>
          </a:p>
        </p:txBody>
      </p:sp>
    </p:spTree>
    <p:extLst>
      <p:ext uri="{BB962C8B-B14F-4D97-AF65-F5344CB8AC3E}">
        <p14:creationId xmlns:p14="http://schemas.microsoft.com/office/powerpoint/2010/main" val="371873323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35709" y="387927"/>
            <a:ext cx="11240655" cy="707886"/>
          </a:xfrm>
          <a:prstGeom prst="rect">
            <a:avLst/>
          </a:prstGeom>
          <a:noFill/>
        </p:spPr>
        <p:txBody>
          <a:bodyPr wrap="square" rtlCol="0">
            <a:spAutoFit/>
          </a:bodyPr>
          <a:lstStyle/>
          <a:p>
            <a:r>
              <a:rPr lang="de-DE" sz="4000" b="1" dirty="0">
                <a:latin typeface="Arial Narrow" panose="020B0606020202030204" pitchFamily="34" charset="0"/>
              </a:rPr>
              <a:t>Richter                                          Rechtspfleger</a:t>
            </a:r>
          </a:p>
        </p:txBody>
      </p:sp>
      <p:sp>
        <p:nvSpPr>
          <p:cNvPr id="3" name="Textfeld 2"/>
          <p:cNvSpPr txBox="1"/>
          <p:nvPr/>
        </p:nvSpPr>
        <p:spPr>
          <a:xfrm>
            <a:off x="637309" y="1505527"/>
            <a:ext cx="4996873" cy="2308324"/>
          </a:xfrm>
          <a:prstGeom prst="rect">
            <a:avLst/>
          </a:prstGeom>
          <a:noFill/>
        </p:spPr>
        <p:txBody>
          <a:bodyPr wrap="square" rtlCol="0">
            <a:spAutoFit/>
          </a:bodyPr>
          <a:lstStyle/>
          <a:p>
            <a:pPr marL="285750" indent="-285750">
              <a:lnSpc>
                <a:spcPct val="150000"/>
              </a:lnSpc>
              <a:buFont typeface="Wingdings" panose="05000000000000000000" pitchFamily="2" charset="2"/>
              <a:buChar char="Ø"/>
            </a:pPr>
            <a:r>
              <a:rPr lang="de-DE" sz="2400" dirty="0">
                <a:latin typeface="Arial Narrow" panose="020B0606020202030204" pitchFamily="34" charset="0"/>
              </a:rPr>
              <a:t>Ärztliche Maßnahmen (§ 1829 BGB)</a:t>
            </a:r>
          </a:p>
          <a:p>
            <a:pPr marL="285750" indent="-285750">
              <a:lnSpc>
                <a:spcPct val="150000"/>
              </a:lnSpc>
              <a:buFont typeface="Wingdings" panose="05000000000000000000" pitchFamily="2" charset="2"/>
              <a:buChar char="Ø"/>
            </a:pPr>
            <a:r>
              <a:rPr lang="de-DE" sz="2400" dirty="0">
                <a:latin typeface="Arial Narrow" panose="020B0606020202030204" pitchFamily="34" charset="0"/>
              </a:rPr>
              <a:t>Sterilisation (§ 1830 BGB)</a:t>
            </a:r>
          </a:p>
          <a:p>
            <a:pPr marL="285750" indent="-285750">
              <a:lnSpc>
                <a:spcPct val="150000"/>
              </a:lnSpc>
              <a:buFont typeface="Wingdings" panose="05000000000000000000" pitchFamily="2" charset="2"/>
              <a:buChar char="Ø"/>
            </a:pPr>
            <a:r>
              <a:rPr lang="de-DE" sz="2400" dirty="0">
                <a:latin typeface="Arial Narrow" panose="020B0606020202030204" pitchFamily="34" charset="0"/>
              </a:rPr>
              <a:t>Unterbringung/freiheitsentziehende Maßnahmen (§ 1831 BGB)</a:t>
            </a:r>
          </a:p>
        </p:txBody>
      </p:sp>
      <p:sp>
        <p:nvSpPr>
          <p:cNvPr id="4" name="Textfeld 3"/>
          <p:cNvSpPr txBox="1"/>
          <p:nvPr/>
        </p:nvSpPr>
        <p:spPr>
          <a:xfrm>
            <a:off x="6853382" y="1505527"/>
            <a:ext cx="5033818" cy="5112425"/>
          </a:xfrm>
          <a:prstGeom prst="rect">
            <a:avLst/>
          </a:prstGeom>
          <a:noFill/>
        </p:spPr>
        <p:txBody>
          <a:bodyPr wrap="square" rtlCol="0">
            <a:spAutoFit/>
          </a:bodyPr>
          <a:lstStyle/>
          <a:p>
            <a:pPr marL="285750" indent="-285750">
              <a:lnSpc>
                <a:spcPct val="150000"/>
              </a:lnSpc>
              <a:buFont typeface="Wingdings" panose="05000000000000000000" pitchFamily="2" charset="2"/>
              <a:buChar char="Ø"/>
            </a:pPr>
            <a:r>
              <a:rPr lang="de-DE" sz="2000" dirty="0">
                <a:latin typeface="Arial Narrow" panose="020B0606020202030204" pitchFamily="34" charset="0"/>
              </a:rPr>
              <a:t>Erbausschlagung (§ 1851BGB) </a:t>
            </a:r>
          </a:p>
          <a:p>
            <a:pPr marL="285750" indent="-285750">
              <a:lnSpc>
                <a:spcPct val="150000"/>
              </a:lnSpc>
              <a:buFont typeface="Wingdings" panose="05000000000000000000" pitchFamily="2" charset="2"/>
              <a:buChar char="Ø"/>
            </a:pPr>
            <a:r>
              <a:rPr lang="de-DE" sz="2000" dirty="0">
                <a:latin typeface="Arial Narrow" panose="020B0606020202030204" pitchFamily="34" charset="0"/>
              </a:rPr>
              <a:t>Aufgabe der Mietwohnung (§ 1833 BGB)</a:t>
            </a:r>
          </a:p>
          <a:p>
            <a:pPr marL="285750" indent="-285750">
              <a:lnSpc>
                <a:spcPct val="150000"/>
              </a:lnSpc>
              <a:buFont typeface="Wingdings" panose="05000000000000000000" pitchFamily="2" charset="2"/>
              <a:buChar char="Ø"/>
            </a:pPr>
            <a:r>
              <a:rPr lang="de-DE" sz="2000" dirty="0">
                <a:latin typeface="Arial Narrow" panose="020B0606020202030204" pitchFamily="34" charset="0"/>
              </a:rPr>
              <a:t>Grundstückskaufvertrag (§§ 1833 (3) Nr. 4;1850 BGB)</a:t>
            </a:r>
          </a:p>
          <a:p>
            <a:pPr marL="285750" indent="-285750">
              <a:lnSpc>
                <a:spcPct val="150000"/>
              </a:lnSpc>
              <a:buFont typeface="Wingdings" panose="05000000000000000000" pitchFamily="2" charset="2"/>
              <a:buChar char="Ø"/>
            </a:pPr>
            <a:r>
              <a:rPr lang="de-DE" sz="2000" dirty="0">
                <a:latin typeface="Arial Narrow" panose="020B0606020202030204" pitchFamily="34" charset="0"/>
              </a:rPr>
              <a:t>Kündigung eines Sparkontos (§ 1849 BGB)</a:t>
            </a:r>
          </a:p>
          <a:p>
            <a:pPr marL="285750" indent="-285750">
              <a:lnSpc>
                <a:spcPct val="150000"/>
              </a:lnSpc>
              <a:buFont typeface="Wingdings" panose="05000000000000000000" pitchFamily="2" charset="2"/>
              <a:buChar char="Ø"/>
            </a:pPr>
            <a:r>
              <a:rPr lang="de-DE" sz="2000" dirty="0">
                <a:latin typeface="Arial Narrow" panose="020B0606020202030204" pitchFamily="34" charset="0"/>
              </a:rPr>
              <a:t>Kreditaufnahme zu Lasten des Betreuten (§ 1854 Nr. 2 BGB)</a:t>
            </a:r>
          </a:p>
          <a:p>
            <a:pPr marL="285750" indent="-285750">
              <a:lnSpc>
                <a:spcPct val="150000"/>
              </a:lnSpc>
              <a:buFont typeface="Wingdings" panose="05000000000000000000" pitchFamily="2" charset="2"/>
              <a:buChar char="Ø"/>
            </a:pPr>
            <a:r>
              <a:rPr lang="de-DE" sz="2000" dirty="0">
                <a:latin typeface="Arial Narrow" panose="020B0606020202030204" pitchFamily="34" charset="0"/>
              </a:rPr>
              <a:t>Schenkungen, es sei denn diese ist den Lebensverhältnissen des Betreuten angemessen oder als Gelegenheitsgeschenk üblich (§1854 Nr. 8 BGB)</a:t>
            </a:r>
          </a:p>
        </p:txBody>
      </p:sp>
    </p:spTree>
    <p:extLst>
      <p:ext uri="{BB962C8B-B14F-4D97-AF65-F5344CB8AC3E}">
        <p14:creationId xmlns:p14="http://schemas.microsoft.com/office/powerpoint/2010/main" val="2345780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dirty="0">
                <a:solidFill>
                  <a:srgbClr val="FF0000"/>
                </a:solidFill>
                <a:latin typeface="Arial Narrow" panose="020B0606020202030204" pitchFamily="34" charset="0"/>
              </a:rPr>
              <a:t>Die Familie </a:t>
            </a:r>
          </a:p>
        </p:txBody>
      </p:sp>
      <p:sp>
        <p:nvSpPr>
          <p:cNvPr id="3" name="Inhaltsplatzhalter 2"/>
          <p:cNvSpPr>
            <a:spLocks noGrp="1"/>
          </p:cNvSpPr>
          <p:nvPr>
            <p:ph idx="1"/>
          </p:nvPr>
        </p:nvSpPr>
        <p:spPr/>
        <p:txBody>
          <a:bodyPr/>
          <a:lstStyle/>
          <a:p>
            <a:r>
              <a:rPr lang="de-DE" dirty="0">
                <a:latin typeface="Arial Narrow" panose="020B0606020202030204" pitchFamily="34" charset="0"/>
              </a:rPr>
              <a:t>„Die Familie“ ist kein rechtlicher Begriff und bedeutet für jeden etwas anderes</a:t>
            </a:r>
          </a:p>
          <a:p>
            <a:r>
              <a:rPr lang="de-DE" dirty="0">
                <a:latin typeface="Arial Narrow" panose="020B0606020202030204" pitchFamily="34" charset="0"/>
              </a:rPr>
              <a:t>Beziehungsverhältnis von Eltern und Kindern, wobei das Abstammungsverhältnis unbeachtlich ist</a:t>
            </a:r>
          </a:p>
          <a:p>
            <a:r>
              <a:rPr lang="de-DE" dirty="0">
                <a:solidFill>
                  <a:srgbClr val="FF0000"/>
                </a:solidFill>
                <a:latin typeface="Arial Narrow" panose="020B0606020202030204" pitchFamily="34" charset="0"/>
              </a:rPr>
              <a:t>Im allgemeinen Sprachgebrauch werden als Familie alle Personen bezeichnet, die durch Abstammung/Verwandtschaft, Schwägerschaft, Ehe oder Lebenspartnerschaft miteinander verbunden sind</a:t>
            </a:r>
          </a:p>
        </p:txBody>
      </p:sp>
    </p:spTree>
    <p:extLst>
      <p:ext uri="{BB962C8B-B14F-4D97-AF65-F5344CB8AC3E}">
        <p14:creationId xmlns:p14="http://schemas.microsoft.com/office/powerpoint/2010/main" val="326018392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988291" y="665018"/>
            <a:ext cx="9938327" cy="5201424"/>
          </a:xfrm>
          <a:prstGeom prst="rect">
            <a:avLst/>
          </a:prstGeom>
          <a:noFill/>
        </p:spPr>
        <p:txBody>
          <a:bodyPr wrap="square" rtlCol="0">
            <a:spAutoFit/>
          </a:bodyPr>
          <a:lstStyle/>
          <a:p>
            <a:pPr algn="ctr"/>
            <a:r>
              <a:rPr lang="de-DE" sz="4000" b="1" dirty="0">
                <a:latin typeface="Arial Narrow" panose="020B0606020202030204" pitchFamily="34" charset="0"/>
              </a:rPr>
              <a:t>Rechnungslegung und Berichte</a:t>
            </a:r>
          </a:p>
          <a:p>
            <a:pPr algn="ctr"/>
            <a:endParaRPr lang="de-DE" sz="4000" b="1" dirty="0">
              <a:latin typeface="Arial Narrow" panose="020B0606020202030204" pitchFamily="34" charset="0"/>
            </a:endParaRPr>
          </a:p>
          <a:p>
            <a:pPr marL="457200" indent="-457200">
              <a:buFont typeface="Arial" panose="020B0604020202020204" pitchFamily="34" charset="0"/>
              <a:buChar char="•"/>
            </a:pPr>
            <a:endParaRPr lang="de-DE" sz="2800" dirty="0">
              <a:latin typeface="Arial Narrow" panose="020B0606020202030204" pitchFamily="34" charset="0"/>
            </a:endParaRPr>
          </a:p>
          <a:p>
            <a:pPr marL="457200" indent="-457200">
              <a:buFont typeface="Arial" panose="020B0604020202020204" pitchFamily="34" charset="0"/>
              <a:buChar char="•"/>
            </a:pPr>
            <a:r>
              <a:rPr lang="de-DE" sz="2800" dirty="0">
                <a:latin typeface="Arial Narrow" panose="020B0606020202030204" pitchFamily="34" charset="0"/>
              </a:rPr>
              <a:t>Sozialbericht am Anfang -&gt; vor Einleitung einer Betreuung</a:t>
            </a:r>
          </a:p>
          <a:p>
            <a:pPr marL="457200" indent="-457200">
              <a:buFont typeface="Arial" panose="020B0604020202020204" pitchFamily="34" charset="0"/>
              <a:buChar char="•"/>
            </a:pPr>
            <a:r>
              <a:rPr lang="de-DE" sz="2800" dirty="0">
                <a:latin typeface="Arial Narrow" panose="020B0606020202030204" pitchFamily="34" charset="0"/>
              </a:rPr>
              <a:t>Anfangs/Übernahmebericht nach Betreuungsbeschluss</a:t>
            </a:r>
          </a:p>
          <a:p>
            <a:pPr marL="457200" indent="-457200">
              <a:buFont typeface="Arial" panose="020B0604020202020204" pitchFamily="34" charset="0"/>
              <a:buChar char="•"/>
            </a:pPr>
            <a:r>
              <a:rPr lang="de-DE" sz="2800" dirty="0">
                <a:latin typeface="Arial Narrow" panose="020B0606020202030204" pitchFamily="34" charset="0"/>
              </a:rPr>
              <a:t>Betreuer hat dem Betreuungsgericht grundsätzlich jährlich zu berichten</a:t>
            </a:r>
          </a:p>
          <a:p>
            <a:pPr marL="457200" indent="-457200">
              <a:buFont typeface="Arial" panose="020B0604020202020204" pitchFamily="34" charset="0"/>
              <a:buChar char="•"/>
            </a:pPr>
            <a:r>
              <a:rPr lang="de-DE" sz="2800" dirty="0">
                <a:latin typeface="Arial Narrow" panose="020B0606020202030204" pitchFamily="34" charset="0"/>
              </a:rPr>
              <a:t>wenn Vermögenssorge </a:t>
            </a:r>
            <a:r>
              <a:rPr lang="de-DE" sz="2800" dirty="0">
                <a:latin typeface="Arial Narrow" panose="020B0606020202030204" pitchFamily="34" charset="0"/>
                <a:sym typeface="Wingdings" panose="05000000000000000000" pitchFamily="2" charset="2"/>
              </a:rPr>
              <a:t> Rechnungslegung</a:t>
            </a:r>
          </a:p>
          <a:p>
            <a:pPr marL="457200" indent="-457200">
              <a:buFont typeface="Arial" panose="020B0604020202020204" pitchFamily="34" charset="0"/>
              <a:buChar char="•"/>
            </a:pPr>
            <a:r>
              <a:rPr lang="de-DE" sz="2800" dirty="0">
                <a:latin typeface="Arial Narrow" panose="020B0606020202030204" pitchFamily="34" charset="0"/>
                <a:sym typeface="Wingdings" panose="05000000000000000000" pitchFamily="2" charset="2"/>
              </a:rPr>
              <a:t>Vermögensverzeichnis zu Anfang</a:t>
            </a:r>
          </a:p>
          <a:p>
            <a:pPr marL="457200" indent="-457200">
              <a:buFont typeface="Arial" panose="020B0604020202020204" pitchFamily="34" charset="0"/>
              <a:buChar char="•"/>
            </a:pPr>
            <a:r>
              <a:rPr lang="de-DE" sz="2800" dirty="0">
                <a:latin typeface="Arial Narrow" panose="020B0606020202030204" pitchFamily="34" charset="0"/>
                <a:sym typeface="Wingdings" panose="05000000000000000000" pitchFamily="2" charset="2"/>
              </a:rPr>
              <a:t>Schlussrechnung nach Beendigung der Betreuung auf Verlangen des Betreuten oder der Erbberechtigten</a:t>
            </a:r>
          </a:p>
          <a:p>
            <a:endParaRPr lang="de-DE" sz="2800" dirty="0">
              <a:latin typeface="Arial Narrow" panose="020B0606020202030204" pitchFamily="34" charset="0"/>
            </a:endParaRPr>
          </a:p>
        </p:txBody>
      </p:sp>
    </p:spTree>
    <p:extLst>
      <p:ext uri="{BB962C8B-B14F-4D97-AF65-F5344CB8AC3E}">
        <p14:creationId xmlns:p14="http://schemas.microsoft.com/office/powerpoint/2010/main" val="370308164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914400" y="618836"/>
            <a:ext cx="10353964" cy="3477875"/>
          </a:xfrm>
          <a:prstGeom prst="rect">
            <a:avLst/>
          </a:prstGeom>
          <a:noFill/>
        </p:spPr>
        <p:txBody>
          <a:bodyPr wrap="square" rtlCol="0">
            <a:spAutoFit/>
          </a:bodyPr>
          <a:lstStyle/>
          <a:p>
            <a:pPr algn="ctr"/>
            <a:r>
              <a:rPr lang="de-DE" sz="4000" b="1" dirty="0">
                <a:latin typeface="Arial Narrow" panose="020B0606020202030204" pitchFamily="34" charset="0"/>
              </a:rPr>
              <a:t>Betreuerwechsel</a:t>
            </a:r>
          </a:p>
          <a:p>
            <a:pPr algn="ctr"/>
            <a:endParaRPr lang="de-DE" sz="4000" b="1" dirty="0">
              <a:latin typeface="Arial Narrow" panose="020B0606020202030204" pitchFamily="34" charset="0"/>
            </a:endParaRPr>
          </a:p>
          <a:p>
            <a:pPr marL="457200" indent="-457200">
              <a:buFont typeface="Arial" panose="020B0604020202020204" pitchFamily="34" charset="0"/>
              <a:buChar char="•"/>
            </a:pPr>
            <a:r>
              <a:rPr lang="de-DE" sz="2800" dirty="0">
                <a:latin typeface="Arial Narrow" panose="020B0606020202030204" pitchFamily="34" charset="0"/>
              </a:rPr>
              <a:t>geregelt in §§ 1868,1869 BGB</a:t>
            </a:r>
          </a:p>
          <a:p>
            <a:pPr marL="457200" indent="-457200">
              <a:buFont typeface="Arial" panose="020B0604020202020204" pitchFamily="34" charset="0"/>
              <a:buChar char="•"/>
            </a:pPr>
            <a:r>
              <a:rPr lang="de-DE" sz="2800" dirty="0">
                <a:latin typeface="Arial Narrow" panose="020B0606020202030204" pitchFamily="34" charset="0"/>
              </a:rPr>
              <a:t>Mangelnde Eignung oder anderer wichtiger Grund</a:t>
            </a:r>
          </a:p>
          <a:p>
            <a:pPr marL="457200" indent="-457200">
              <a:buFont typeface="Arial" panose="020B0604020202020204" pitchFamily="34" charset="0"/>
              <a:buChar char="•"/>
            </a:pPr>
            <a:r>
              <a:rPr lang="de-DE" sz="2800" dirty="0">
                <a:latin typeface="Arial Narrow" panose="020B0606020202030204" pitchFamily="34" charset="0"/>
              </a:rPr>
              <a:t>Auf Wunsch des Betroffenen (mit und ohne neuen Vorschlag)</a:t>
            </a:r>
          </a:p>
          <a:p>
            <a:pPr marL="457200" indent="-457200">
              <a:buFont typeface="Arial" panose="020B0604020202020204" pitchFamily="34" charset="0"/>
              <a:buChar char="•"/>
            </a:pPr>
            <a:r>
              <a:rPr lang="de-DE" sz="2800" dirty="0">
                <a:latin typeface="Arial Narrow" panose="020B0606020202030204" pitchFamily="34" charset="0"/>
              </a:rPr>
              <a:t>Ehrenamtlicher Betreuer vorhanden</a:t>
            </a:r>
          </a:p>
          <a:p>
            <a:endParaRPr lang="de-DE" sz="2800" dirty="0">
              <a:latin typeface="Arial Narrow" panose="020B0606020202030204" pitchFamily="34" charset="0"/>
            </a:endParaRPr>
          </a:p>
        </p:txBody>
      </p:sp>
      <p:sp>
        <p:nvSpPr>
          <p:cNvPr id="3" name="Textfeld 2"/>
          <p:cNvSpPr txBox="1"/>
          <p:nvPr/>
        </p:nvSpPr>
        <p:spPr>
          <a:xfrm>
            <a:off x="508000" y="3842327"/>
            <a:ext cx="5357091" cy="2862322"/>
          </a:xfrm>
          <a:prstGeom prst="rect">
            <a:avLst/>
          </a:prstGeom>
          <a:noFill/>
          <a:ln w="19050">
            <a:solidFill>
              <a:schemeClr val="tx1"/>
            </a:solidFill>
          </a:ln>
        </p:spPr>
        <p:txBody>
          <a:bodyPr wrap="square" rtlCol="0">
            <a:spAutoFit/>
          </a:bodyPr>
          <a:lstStyle/>
          <a:p>
            <a:r>
              <a:rPr lang="de-DE" sz="2000" b="1" dirty="0">
                <a:latin typeface="Arial Narrow" panose="020B0606020202030204" pitchFamily="34" charset="0"/>
              </a:rPr>
              <a:t>      Mit Vorschlag</a:t>
            </a:r>
          </a:p>
          <a:p>
            <a:endParaRPr lang="de-DE" sz="2000" dirty="0">
              <a:latin typeface="Arial Narrow" panose="020B0606020202030204" pitchFamily="34" charset="0"/>
            </a:endParaRPr>
          </a:p>
          <a:p>
            <a:pPr marL="342900" indent="-342900">
              <a:buFont typeface="Arial" panose="020B0604020202020204" pitchFamily="34" charset="0"/>
              <a:buChar char="•"/>
            </a:pPr>
            <a:r>
              <a:rPr lang="de-DE" sz="2000" dirty="0">
                <a:latin typeface="Arial Narrow" panose="020B0606020202030204" pitchFamily="34" charset="0"/>
              </a:rPr>
              <a:t>Betroffener schlägt neuen Betreuer vor und wünscht Wechsel</a:t>
            </a:r>
          </a:p>
          <a:p>
            <a:pPr marL="342900" indent="-342900">
              <a:buFont typeface="Arial" panose="020B0604020202020204" pitchFamily="34" charset="0"/>
              <a:buChar char="•"/>
            </a:pPr>
            <a:r>
              <a:rPr lang="de-DE" sz="2000" dirty="0">
                <a:latin typeface="Arial Narrow" panose="020B0606020202030204" pitchFamily="34" charset="0"/>
              </a:rPr>
              <a:t>Zuständig ist Rechtspfleger</a:t>
            </a:r>
          </a:p>
          <a:p>
            <a:pPr marL="342900" indent="-342900">
              <a:buFont typeface="Arial" panose="020B0604020202020204" pitchFamily="34" charset="0"/>
              <a:buChar char="•"/>
            </a:pPr>
            <a:r>
              <a:rPr lang="de-DE" sz="2000" dirty="0">
                <a:latin typeface="Arial Narrow" panose="020B0606020202030204" pitchFamily="34" charset="0"/>
              </a:rPr>
              <a:t>Bindung des Gerichts an Vorschlag des Betroffenen</a:t>
            </a:r>
          </a:p>
          <a:p>
            <a:pPr marL="342900" indent="-342900">
              <a:buFont typeface="Arial" panose="020B0604020202020204" pitchFamily="34" charset="0"/>
              <a:buChar char="•"/>
            </a:pPr>
            <a:r>
              <a:rPr lang="de-DE" sz="2000" dirty="0">
                <a:latin typeface="Arial Narrow" panose="020B0606020202030204" pitchFamily="34" charset="0"/>
              </a:rPr>
              <a:t>Ausnahme </a:t>
            </a:r>
            <a:r>
              <a:rPr lang="de-DE" sz="2000" dirty="0">
                <a:latin typeface="Arial Narrow" panose="020B0606020202030204" pitchFamily="34" charset="0"/>
                <a:sym typeface="Wingdings" panose="05000000000000000000" pitchFamily="2" charset="2"/>
              </a:rPr>
              <a:t> widerspricht dem Wohl d. Betroffenen</a:t>
            </a:r>
            <a:endParaRPr lang="de-DE" sz="2000" dirty="0">
              <a:latin typeface="Arial Narrow" panose="020B0606020202030204" pitchFamily="34" charset="0"/>
            </a:endParaRPr>
          </a:p>
          <a:p>
            <a:endParaRPr lang="de-DE" sz="2000" dirty="0">
              <a:latin typeface="Arial Narrow" panose="020B0606020202030204" pitchFamily="34" charset="0"/>
            </a:endParaRPr>
          </a:p>
          <a:p>
            <a:endParaRPr lang="de-DE" sz="2000" dirty="0">
              <a:latin typeface="Arial Narrow" panose="020B0606020202030204" pitchFamily="34" charset="0"/>
            </a:endParaRPr>
          </a:p>
        </p:txBody>
      </p:sp>
      <p:sp>
        <p:nvSpPr>
          <p:cNvPr id="4" name="Textfeld 3"/>
          <p:cNvSpPr txBox="1"/>
          <p:nvPr/>
        </p:nvSpPr>
        <p:spPr>
          <a:xfrm>
            <a:off x="6096000" y="3842327"/>
            <a:ext cx="5948218" cy="2862322"/>
          </a:xfrm>
          <a:prstGeom prst="rect">
            <a:avLst/>
          </a:prstGeom>
          <a:noFill/>
          <a:ln w="19050">
            <a:solidFill>
              <a:schemeClr val="tx1"/>
            </a:solidFill>
          </a:ln>
        </p:spPr>
        <p:txBody>
          <a:bodyPr wrap="square" rtlCol="0">
            <a:spAutoFit/>
          </a:bodyPr>
          <a:lstStyle/>
          <a:p>
            <a:r>
              <a:rPr lang="de-DE" sz="2000" b="1" dirty="0">
                <a:latin typeface="Arial Narrow" panose="020B0606020202030204" pitchFamily="34" charset="0"/>
              </a:rPr>
              <a:t>      Ohne Vorschlag</a:t>
            </a:r>
          </a:p>
          <a:p>
            <a:endParaRPr lang="de-DE" sz="2000" dirty="0">
              <a:latin typeface="Arial Narrow" panose="020B0606020202030204" pitchFamily="34" charset="0"/>
            </a:endParaRPr>
          </a:p>
          <a:p>
            <a:pPr marL="342900" indent="-342900">
              <a:buFont typeface="Arial" panose="020B0604020202020204" pitchFamily="34" charset="0"/>
              <a:buChar char="•"/>
            </a:pPr>
            <a:r>
              <a:rPr lang="de-DE" sz="2000" dirty="0">
                <a:latin typeface="Arial Narrow" panose="020B0606020202030204" pitchFamily="34" charset="0"/>
              </a:rPr>
              <a:t>Betroffener wünscht Wechsel, schlägt aber keinen neuen Betreuer vor</a:t>
            </a:r>
          </a:p>
          <a:p>
            <a:pPr marL="342900" indent="-342900">
              <a:buFont typeface="Arial" panose="020B0604020202020204" pitchFamily="34" charset="0"/>
              <a:buChar char="•"/>
            </a:pPr>
            <a:r>
              <a:rPr lang="de-DE" sz="2000" dirty="0">
                <a:latin typeface="Arial Narrow" panose="020B0606020202030204" pitchFamily="34" charset="0"/>
              </a:rPr>
              <a:t>Zuständig ist Richter</a:t>
            </a:r>
          </a:p>
          <a:p>
            <a:pPr marL="342900" indent="-342900">
              <a:buFont typeface="Arial" panose="020B0604020202020204" pitchFamily="34" charset="0"/>
              <a:buChar char="•"/>
            </a:pPr>
            <a:r>
              <a:rPr lang="de-DE" sz="2000" dirty="0">
                <a:latin typeface="Arial Narrow" panose="020B0606020202030204" pitchFamily="34" charset="0"/>
              </a:rPr>
              <a:t>Gericht hat neuen Betreuer auszuwählen</a:t>
            </a:r>
          </a:p>
          <a:p>
            <a:pPr marL="342900" indent="-342900">
              <a:buFont typeface="Arial" panose="020B0604020202020204" pitchFamily="34" charset="0"/>
              <a:buChar char="•"/>
            </a:pPr>
            <a:r>
              <a:rPr lang="de-DE" sz="2000" dirty="0">
                <a:latin typeface="Arial Narrow" panose="020B0606020202030204" pitchFamily="34" charset="0"/>
              </a:rPr>
              <a:t>Ggf. Anfrage an Betreuungsbehörde wg. Vorschlag</a:t>
            </a:r>
          </a:p>
          <a:p>
            <a:pPr marL="342900" indent="-342900">
              <a:buFont typeface="Arial" panose="020B0604020202020204" pitchFamily="34" charset="0"/>
              <a:buChar char="•"/>
            </a:pPr>
            <a:endParaRPr lang="de-DE" sz="2000" dirty="0">
              <a:latin typeface="Arial Narrow" panose="020B0606020202030204" pitchFamily="34" charset="0"/>
            </a:endParaRPr>
          </a:p>
          <a:p>
            <a:endParaRPr lang="de-DE" sz="2000" dirty="0">
              <a:latin typeface="Arial Narrow" panose="020B0606020202030204" pitchFamily="34" charset="0"/>
            </a:endParaRPr>
          </a:p>
        </p:txBody>
      </p:sp>
    </p:spTree>
    <p:extLst>
      <p:ext uri="{BB962C8B-B14F-4D97-AF65-F5344CB8AC3E}">
        <p14:creationId xmlns:p14="http://schemas.microsoft.com/office/powerpoint/2010/main" val="80813110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71055" y="452582"/>
            <a:ext cx="10658763" cy="6063198"/>
          </a:xfrm>
          <a:prstGeom prst="rect">
            <a:avLst/>
          </a:prstGeom>
          <a:noFill/>
        </p:spPr>
        <p:txBody>
          <a:bodyPr wrap="square" rtlCol="0">
            <a:spAutoFit/>
          </a:bodyPr>
          <a:lstStyle/>
          <a:p>
            <a:pPr algn="ctr"/>
            <a:r>
              <a:rPr lang="de-DE" sz="4000" b="1" dirty="0">
                <a:latin typeface="Arial Narrow" panose="020B0606020202030204" pitchFamily="34" charset="0"/>
              </a:rPr>
              <a:t>Ende der Betreuung</a:t>
            </a:r>
          </a:p>
          <a:p>
            <a:pPr algn="ctr"/>
            <a:endParaRPr lang="de-DE" sz="4000" b="1" dirty="0">
              <a:latin typeface="Arial Narrow" panose="020B0606020202030204" pitchFamily="34" charset="0"/>
            </a:endParaRPr>
          </a:p>
          <a:p>
            <a:pPr marL="457200" indent="-457200">
              <a:buFont typeface="Arial" panose="020B0604020202020204" pitchFamily="34" charset="0"/>
              <a:buChar char="•"/>
            </a:pPr>
            <a:r>
              <a:rPr lang="de-DE" sz="2800" dirty="0">
                <a:latin typeface="Arial Narrow" panose="020B0606020202030204" pitchFamily="34" charset="0"/>
              </a:rPr>
              <a:t>Aufhebung durch Beschluss (§ 1871 BGB), die Betreuung ist aufzuheben, wenn die Voraussetzungen nicht mehr vorliegen- fällt ein Teil der Voraussetzungen weg, so ist die Betreuung einzuschränken!</a:t>
            </a:r>
          </a:p>
          <a:p>
            <a:pPr marL="457200" indent="-457200">
              <a:buFont typeface="Arial" panose="020B0604020202020204" pitchFamily="34" charset="0"/>
              <a:buChar char="•"/>
            </a:pPr>
            <a:r>
              <a:rPr lang="de-DE" sz="2800" dirty="0">
                <a:latin typeface="Arial Narrow" panose="020B0606020202030204" pitchFamily="34" charset="0"/>
              </a:rPr>
              <a:t>Ablauf der Frist (einstweilige Anordnung)</a:t>
            </a:r>
          </a:p>
          <a:p>
            <a:pPr marL="457200" indent="-457200">
              <a:buFont typeface="Arial" panose="020B0604020202020204" pitchFamily="34" charset="0"/>
              <a:buChar char="•"/>
            </a:pPr>
            <a:r>
              <a:rPr lang="de-DE" sz="2800" dirty="0">
                <a:latin typeface="Arial Narrow" panose="020B0606020202030204" pitchFamily="34" charset="0"/>
              </a:rPr>
              <a:t>Tod des Betroffenen</a:t>
            </a:r>
          </a:p>
          <a:p>
            <a:pPr marL="457200" indent="-457200">
              <a:buFont typeface="Arial" panose="020B0604020202020204" pitchFamily="34" charset="0"/>
              <a:buChar char="•"/>
            </a:pPr>
            <a:r>
              <a:rPr lang="de-DE" sz="2800" dirty="0">
                <a:latin typeface="Arial Narrow" panose="020B0606020202030204" pitchFamily="34" charset="0"/>
              </a:rPr>
              <a:t>Entlassung des Betreuers, wenn der Betroffene den Antrag auf Betreuung selbst gestellt hat (§ 1871(2) S.1 BGB)</a:t>
            </a:r>
          </a:p>
          <a:p>
            <a:pPr marL="457200" indent="-457200">
              <a:buFont typeface="Arial" panose="020B0604020202020204" pitchFamily="34" charset="0"/>
              <a:buChar char="•"/>
            </a:pPr>
            <a:endParaRPr lang="de-DE" sz="2800" dirty="0">
              <a:latin typeface="Arial Narrow" panose="020B0606020202030204" pitchFamily="34" charset="0"/>
            </a:endParaRPr>
          </a:p>
          <a:p>
            <a:r>
              <a:rPr lang="de-DE" sz="2800" dirty="0">
                <a:latin typeface="Arial Narrow" panose="020B0606020202030204" pitchFamily="34" charset="0"/>
              </a:rPr>
              <a:t>Über die etwaige Verlängerung oder die Aufhebung einer Betreuung muss  </a:t>
            </a:r>
            <a:r>
              <a:rPr lang="de-DE" sz="2800" u="sng" dirty="0">
                <a:solidFill>
                  <a:srgbClr val="FF0000"/>
                </a:solidFill>
                <a:latin typeface="Arial Narrow" panose="020B0606020202030204" pitchFamily="34" charset="0"/>
              </a:rPr>
              <a:t>spätestens </a:t>
            </a:r>
            <a:r>
              <a:rPr lang="de-DE" sz="2800" dirty="0">
                <a:solidFill>
                  <a:srgbClr val="FF0000"/>
                </a:solidFill>
                <a:latin typeface="Arial Narrow" panose="020B0606020202030204" pitchFamily="34" charset="0"/>
              </a:rPr>
              <a:t>nach 7 Jahren </a:t>
            </a:r>
            <a:r>
              <a:rPr lang="de-DE" sz="2800" dirty="0">
                <a:latin typeface="Arial Narrow" panose="020B0606020202030204" pitchFamily="34" charset="0"/>
              </a:rPr>
              <a:t>entschieden werden  (§ 295 Abs. 2 </a:t>
            </a:r>
            <a:r>
              <a:rPr lang="de-DE" sz="2800" dirty="0" err="1">
                <a:latin typeface="Arial Narrow" panose="020B0606020202030204" pitchFamily="34" charset="0"/>
              </a:rPr>
              <a:t>FamFG</a:t>
            </a:r>
            <a:r>
              <a:rPr lang="de-DE" sz="2800" dirty="0">
                <a:latin typeface="Arial Narrow" panose="020B0606020202030204" pitchFamily="34" charset="0"/>
              </a:rPr>
              <a:t>)!</a:t>
            </a:r>
          </a:p>
          <a:p>
            <a:endParaRPr lang="de-DE" sz="2800" dirty="0">
              <a:latin typeface="Arial Narrow" panose="020B0606020202030204" pitchFamily="34" charset="0"/>
            </a:endParaRPr>
          </a:p>
        </p:txBody>
      </p:sp>
    </p:spTree>
    <p:extLst>
      <p:ext uri="{BB962C8B-B14F-4D97-AF65-F5344CB8AC3E}">
        <p14:creationId xmlns:p14="http://schemas.microsoft.com/office/powerpoint/2010/main" val="222941815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775855" y="350982"/>
            <a:ext cx="10658763" cy="1754326"/>
          </a:xfrm>
          <a:prstGeom prst="rect">
            <a:avLst/>
          </a:prstGeom>
          <a:noFill/>
        </p:spPr>
        <p:txBody>
          <a:bodyPr wrap="square" rtlCol="0">
            <a:spAutoFit/>
          </a:bodyPr>
          <a:lstStyle/>
          <a:p>
            <a:pPr algn="ctr"/>
            <a:r>
              <a:rPr lang="de-DE" sz="4000" b="1" dirty="0">
                <a:latin typeface="Arial Narrow" panose="020B0606020202030204" pitchFamily="34" charset="0"/>
              </a:rPr>
              <a:t>Unterbringungsverfahren</a:t>
            </a:r>
          </a:p>
          <a:p>
            <a:pPr algn="ctr"/>
            <a:endParaRPr lang="de-DE" sz="4000" b="1" dirty="0">
              <a:latin typeface="Arial Narrow" panose="020B0606020202030204" pitchFamily="34" charset="0"/>
            </a:endParaRPr>
          </a:p>
          <a:p>
            <a:endParaRPr lang="de-DE" sz="2800" dirty="0">
              <a:latin typeface="Arial Narrow" panose="020B0606020202030204" pitchFamily="34" charset="0"/>
            </a:endParaRPr>
          </a:p>
        </p:txBody>
      </p:sp>
      <p:sp>
        <p:nvSpPr>
          <p:cNvPr id="3" name="Textfeld 2"/>
          <p:cNvSpPr txBox="1"/>
          <p:nvPr/>
        </p:nvSpPr>
        <p:spPr>
          <a:xfrm>
            <a:off x="406400" y="1191199"/>
            <a:ext cx="3306619" cy="2246769"/>
          </a:xfrm>
          <a:prstGeom prst="rect">
            <a:avLst/>
          </a:prstGeom>
          <a:noFill/>
          <a:ln w="19050">
            <a:solidFill>
              <a:schemeClr val="tx1"/>
            </a:solidFill>
          </a:ln>
        </p:spPr>
        <p:txBody>
          <a:bodyPr wrap="square" rtlCol="0">
            <a:spAutoFit/>
          </a:bodyPr>
          <a:lstStyle/>
          <a:p>
            <a:pPr algn="ctr"/>
            <a:r>
              <a:rPr lang="de-DE" sz="2000" b="1" dirty="0">
                <a:latin typeface="Arial Narrow" panose="020B0606020202030204" pitchFamily="34" charset="0"/>
              </a:rPr>
              <a:t>Freiheitsentziehende Unterbringung</a:t>
            </a:r>
          </a:p>
          <a:p>
            <a:pPr algn="ctr"/>
            <a:endParaRPr lang="de-DE" sz="2000" b="1" dirty="0">
              <a:latin typeface="Arial Narrow" panose="020B0606020202030204" pitchFamily="34" charset="0"/>
            </a:endParaRPr>
          </a:p>
          <a:p>
            <a:pPr marL="342900" lvl="0" indent="-342900">
              <a:buFont typeface="Arial" panose="020B0604020202020204" pitchFamily="34" charset="0"/>
              <a:buChar char="•"/>
            </a:pPr>
            <a:r>
              <a:rPr lang="de-DE" sz="2000" dirty="0">
                <a:latin typeface="Arial Narrow" panose="020B0606020202030204" pitchFamily="34" charset="0"/>
              </a:rPr>
              <a:t>In einer Einrichtung</a:t>
            </a:r>
          </a:p>
          <a:p>
            <a:pPr marL="342900" lvl="0" indent="-342900">
              <a:buFont typeface="Arial" panose="020B0604020202020204" pitchFamily="34" charset="0"/>
              <a:buChar char="•"/>
            </a:pPr>
            <a:r>
              <a:rPr lang="de-DE" sz="2000" dirty="0">
                <a:latin typeface="Arial Narrow" panose="020B0606020202030204" pitchFamily="34" charset="0"/>
              </a:rPr>
              <a:t>Nach BGB</a:t>
            </a:r>
          </a:p>
          <a:p>
            <a:pPr marL="342900" lvl="0" indent="-342900">
              <a:buFont typeface="Arial" panose="020B0604020202020204" pitchFamily="34" charset="0"/>
              <a:buChar char="•"/>
            </a:pPr>
            <a:r>
              <a:rPr lang="de-DE" sz="2000" dirty="0">
                <a:latin typeface="Arial Narrow" panose="020B0606020202030204" pitchFamily="34" charset="0"/>
              </a:rPr>
              <a:t>Nach </a:t>
            </a:r>
            <a:r>
              <a:rPr lang="de-DE" sz="2000" dirty="0" err="1">
                <a:latin typeface="Arial Narrow" panose="020B0606020202030204" pitchFamily="34" charset="0"/>
              </a:rPr>
              <a:t>PsychKG</a:t>
            </a:r>
            <a:endParaRPr lang="de-DE" sz="2000" dirty="0">
              <a:latin typeface="Arial Narrow" panose="020B0606020202030204" pitchFamily="34" charset="0"/>
            </a:endParaRPr>
          </a:p>
          <a:p>
            <a:endParaRPr lang="de-DE" sz="2000" dirty="0">
              <a:latin typeface="Arial Narrow" panose="020B0606020202030204" pitchFamily="34" charset="0"/>
            </a:endParaRPr>
          </a:p>
        </p:txBody>
      </p:sp>
      <p:sp>
        <p:nvSpPr>
          <p:cNvPr id="4" name="Textfeld 3"/>
          <p:cNvSpPr txBox="1"/>
          <p:nvPr/>
        </p:nvSpPr>
        <p:spPr>
          <a:xfrm>
            <a:off x="4059382" y="1191198"/>
            <a:ext cx="3482109" cy="2246769"/>
          </a:xfrm>
          <a:prstGeom prst="rect">
            <a:avLst/>
          </a:prstGeom>
          <a:noFill/>
          <a:ln w="19050">
            <a:solidFill>
              <a:schemeClr val="tx1"/>
            </a:solidFill>
          </a:ln>
        </p:spPr>
        <p:txBody>
          <a:bodyPr wrap="square" rtlCol="0">
            <a:spAutoFit/>
          </a:bodyPr>
          <a:lstStyle/>
          <a:p>
            <a:pPr algn="ctr"/>
            <a:r>
              <a:rPr lang="de-DE" sz="2000" b="1" dirty="0">
                <a:latin typeface="Arial Narrow" panose="020B0606020202030204" pitchFamily="34" charset="0"/>
              </a:rPr>
              <a:t>Freiheitsentziehende Maßnahmen</a:t>
            </a:r>
          </a:p>
          <a:p>
            <a:pPr algn="ctr"/>
            <a:endParaRPr lang="de-DE" sz="2000" b="1" dirty="0">
              <a:latin typeface="Arial Narrow" panose="020B0606020202030204" pitchFamily="34" charset="0"/>
            </a:endParaRPr>
          </a:p>
          <a:p>
            <a:pPr marL="342900" lvl="0" indent="-342900">
              <a:buFont typeface="Arial" panose="020B0604020202020204" pitchFamily="34" charset="0"/>
              <a:buChar char="•"/>
            </a:pPr>
            <a:r>
              <a:rPr lang="de-DE" sz="2000" dirty="0">
                <a:latin typeface="Arial Narrow" panose="020B0606020202030204" pitchFamily="34" charset="0"/>
              </a:rPr>
              <a:t>z.B. Fixierung</a:t>
            </a:r>
          </a:p>
          <a:p>
            <a:pPr marL="342900" lvl="0" indent="-342900">
              <a:buFont typeface="Arial" panose="020B0604020202020204" pitchFamily="34" charset="0"/>
              <a:buChar char="•"/>
            </a:pPr>
            <a:r>
              <a:rPr lang="de-DE" sz="2000" dirty="0">
                <a:latin typeface="Arial Narrow" panose="020B0606020202030204" pitchFamily="34" charset="0"/>
              </a:rPr>
              <a:t>Nach BGB</a:t>
            </a:r>
          </a:p>
          <a:p>
            <a:pPr marL="342900" lvl="0" indent="-342900">
              <a:buFont typeface="Arial" panose="020B0604020202020204" pitchFamily="34" charset="0"/>
              <a:buChar char="•"/>
            </a:pPr>
            <a:endParaRPr lang="de-DE" sz="2000" dirty="0">
              <a:latin typeface="Arial Narrow" panose="020B0606020202030204" pitchFamily="34" charset="0"/>
            </a:endParaRPr>
          </a:p>
          <a:p>
            <a:endParaRPr lang="de-DE" sz="2000" dirty="0">
              <a:latin typeface="Arial Narrow" panose="020B0606020202030204" pitchFamily="34" charset="0"/>
            </a:endParaRPr>
          </a:p>
        </p:txBody>
      </p:sp>
      <p:sp>
        <p:nvSpPr>
          <p:cNvPr id="5" name="Textfeld 4"/>
          <p:cNvSpPr txBox="1"/>
          <p:nvPr/>
        </p:nvSpPr>
        <p:spPr>
          <a:xfrm>
            <a:off x="7887854" y="1191197"/>
            <a:ext cx="3232727" cy="2246769"/>
          </a:xfrm>
          <a:prstGeom prst="rect">
            <a:avLst/>
          </a:prstGeom>
          <a:noFill/>
          <a:ln w="19050">
            <a:solidFill>
              <a:schemeClr val="tx1"/>
            </a:solidFill>
          </a:ln>
        </p:spPr>
        <p:txBody>
          <a:bodyPr wrap="square" rtlCol="0">
            <a:spAutoFit/>
          </a:bodyPr>
          <a:lstStyle/>
          <a:p>
            <a:pPr algn="ctr"/>
            <a:r>
              <a:rPr lang="de-DE" sz="2000" b="1" dirty="0">
                <a:latin typeface="Arial Narrow" panose="020B0606020202030204" pitchFamily="34" charset="0"/>
              </a:rPr>
              <a:t>Ärztliche    Zwangsmaßnahmen</a:t>
            </a:r>
          </a:p>
          <a:p>
            <a:pPr algn="ctr"/>
            <a:endParaRPr lang="de-DE" sz="2000" b="1" dirty="0">
              <a:latin typeface="Arial Narrow" panose="020B0606020202030204" pitchFamily="34" charset="0"/>
            </a:endParaRPr>
          </a:p>
          <a:p>
            <a:pPr marL="342900" lvl="0" indent="-342900">
              <a:buFont typeface="Arial" panose="020B0604020202020204" pitchFamily="34" charset="0"/>
              <a:buChar char="•"/>
            </a:pPr>
            <a:r>
              <a:rPr lang="de-DE" sz="2000" dirty="0">
                <a:latin typeface="Arial Narrow" panose="020B0606020202030204" pitchFamily="34" charset="0"/>
              </a:rPr>
              <a:t>z.B. Zwangsmedikation</a:t>
            </a:r>
          </a:p>
          <a:p>
            <a:pPr marL="342900" lvl="0" indent="-342900">
              <a:buFont typeface="Arial" panose="020B0604020202020204" pitchFamily="34" charset="0"/>
              <a:buChar char="•"/>
            </a:pPr>
            <a:r>
              <a:rPr lang="de-DE" sz="2000" dirty="0">
                <a:latin typeface="Arial Narrow" panose="020B0606020202030204" pitchFamily="34" charset="0"/>
              </a:rPr>
              <a:t>Nach BGB</a:t>
            </a:r>
          </a:p>
          <a:p>
            <a:pPr marL="342900" lvl="0" indent="-342900">
              <a:buFont typeface="Arial" panose="020B0604020202020204" pitchFamily="34" charset="0"/>
              <a:buChar char="•"/>
            </a:pPr>
            <a:endParaRPr lang="de-DE" sz="2000" dirty="0">
              <a:latin typeface="Arial Narrow" panose="020B0606020202030204" pitchFamily="34" charset="0"/>
            </a:endParaRPr>
          </a:p>
          <a:p>
            <a:endParaRPr lang="de-DE" sz="2000" dirty="0">
              <a:latin typeface="Arial Narrow" panose="020B0606020202030204" pitchFamily="34" charset="0"/>
            </a:endParaRPr>
          </a:p>
        </p:txBody>
      </p:sp>
      <p:sp>
        <p:nvSpPr>
          <p:cNvPr id="6" name="Textfeld 5"/>
          <p:cNvSpPr txBox="1"/>
          <p:nvPr/>
        </p:nvSpPr>
        <p:spPr>
          <a:xfrm>
            <a:off x="489527" y="4378036"/>
            <a:ext cx="8349673" cy="1015663"/>
          </a:xfrm>
          <a:prstGeom prst="rect">
            <a:avLst/>
          </a:prstGeom>
          <a:noFill/>
          <a:ln w="19050">
            <a:solidFill>
              <a:schemeClr val="tx1"/>
            </a:solidFill>
          </a:ln>
        </p:spPr>
        <p:txBody>
          <a:bodyPr wrap="square" rtlCol="0">
            <a:spAutoFit/>
          </a:bodyPr>
          <a:lstStyle/>
          <a:p>
            <a:pPr marL="342900" indent="-342900">
              <a:buFont typeface="Wingdings" panose="05000000000000000000" pitchFamily="2" charset="2"/>
              <a:buChar char="Ø"/>
            </a:pPr>
            <a:r>
              <a:rPr lang="de-DE" sz="2000" dirty="0">
                <a:latin typeface="Arial Narrow" panose="020B0606020202030204" pitchFamily="34" charset="0"/>
              </a:rPr>
              <a:t>Geregelt in §§ 1831, 1832 BGB und in den </a:t>
            </a:r>
            <a:r>
              <a:rPr lang="de-DE" sz="2000" dirty="0" err="1">
                <a:latin typeface="Arial Narrow" panose="020B0606020202030204" pitchFamily="34" charset="0"/>
              </a:rPr>
              <a:t>PsychKG</a:t>
            </a:r>
            <a:r>
              <a:rPr lang="de-DE" sz="2000" dirty="0">
                <a:latin typeface="Arial Narrow" panose="020B0606020202030204" pitchFamily="34" charset="0"/>
              </a:rPr>
              <a:t> der Länder</a:t>
            </a:r>
          </a:p>
          <a:p>
            <a:pPr marL="342900" indent="-342900">
              <a:buFont typeface="Wingdings" panose="05000000000000000000" pitchFamily="2" charset="2"/>
              <a:buChar char="Ø"/>
            </a:pPr>
            <a:r>
              <a:rPr lang="de-DE" sz="2000" dirty="0">
                <a:latin typeface="Arial Narrow" panose="020B0606020202030204" pitchFamily="34" charset="0"/>
              </a:rPr>
              <a:t>Verfahren in §§ 317 ff. </a:t>
            </a:r>
            <a:r>
              <a:rPr lang="de-DE" sz="2000" dirty="0" err="1">
                <a:latin typeface="Arial Narrow" panose="020B0606020202030204" pitchFamily="34" charset="0"/>
              </a:rPr>
              <a:t>FamFG</a:t>
            </a:r>
            <a:endParaRPr lang="de-DE" sz="2000" dirty="0">
              <a:latin typeface="Arial Narrow" panose="020B0606020202030204" pitchFamily="34" charset="0"/>
            </a:endParaRPr>
          </a:p>
          <a:p>
            <a:pPr marL="342900" indent="-342900">
              <a:buFont typeface="Wingdings" panose="05000000000000000000" pitchFamily="2" charset="2"/>
              <a:buChar char="Ø"/>
            </a:pPr>
            <a:r>
              <a:rPr lang="de-DE" sz="2000" dirty="0">
                <a:latin typeface="Arial Narrow" panose="020B0606020202030204" pitchFamily="34" charset="0"/>
              </a:rPr>
              <a:t>Unterbringungsmaßnahmen sind immer befristet</a:t>
            </a:r>
          </a:p>
        </p:txBody>
      </p:sp>
    </p:spTree>
    <p:extLst>
      <p:ext uri="{BB962C8B-B14F-4D97-AF65-F5344CB8AC3E}">
        <p14:creationId xmlns:p14="http://schemas.microsoft.com/office/powerpoint/2010/main" val="76988794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016000" y="526473"/>
            <a:ext cx="10270836" cy="707886"/>
          </a:xfrm>
          <a:prstGeom prst="rect">
            <a:avLst/>
          </a:prstGeom>
          <a:noFill/>
        </p:spPr>
        <p:txBody>
          <a:bodyPr wrap="square" rtlCol="0">
            <a:spAutoFit/>
          </a:bodyPr>
          <a:lstStyle/>
          <a:p>
            <a:pPr algn="ctr"/>
            <a:r>
              <a:rPr lang="de-DE" sz="4000" b="1" dirty="0">
                <a:latin typeface="Arial Narrow" panose="020B0606020202030204" pitchFamily="34" charset="0"/>
              </a:rPr>
              <a:t>Vergleich BGB und </a:t>
            </a:r>
            <a:r>
              <a:rPr lang="de-DE" sz="4000" b="1" dirty="0" err="1">
                <a:latin typeface="Arial Narrow" panose="020B0606020202030204" pitchFamily="34" charset="0"/>
              </a:rPr>
              <a:t>PsychKG</a:t>
            </a:r>
            <a:endParaRPr lang="de-DE" sz="4000" b="1" dirty="0">
              <a:latin typeface="Arial Narrow" panose="020B0606020202030204" pitchFamily="34" charset="0"/>
            </a:endParaRPr>
          </a:p>
        </p:txBody>
      </p:sp>
      <p:sp>
        <p:nvSpPr>
          <p:cNvPr id="3" name="Textfeld 2"/>
          <p:cNvSpPr txBox="1"/>
          <p:nvPr/>
        </p:nvSpPr>
        <p:spPr>
          <a:xfrm>
            <a:off x="517236" y="1311564"/>
            <a:ext cx="5384800" cy="1538883"/>
          </a:xfrm>
          <a:prstGeom prst="rect">
            <a:avLst/>
          </a:prstGeom>
          <a:noFill/>
          <a:ln w="19050">
            <a:solidFill>
              <a:schemeClr val="tx1"/>
            </a:solidFill>
          </a:ln>
        </p:spPr>
        <p:txBody>
          <a:bodyPr wrap="square" rtlCol="0">
            <a:spAutoFit/>
          </a:bodyPr>
          <a:lstStyle/>
          <a:p>
            <a:r>
              <a:rPr lang="de-DE" sz="2000" b="1" dirty="0">
                <a:latin typeface="Arial Narrow" panose="020B0606020202030204" pitchFamily="34" charset="0"/>
              </a:rPr>
              <a:t>      Nach BGB</a:t>
            </a:r>
          </a:p>
          <a:p>
            <a:endParaRPr lang="de-DE" sz="2000" b="1" dirty="0">
              <a:latin typeface="Arial Narrow" panose="020B0606020202030204" pitchFamily="34" charset="0"/>
            </a:endParaRPr>
          </a:p>
          <a:p>
            <a:pPr marL="342900" indent="-342900">
              <a:buFont typeface="Arial" panose="020B0604020202020204" pitchFamily="34" charset="0"/>
              <a:buChar char="•"/>
            </a:pPr>
            <a:r>
              <a:rPr lang="de-DE" dirty="0">
                <a:latin typeface="Arial Narrow" panose="020B0606020202030204" pitchFamily="34" charset="0"/>
              </a:rPr>
              <a:t>Unterbringung durch Betreuer oder Bevollmächtigten</a:t>
            </a:r>
          </a:p>
          <a:p>
            <a:pPr marL="342900" indent="-342900">
              <a:buFont typeface="Arial" panose="020B0604020202020204" pitchFamily="34" charset="0"/>
              <a:buChar char="•"/>
            </a:pPr>
            <a:r>
              <a:rPr lang="de-DE" dirty="0">
                <a:latin typeface="Arial Narrow" panose="020B0606020202030204" pitchFamily="34" charset="0"/>
              </a:rPr>
              <a:t>Betreuungsgericht </a:t>
            </a:r>
            <a:r>
              <a:rPr lang="de-DE" u="sng" dirty="0">
                <a:solidFill>
                  <a:srgbClr val="FF0000"/>
                </a:solidFill>
                <a:latin typeface="Arial Narrow" panose="020B0606020202030204" pitchFamily="34" charset="0"/>
              </a:rPr>
              <a:t>genehmigt</a:t>
            </a:r>
            <a:r>
              <a:rPr lang="de-DE" dirty="0">
                <a:solidFill>
                  <a:srgbClr val="FF0000"/>
                </a:solidFill>
                <a:latin typeface="Arial Narrow" panose="020B0606020202030204" pitchFamily="34" charset="0"/>
              </a:rPr>
              <a:t> </a:t>
            </a:r>
            <a:r>
              <a:rPr lang="de-DE" dirty="0">
                <a:latin typeface="Arial Narrow" panose="020B0606020202030204" pitchFamily="34" charset="0"/>
              </a:rPr>
              <a:t>die Unterbringung</a:t>
            </a:r>
          </a:p>
          <a:p>
            <a:endParaRPr lang="de-DE" dirty="0">
              <a:latin typeface="Arial Narrow" panose="020B0606020202030204" pitchFamily="34" charset="0"/>
            </a:endParaRPr>
          </a:p>
        </p:txBody>
      </p:sp>
      <p:sp>
        <p:nvSpPr>
          <p:cNvPr id="4" name="Textfeld 3"/>
          <p:cNvSpPr txBox="1"/>
          <p:nvPr/>
        </p:nvSpPr>
        <p:spPr>
          <a:xfrm>
            <a:off x="6225309" y="1311564"/>
            <a:ext cx="4636655" cy="1538883"/>
          </a:xfrm>
          <a:prstGeom prst="rect">
            <a:avLst/>
          </a:prstGeom>
          <a:noFill/>
          <a:ln w="19050">
            <a:solidFill>
              <a:schemeClr val="tx1"/>
            </a:solidFill>
          </a:ln>
        </p:spPr>
        <p:txBody>
          <a:bodyPr wrap="square" rtlCol="0">
            <a:spAutoFit/>
          </a:bodyPr>
          <a:lstStyle/>
          <a:p>
            <a:r>
              <a:rPr lang="de-DE" sz="2000" b="1" dirty="0">
                <a:latin typeface="Arial Narrow" panose="020B0606020202030204" pitchFamily="34" charset="0"/>
              </a:rPr>
              <a:t>      Nach </a:t>
            </a:r>
            <a:r>
              <a:rPr lang="de-DE" sz="2000" b="1" dirty="0" err="1">
                <a:latin typeface="Arial Narrow" panose="020B0606020202030204" pitchFamily="34" charset="0"/>
              </a:rPr>
              <a:t>PsychKG</a:t>
            </a:r>
            <a:endParaRPr lang="de-DE" sz="2000" b="1" dirty="0">
              <a:latin typeface="Arial Narrow" panose="020B0606020202030204" pitchFamily="34" charset="0"/>
            </a:endParaRPr>
          </a:p>
          <a:p>
            <a:endParaRPr lang="de-DE" sz="2000" b="1" dirty="0">
              <a:latin typeface="Arial Narrow" panose="020B0606020202030204" pitchFamily="34" charset="0"/>
            </a:endParaRPr>
          </a:p>
          <a:p>
            <a:pPr marL="342900" indent="-342900">
              <a:buFont typeface="Arial" panose="020B0604020202020204" pitchFamily="34" charset="0"/>
              <a:buChar char="•"/>
            </a:pPr>
            <a:r>
              <a:rPr lang="de-DE" dirty="0">
                <a:latin typeface="Arial Narrow" panose="020B0606020202030204" pitchFamily="34" charset="0"/>
              </a:rPr>
              <a:t>Behörde, Krankenhaus, etc. regen Unterbringung an</a:t>
            </a:r>
          </a:p>
          <a:p>
            <a:pPr marL="342900" indent="-342900">
              <a:buFont typeface="Arial" panose="020B0604020202020204" pitchFamily="34" charset="0"/>
              <a:buChar char="•"/>
            </a:pPr>
            <a:r>
              <a:rPr lang="de-DE" dirty="0">
                <a:latin typeface="Arial Narrow" panose="020B0606020202030204" pitchFamily="34" charset="0"/>
              </a:rPr>
              <a:t>Betreuungsgericht </a:t>
            </a:r>
            <a:r>
              <a:rPr lang="de-DE" u="sng" dirty="0">
                <a:solidFill>
                  <a:srgbClr val="FF0000"/>
                </a:solidFill>
                <a:latin typeface="Arial Narrow" panose="020B0606020202030204" pitchFamily="34" charset="0"/>
              </a:rPr>
              <a:t>ordnet</a:t>
            </a:r>
            <a:r>
              <a:rPr lang="de-DE" dirty="0">
                <a:solidFill>
                  <a:srgbClr val="FF0000"/>
                </a:solidFill>
                <a:latin typeface="Arial Narrow" panose="020B0606020202030204" pitchFamily="34" charset="0"/>
              </a:rPr>
              <a:t> </a:t>
            </a:r>
            <a:r>
              <a:rPr lang="de-DE" dirty="0">
                <a:latin typeface="Arial Narrow" panose="020B0606020202030204" pitchFamily="34" charset="0"/>
              </a:rPr>
              <a:t>die Unterbringung an</a:t>
            </a:r>
          </a:p>
        </p:txBody>
      </p:sp>
      <p:sp>
        <p:nvSpPr>
          <p:cNvPr id="5" name="Textfeld 4"/>
          <p:cNvSpPr txBox="1"/>
          <p:nvPr/>
        </p:nvSpPr>
        <p:spPr>
          <a:xfrm>
            <a:off x="517236" y="3565238"/>
            <a:ext cx="5384800" cy="2646878"/>
          </a:xfrm>
          <a:prstGeom prst="rect">
            <a:avLst/>
          </a:prstGeom>
          <a:noFill/>
          <a:ln w="19050">
            <a:solidFill>
              <a:schemeClr val="tx1"/>
            </a:solidFill>
          </a:ln>
        </p:spPr>
        <p:txBody>
          <a:bodyPr wrap="square" rtlCol="0">
            <a:spAutoFit/>
          </a:bodyPr>
          <a:lstStyle/>
          <a:p>
            <a:r>
              <a:rPr lang="de-DE" sz="2000" b="1" dirty="0">
                <a:latin typeface="Arial Narrow" panose="020B0606020202030204" pitchFamily="34" charset="0"/>
              </a:rPr>
              <a:t>      Unterbringung nach BGB</a:t>
            </a:r>
          </a:p>
          <a:p>
            <a:endParaRPr lang="de-DE" sz="2000" b="1" dirty="0">
              <a:latin typeface="Arial Narrow" panose="020B0606020202030204" pitchFamily="34" charset="0"/>
            </a:endParaRPr>
          </a:p>
          <a:p>
            <a:pPr marL="342900" indent="-342900">
              <a:buFont typeface="Arial" panose="020B0604020202020204" pitchFamily="34" charset="0"/>
              <a:buChar char="•"/>
            </a:pPr>
            <a:r>
              <a:rPr lang="de-DE" dirty="0">
                <a:latin typeface="Arial Narrow" panose="020B0606020202030204" pitchFamily="34" charset="0"/>
              </a:rPr>
              <a:t>§ 1831 BGB</a:t>
            </a:r>
          </a:p>
          <a:p>
            <a:pPr marL="342900" indent="-342900">
              <a:buFont typeface="Arial" panose="020B0604020202020204" pitchFamily="34" charset="0"/>
              <a:buChar char="•"/>
            </a:pPr>
            <a:r>
              <a:rPr lang="de-DE" dirty="0">
                <a:latin typeface="Arial Narrow" panose="020B0606020202030204" pitchFamily="34" charset="0"/>
              </a:rPr>
              <a:t>Betreuung oder Bevollmächtigung liegt vor</a:t>
            </a:r>
          </a:p>
          <a:p>
            <a:pPr marL="342900" indent="-342900">
              <a:buFont typeface="Arial" panose="020B0604020202020204" pitchFamily="34" charset="0"/>
              <a:buChar char="•"/>
            </a:pPr>
            <a:r>
              <a:rPr lang="de-DE" dirty="0">
                <a:latin typeface="Arial Narrow" panose="020B0606020202030204" pitchFamily="34" charset="0"/>
              </a:rPr>
              <a:t>Freiheitsentziehung (s. § 415 Abs. 2 </a:t>
            </a:r>
            <a:r>
              <a:rPr lang="de-DE" dirty="0" err="1">
                <a:latin typeface="Arial Narrow" panose="020B0606020202030204" pitchFamily="34" charset="0"/>
              </a:rPr>
              <a:t>FamFG</a:t>
            </a:r>
            <a:r>
              <a:rPr lang="de-DE" dirty="0">
                <a:latin typeface="Arial Narrow" panose="020B0606020202030204" pitchFamily="34" charset="0"/>
              </a:rPr>
              <a:t>)</a:t>
            </a:r>
          </a:p>
          <a:p>
            <a:pPr marL="342900" indent="-342900">
              <a:buFont typeface="Arial" panose="020B0604020202020204" pitchFamily="34" charset="0"/>
              <a:buChar char="•"/>
            </a:pPr>
            <a:r>
              <a:rPr lang="de-DE" dirty="0">
                <a:latin typeface="Arial Narrow" panose="020B0606020202030204" pitchFamily="34" charset="0"/>
              </a:rPr>
              <a:t>Zum Wohl des Betroffenen</a:t>
            </a:r>
          </a:p>
          <a:p>
            <a:pPr marL="342900" indent="-342900">
              <a:buFont typeface="Arial" panose="020B0604020202020204" pitchFamily="34" charset="0"/>
              <a:buChar char="•"/>
            </a:pPr>
            <a:r>
              <a:rPr lang="de-DE" dirty="0">
                <a:latin typeface="Arial Narrow" panose="020B0606020202030204" pitchFamily="34" charset="0"/>
              </a:rPr>
              <a:t>Selbstgefährdung liegt vor</a:t>
            </a:r>
          </a:p>
          <a:p>
            <a:pPr marL="342900" indent="-342900">
              <a:buFont typeface="Arial" panose="020B0604020202020204" pitchFamily="34" charset="0"/>
              <a:buChar char="•"/>
            </a:pPr>
            <a:r>
              <a:rPr lang="de-DE" dirty="0">
                <a:latin typeface="Arial Narrow" panose="020B0606020202030204" pitchFamily="34" charset="0"/>
              </a:rPr>
              <a:t>Erforderlichkeit</a:t>
            </a:r>
          </a:p>
          <a:p>
            <a:pPr marL="342900" indent="-342900">
              <a:buFont typeface="Arial" panose="020B0604020202020204" pitchFamily="34" charset="0"/>
              <a:buChar char="•"/>
            </a:pPr>
            <a:r>
              <a:rPr lang="de-DE" dirty="0">
                <a:latin typeface="Arial Narrow" panose="020B0606020202030204" pitchFamily="34" charset="0"/>
              </a:rPr>
              <a:t>Vollzug der Unterbringung im Gesetz nicht beschrieben</a:t>
            </a:r>
          </a:p>
        </p:txBody>
      </p:sp>
      <p:sp>
        <p:nvSpPr>
          <p:cNvPr id="6" name="Textfeld 5"/>
          <p:cNvSpPr txBox="1"/>
          <p:nvPr/>
        </p:nvSpPr>
        <p:spPr>
          <a:xfrm>
            <a:off x="6225309" y="3565238"/>
            <a:ext cx="4636655" cy="2646878"/>
          </a:xfrm>
          <a:prstGeom prst="rect">
            <a:avLst/>
          </a:prstGeom>
          <a:noFill/>
          <a:ln w="19050">
            <a:solidFill>
              <a:schemeClr val="tx1"/>
            </a:solidFill>
          </a:ln>
        </p:spPr>
        <p:txBody>
          <a:bodyPr wrap="square" rtlCol="0">
            <a:spAutoFit/>
          </a:bodyPr>
          <a:lstStyle/>
          <a:p>
            <a:r>
              <a:rPr lang="de-DE" sz="2000" b="1" dirty="0">
                <a:latin typeface="Arial Narrow" panose="020B0606020202030204" pitchFamily="34" charset="0"/>
              </a:rPr>
              <a:t>      Unterbringung nach </a:t>
            </a:r>
            <a:r>
              <a:rPr lang="de-DE" sz="2000" b="1" dirty="0" err="1">
                <a:latin typeface="Arial Narrow" panose="020B0606020202030204" pitchFamily="34" charset="0"/>
              </a:rPr>
              <a:t>PsychKG</a:t>
            </a:r>
            <a:endParaRPr lang="de-DE" sz="2000" b="1" dirty="0">
              <a:latin typeface="Arial Narrow" panose="020B0606020202030204" pitchFamily="34" charset="0"/>
            </a:endParaRPr>
          </a:p>
          <a:p>
            <a:endParaRPr lang="de-DE" sz="2000" b="1" dirty="0">
              <a:latin typeface="Arial Narrow" panose="020B0606020202030204" pitchFamily="34" charset="0"/>
            </a:endParaRPr>
          </a:p>
          <a:p>
            <a:pPr marL="342900" indent="-342900">
              <a:buFont typeface="Arial" panose="020B0604020202020204" pitchFamily="34" charset="0"/>
              <a:buChar char="•"/>
            </a:pPr>
            <a:r>
              <a:rPr lang="de-DE" dirty="0">
                <a:latin typeface="Arial Narrow" panose="020B0606020202030204" pitchFamily="34" charset="0"/>
              </a:rPr>
              <a:t>Gefahr für das Leben oder die Gesundheit des psychisch Kranken; Gefahr für bedeutsame Rechtsgüter Dritter (s. § 15 </a:t>
            </a:r>
            <a:r>
              <a:rPr lang="de-DE" dirty="0" err="1">
                <a:latin typeface="Arial Narrow" panose="020B0606020202030204" pitchFamily="34" charset="0"/>
              </a:rPr>
              <a:t>PsychKG</a:t>
            </a:r>
            <a:r>
              <a:rPr lang="de-DE" dirty="0">
                <a:latin typeface="Arial Narrow" panose="020B0606020202030204" pitchFamily="34" charset="0"/>
              </a:rPr>
              <a:t> Berlin)</a:t>
            </a:r>
          </a:p>
          <a:p>
            <a:pPr marL="342900" indent="-342900">
              <a:buFont typeface="Arial" panose="020B0604020202020204" pitchFamily="34" charset="0"/>
              <a:buChar char="•"/>
            </a:pPr>
            <a:r>
              <a:rPr lang="de-DE" dirty="0">
                <a:latin typeface="Arial Narrow" panose="020B0606020202030204" pitchFamily="34" charset="0"/>
              </a:rPr>
              <a:t>Freiheitsentziehung</a:t>
            </a:r>
          </a:p>
          <a:p>
            <a:pPr marL="342900" indent="-342900">
              <a:buFont typeface="Arial" panose="020B0604020202020204" pitchFamily="34" charset="0"/>
              <a:buChar char="•"/>
            </a:pPr>
            <a:r>
              <a:rPr lang="de-DE" dirty="0">
                <a:latin typeface="Arial Narrow" panose="020B0606020202030204" pitchFamily="34" charset="0"/>
              </a:rPr>
              <a:t>Erforderlichkeit</a:t>
            </a:r>
          </a:p>
          <a:p>
            <a:pPr marL="342900" indent="-342900">
              <a:buFont typeface="Arial" panose="020B0604020202020204" pitchFamily="34" charset="0"/>
              <a:buChar char="•"/>
            </a:pPr>
            <a:r>
              <a:rPr lang="de-DE" dirty="0">
                <a:latin typeface="Arial Narrow" panose="020B0606020202030204" pitchFamily="34" charset="0"/>
              </a:rPr>
              <a:t>Unterbringung in psychiatrischen Krankenhäusern, Fachabteilungen oder Heimen</a:t>
            </a:r>
          </a:p>
        </p:txBody>
      </p:sp>
      <p:sp>
        <p:nvSpPr>
          <p:cNvPr id="7" name="Pfeil nach unten 6"/>
          <p:cNvSpPr/>
          <p:nvPr/>
        </p:nvSpPr>
        <p:spPr>
          <a:xfrm>
            <a:off x="2669309" y="2946400"/>
            <a:ext cx="1071418" cy="51723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sp>
        <p:nvSpPr>
          <p:cNvPr id="8" name="Pfeil nach unten 7"/>
          <p:cNvSpPr/>
          <p:nvPr/>
        </p:nvSpPr>
        <p:spPr>
          <a:xfrm>
            <a:off x="8128000" y="2946400"/>
            <a:ext cx="951345" cy="517236"/>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15410134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480290" y="185815"/>
            <a:ext cx="4821381" cy="6247864"/>
          </a:xfrm>
          <a:prstGeom prst="rect">
            <a:avLst/>
          </a:prstGeom>
          <a:noFill/>
          <a:ln w="19050">
            <a:solidFill>
              <a:schemeClr val="tx1"/>
            </a:solidFill>
          </a:ln>
          <a:effectLst/>
        </p:spPr>
        <p:txBody>
          <a:bodyPr wrap="square" rtlCol="0">
            <a:spAutoFit/>
          </a:bodyPr>
          <a:lstStyle/>
          <a:p>
            <a:pPr algn="ctr"/>
            <a:r>
              <a:rPr lang="de-DE" sz="2000" b="1" dirty="0">
                <a:latin typeface="Arial Narrow" panose="020B0606020202030204" pitchFamily="34" charset="0"/>
              </a:rPr>
              <a:t>Freiheitsentziehende</a:t>
            </a:r>
          </a:p>
          <a:p>
            <a:pPr algn="ctr"/>
            <a:r>
              <a:rPr lang="de-DE" sz="2000" b="1" dirty="0">
                <a:latin typeface="Arial Narrow" panose="020B0606020202030204" pitchFamily="34" charset="0"/>
              </a:rPr>
              <a:t> Maßnahmen</a:t>
            </a:r>
          </a:p>
          <a:p>
            <a:endParaRPr lang="de-DE" sz="2000" b="1" dirty="0">
              <a:latin typeface="Arial Narrow" panose="020B0606020202030204" pitchFamily="34" charset="0"/>
            </a:endParaRPr>
          </a:p>
          <a:p>
            <a:pPr marL="342900" indent="-342900">
              <a:buFont typeface="Arial" panose="020B0604020202020204" pitchFamily="34" charset="0"/>
              <a:buChar char="•"/>
            </a:pPr>
            <a:r>
              <a:rPr lang="de-DE" sz="2000" dirty="0">
                <a:latin typeface="Arial Narrow" panose="020B0606020202030204" pitchFamily="34" charset="0"/>
              </a:rPr>
              <a:t>§ 1831 Abs. 4 BGB</a:t>
            </a:r>
          </a:p>
          <a:p>
            <a:pPr marL="342900" indent="-342900">
              <a:buFont typeface="Arial" panose="020B0604020202020204" pitchFamily="34" charset="0"/>
              <a:buChar char="•"/>
            </a:pPr>
            <a:r>
              <a:rPr lang="de-DE" sz="2000" dirty="0">
                <a:latin typeface="Arial Narrow" panose="020B0606020202030204" pitchFamily="34" charset="0"/>
              </a:rPr>
              <a:t>Genehmigungserfordernis auch für bereits untergebrachte Personen</a:t>
            </a:r>
          </a:p>
          <a:p>
            <a:pPr marL="342900" indent="-342900">
              <a:buFont typeface="Arial" panose="020B0604020202020204" pitchFamily="34" charset="0"/>
              <a:buChar char="•"/>
            </a:pPr>
            <a:r>
              <a:rPr lang="de-DE" sz="2000" dirty="0">
                <a:latin typeface="Arial Narrow" panose="020B0606020202030204" pitchFamily="34" charset="0"/>
              </a:rPr>
              <a:t>Durch Betreuer oder Bevollmächtigten</a:t>
            </a:r>
          </a:p>
          <a:p>
            <a:pPr marL="342900" indent="-342900">
              <a:buFont typeface="Arial" panose="020B0604020202020204" pitchFamily="34" charset="0"/>
              <a:buChar char="•"/>
            </a:pPr>
            <a:r>
              <a:rPr lang="de-DE" sz="2000" dirty="0">
                <a:latin typeface="Arial Narrow" panose="020B0606020202030204" pitchFamily="34" charset="0"/>
              </a:rPr>
              <a:t>Beispiele: Festbinden, Bettgitter, Einsperren, Medikamente, Wegnahme der Kleidung, psychischer Druck</a:t>
            </a:r>
          </a:p>
          <a:p>
            <a:pPr marL="342900" indent="-342900">
              <a:buFont typeface="Arial" panose="020B0604020202020204" pitchFamily="34" charset="0"/>
              <a:buChar char="•"/>
            </a:pPr>
            <a:r>
              <a:rPr lang="de-DE" sz="2000" dirty="0">
                <a:latin typeface="Arial Narrow" panose="020B0606020202030204" pitchFamily="34" charset="0"/>
              </a:rPr>
              <a:t>Längerer Zeitraum (spätestens nach § 128 StPO) oder regelmäßig</a:t>
            </a:r>
          </a:p>
          <a:p>
            <a:pPr marL="342900" indent="-342900">
              <a:buFont typeface="Arial" panose="020B0604020202020204" pitchFamily="34" charset="0"/>
              <a:buChar char="•"/>
            </a:pPr>
            <a:endParaRPr lang="de-DE" sz="2000" dirty="0">
              <a:latin typeface="Arial Narrow" panose="020B0606020202030204" pitchFamily="34" charset="0"/>
            </a:endParaRPr>
          </a:p>
          <a:p>
            <a:pPr marL="342900" indent="-342900">
              <a:buFont typeface="Arial" panose="020B0604020202020204" pitchFamily="34" charset="0"/>
              <a:buChar char="•"/>
            </a:pPr>
            <a:endParaRPr lang="de-DE" sz="2000" dirty="0">
              <a:latin typeface="Arial Narrow" panose="020B0606020202030204" pitchFamily="34" charset="0"/>
            </a:endParaRPr>
          </a:p>
          <a:p>
            <a:pPr marL="342900" indent="-342900">
              <a:buFont typeface="Arial" panose="020B0604020202020204" pitchFamily="34" charset="0"/>
              <a:buChar char="•"/>
            </a:pPr>
            <a:endParaRPr lang="de-DE" sz="2000" dirty="0">
              <a:latin typeface="Arial Narrow" panose="020B0606020202030204" pitchFamily="34" charset="0"/>
            </a:endParaRPr>
          </a:p>
          <a:p>
            <a:pPr marL="342900" indent="-342900">
              <a:buFont typeface="Arial" panose="020B0604020202020204" pitchFamily="34" charset="0"/>
              <a:buChar char="•"/>
            </a:pPr>
            <a:endParaRPr lang="de-DE" sz="2000" dirty="0">
              <a:latin typeface="Arial Narrow" panose="020B0606020202030204" pitchFamily="34" charset="0"/>
            </a:endParaRPr>
          </a:p>
          <a:p>
            <a:pPr marL="342900" indent="-342900">
              <a:buFont typeface="Arial" panose="020B0604020202020204" pitchFamily="34" charset="0"/>
              <a:buChar char="•"/>
            </a:pPr>
            <a:endParaRPr lang="de-DE" sz="2000" dirty="0">
              <a:latin typeface="Arial Narrow" panose="020B0606020202030204" pitchFamily="34" charset="0"/>
            </a:endParaRPr>
          </a:p>
          <a:p>
            <a:pPr marL="342900" indent="-342900">
              <a:buFont typeface="Arial" panose="020B0604020202020204" pitchFamily="34" charset="0"/>
              <a:buChar char="•"/>
            </a:pPr>
            <a:endParaRPr lang="de-DE" sz="2000" dirty="0">
              <a:latin typeface="Arial Narrow" panose="020B0606020202030204" pitchFamily="34" charset="0"/>
            </a:endParaRPr>
          </a:p>
          <a:p>
            <a:pPr marL="342900" indent="-342900">
              <a:buFont typeface="Arial" panose="020B0604020202020204" pitchFamily="34" charset="0"/>
              <a:buChar char="•"/>
            </a:pPr>
            <a:endParaRPr lang="de-DE" sz="2000" dirty="0">
              <a:latin typeface="Arial Narrow" panose="020B0606020202030204" pitchFamily="34" charset="0"/>
            </a:endParaRPr>
          </a:p>
          <a:p>
            <a:endParaRPr lang="de-DE" sz="2000" dirty="0">
              <a:effectLst>
                <a:outerShdw blurRad="38100" dist="38100" dir="2700000" algn="tl">
                  <a:srgbClr val="000000">
                    <a:alpha val="43137"/>
                  </a:srgbClr>
                </a:outerShdw>
              </a:effectLst>
              <a:latin typeface="Arial Narrow" panose="020B0606020202030204" pitchFamily="34" charset="0"/>
            </a:endParaRPr>
          </a:p>
        </p:txBody>
      </p:sp>
      <p:sp>
        <p:nvSpPr>
          <p:cNvPr id="3" name="Textfeld 2"/>
          <p:cNvSpPr txBox="1"/>
          <p:nvPr/>
        </p:nvSpPr>
        <p:spPr>
          <a:xfrm>
            <a:off x="6131771" y="185815"/>
            <a:ext cx="5209309" cy="6555641"/>
          </a:xfrm>
          <a:prstGeom prst="rect">
            <a:avLst/>
          </a:prstGeom>
          <a:noFill/>
          <a:ln w="19050">
            <a:solidFill>
              <a:schemeClr val="tx1"/>
            </a:solidFill>
          </a:ln>
          <a:effectLst/>
        </p:spPr>
        <p:txBody>
          <a:bodyPr wrap="square" rtlCol="0">
            <a:spAutoFit/>
          </a:bodyPr>
          <a:lstStyle/>
          <a:p>
            <a:pPr algn="ctr"/>
            <a:r>
              <a:rPr lang="de-DE" sz="2000" b="1" dirty="0">
                <a:latin typeface="Arial Narrow" panose="020B0606020202030204" pitchFamily="34" charset="0"/>
              </a:rPr>
              <a:t>Ärztliche </a:t>
            </a:r>
          </a:p>
          <a:p>
            <a:pPr algn="ctr"/>
            <a:r>
              <a:rPr lang="de-DE" sz="2000" b="1" dirty="0">
                <a:latin typeface="Arial Narrow" panose="020B0606020202030204" pitchFamily="34" charset="0"/>
              </a:rPr>
              <a:t>Zwangsmaßnahmen</a:t>
            </a:r>
          </a:p>
          <a:p>
            <a:pPr algn="ctr"/>
            <a:endParaRPr lang="de-DE" sz="2000" b="1" dirty="0">
              <a:latin typeface="Arial Narrow" panose="020B0606020202030204" pitchFamily="34" charset="0"/>
            </a:endParaRPr>
          </a:p>
          <a:p>
            <a:pPr marL="342900" indent="-342900">
              <a:buFont typeface="Arial" panose="020B0604020202020204" pitchFamily="34" charset="0"/>
              <a:buChar char="•"/>
            </a:pPr>
            <a:r>
              <a:rPr lang="de-DE" sz="2000" dirty="0">
                <a:solidFill>
                  <a:srgbClr val="FF0000"/>
                </a:solidFill>
                <a:latin typeface="Arial Narrow" panose="020B0606020202030204" pitchFamily="34" charset="0"/>
              </a:rPr>
              <a:t>§ 1832 BGB </a:t>
            </a:r>
            <a:r>
              <a:rPr lang="de-DE" sz="2000" dirty="0">
                <a:latin typeface="Arial Narrow" panose="020B0606020202030204" pitchFamily="34" charset="0"/>
              </a:rPr>
              <a:t>Betreuer oder Bevollmächtigter willigt ein; Betreuungsgericht genehmigt</a:t>
            </a:r>
          </a:p>
          <a:p>
            <a:pPr marL="342900" indent="-342900">
              <a:buFont typeface="Arial" panose="020B0604020202020204" pitchFamily="34" charset="0"/>
              <a:buChar char="•"/>
            </a:pPr>
            <a:r>
              <a:rPr lang="de-DE" sz="2000" dirty="0">
                <a:latin typeface="Arial Narrow" panose="020B0606020202030204" pitchFamily="34" charset="0"/>
              </a:rPr>
              <a:t>Maßnahme widerspricht dem natürlichen Willen des Betroffenen</a:t>
            </a:r>
          </a:p>
          <a:p>
            <a:pPr marL="342900" indent="-342900">
              <a:buFont typeface="Arial" panose="020B0604020202020204" pitchFamily="34" charset="0"/>
              <a:buChar char="•"/>
            </a:pPr>
            <a:r>
              <a:rPr lang="de-DE" sz="2000" dirty="0">
                <a:latin typeface="Arial Narrow" panose="020B0606020202030204" pitchFamily="34" charset="0"/>
              </a:rPr>
              <a:t>Betroffener kann seinen freien Willen nicht bilden</a:t>
            </a:r>
          </a:p>
          <a:p>
            <a:pPr marL="342900" indent="-342900">
              <a:buFont typeface="Arial" panose="020B0604020202020204" pitchFamily="34" charset="0"/>
              <a:buChar char="•"/>
            </a:pPr>
            <a:r>
              <a:rPr lang="de-DE" sz="2000" dirty="0">
                <a:latin typeface="Arial Narrow" panose="020B0606020202030204" pitchFamily="34" charset="0"/>
              </a:rPr>
              <a:t>Versuch den Betroffenen von der Notwendigkeit der Maßnahme zu überzeugen</a:t>
            </a:r>
          </a:p>
          <a:p>
            <a:pPr marL="342900" indent="-342900">
              <a:buFont typeface="Arial" panose="020B0604020202020204" pitchFamily="34" charset="0"/>
              <a:buChar char="•"/>
            </a:pPr>
            <a:r>
              <a:rPr lang="de-DE" sz="2000" dirty="0">
                <a:latin typeface="Arial Narrow" panose="020B0606020202030204" pitchFamily="34" charset="0"/>
              </a:rPr>
              <a:t>Erforderlichkeit</a:t>
            </a:r>
          </a:p>
          <a:p>
            <a:pPr marL="342900" indent="-342900">
              <a:buFont typeface="Arial" panose="020B0604020202020204" pitchFamily="34" charset="0"/>
              <a:buChar char="•"/>
            </a:pPr>
            <a:r>
              <a:rPr lang="de-DE" sz="2000" dirty="0">
                <a:latin typeface="Arial Narrow" panose="020B0606020202030204" pitchFamily="34" charset="0"/>
              </a:rPr>
              <a:t>gem. neuester Rechtsprechung ist eine ärztliche Zwangsmaßnahme auch ambulant möglich</a:t>
            </a:r>
          </a:p>
          <a:p>
            <a:pPr marL="342900" indent="-342900">
              <a:buFont typeface="Arial" panose="020B0604020202020204" pitchFamily="34" charset="0"/>
              <a:buChar char="•"/>
            </a:pPr>
            <a:r>
              <a:rPr lang="de-DE" sz="2000" dirty="0">
                <a:latin typeface="Arial Narrow" panose="020B0606020202030204" pitchFamily="34" charset="0"/>
              </a:rPr>
              <a:t>Nutzen der Maßnahme überwiegt die Beeinträchtigung</a:t>
            </a:r>
          </a:p>
          <a:p>
            <a:pPr marL="342900" indent="-342900">
              <a:buFont typeface="Arial" panose="020B0604020202020204" pitchFamily="34" charset="0"/>
              <a:buChar char="•"/>
            </a:pPr>
            <a:r>
              <a:rPr lang="de-DE" sz="2000" dirty="0">
                <a:latin typeface="Arial Narrow" panose="020B0606020202030204" pitchFamily="34" charset="0"/>
              </a:rPr>
              <a:t>Betreuungsgericht muss </a:t>
            </a:r>
            <a:r>
              <a:rPr lang="de-DE" sz="2000" u="sng" dirty="0">
                <a:latin typeface="Arial Narrow" panose="020B0606020202030204" pitchFamily="34" charset="0"/>
              </a:rPr>
              <a:t>vorher</a:t>
            </a:r>
            <a:r>
              <a:rPr lang="de-DE" sz="2000" dirty="0">
                <a:latin typeface="Arial Narrow" panose="020B0606020202030204" pitchFamily="34" charset="0"/>
              </a:rPr>
              <a:t> genehmigen</a:t>
            </a:r>
          </a:p>
          <a:p>
            <a:pPr marL="342900" indent="-342900">
              <a:buFont typeface="Arial" panose="020B0604020202020204" pitchFamily="34" charset="0"/>
              <a:buChar char="•"/>
            </a:pPr>
            <a:r>
              <a:rPr lang="de-DE" sz="2000" dirty="0">
                <a:latin typeface="Arial Narrow" panose="020B0606020202030204" pitchFamily="34" charset="0"/>
              </a:rPr>
              <a:t>Zwangsbehandlung ist keine Eilmaßnahme</a:t>
            </a:r>
          </a:p>
          <a:p>
            <a:pPr marL="342900" indent="-342900">
              <a:buFont typeface="Arial" panose="020B0604020202020204" pitchFamily="34" charset="0"/>
              <a:buChar char="•"/>
            </a:pPr>
            <a:r>
              <a:rPr lang="de-DE" sz="2000" dirty="0">
                <a:latin typeface="Arial Narrow" panose="020B0606020202030204" pitchFamily="34" charset="0"/>
              </a:rPr>
              <a:t>Einwilligung durch das Betreuungsgerichts nur in dringenden Fällen </a:t>
            </a:r>
          </a:p>
          <a:p>
            <a:pPr marL="342900" indent="-342900">
              <a:buFont typeface="Arial" panose="020B0604020202020204" pitchFamily="34" charset="0"/>
              <a:buChar char="•"/>
            </a:pPr>
            <a:r>
              <a:rPr lang="de-DE" sz="2000" b="1" dirty="0">
                <a:solidFill>
                  <a:srgbClr val="FF0000"/>
                </a:solidFill>
                <a:latin typeface="Arial Narrow" panose="020B0606020202030204" pitchFamily="34" charset="0"/>
              </a:rPr>
              <a:t>s. hierzu § 1820 BGB (Vorsorgevollmacht/Kontrollbetreuung)</a:t>
            </a:r>
          </a:p>
        </p:txBody>
      </p:sp>
    </p:spTree>
    <p:extLst>
      <p:ext uri="{BB962C8B-B14F-4D97-AF65-F5344CB8AC3E}">
        <p14:creationId xmlns:p14="http://schemas.microsoft.com/office/powerpoint/2010/main" val="347901486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DA6DB-1907-4780-859D-B1645FC574CF}"/>
              </a:ext>
            </a:extLst>
          </p:cNvPr>
          <p:cNvSpPr>
            <a:spLocks noGrp="1"/>
          </p:cNvSpPr>
          <p:nvPr>
            <p:ph type="title"/>
          </p:nvPr>
        </p:nvSpPr>
        <p:spPr/>
        <p:txBody>
          <a:bodyPr/>
          <a:lstStyle/>
          <a:p>
            <a:r>
              <a:rPr lang="de-DE" dirty="0"/>
              <a:t>Aktendeckel zur Unterbringung nach dem </a:t>
            </a:r>
            <a:r>
              <a:rPr lang="de-DE" dirty="0" err="1"/>
              <a:t>PsychKG</a:t>
            </a:r>
            <a:r>
              <a:rPr lang="de-DE" dirty="0"/>
              <a:t> der Länder</a:t>
            </a:r>
          </a:p>
        </p:txBody>
      </p:sp>
      <p:graphicFrame>
        <p:nvGraphicFramePr>
          <p:cNvPr id="4" name="Inhaltsplatzhalter 3">
            <a:extLst>
              <a:ext uri="{FF2B5EF4-FFF2-40B4-BE49-F238E27FC236}">
                <a16:creationId xmlns:a16="http://schemas.microsoft.com/office/drawing/2014/main" id="{6173904B-674D-4853-8141-DFC6D1E2FBAF}"/>
              </a:ext>
            </a:extLst>
          </p:cNvPr>
          <p:cNvGraphicFramePr>
            <a:graphicFrameLocks noGrp="1" noChangeAspect="1"/>
          </p:cNvGraphicFramePr>
          <p:nvPr>
            <p:ph idx="1"/>
            <p:extLst>
              <p:ext uri="{D42A27DB-BD31-4B8C-83A1-F6EECF244321}">
                <p14:modId xmlns:p14="http://schemas.microsoft.com/office/powerpoint/2010/main" val="2358623630"/>
              </p:ext>
            </p:extLst>
          </p:nvPr>
        </p:nvGraphicFramePr>
        <p:xfrm>
          <a:off x="2588217" y="1825624"/>
          <a:ext cx="5044483" cy="5032375"/>
        </p:xfrm>
        <a:graphic>
          <a:graphicData uri="http://schemas.openxmlformats.org/presentationml/2006/ole">
            <mc:AlternateContent xmlns:mc="http://schemas.openxmlformats.org/markup-compatibility/2006">
              <mc:Choice xmlns:v="urn:schemas-microsoft-com:vml" Requires="v">
                <p:oleObj spid="_x0000_s3077" name="Acrobat Document" r:id="rId3" imgW="5667277" imgH="8019860" progId="AcroExch.Document.DC">
                  <p:embed/>
                </p:oleObj>
              </mc:Choice>
              <mc:Fallback>
                <p:oleObj name="Acrobat Document" r:id="rId3" imgW="5667277" imgH="8019860" progId="AcroExch.Document.DC">
                  <p:embed/>
                  <p:pic>
                    <p:nvPicPr>
                      <p:cNvPr id="0" name=""/>
                      <p:cNvPicPr/>
                      <p:nvPr/>
                    </p:nvPicPr>
                    <p:blipFill>
                      <a:blip r:embed="rId4"/>
                      <a:stretch>
                        <a:fillRect/>
                      </a:stretch>
                    </p:blipFill>
                    <p:spPr>
                      <a:xfrm>
                        <a:off x="2588217" y="1825624"/>
                        <a:ext cx="5044483" cy="5032375"/>
                      </a:xfrm>
                      <a:prstGeom prst="rect">
                        <a:avLst/>
                      </a:prstGeom>
                    </p:spPr>
                  </p:pic>
                </p:oleObj>
              </mc:Fallback>
            </mc:AlternateContent>
          </a:graphicData>
        </a:graphic>
      </p:graphicFrame>
    </p:spTree>
    <p:extLst>
      <p:ext uri="{BB962C8B-B14F-4D97-AF65-F5344CB8AC3E}">
        <p14:creationId xmlns:p14="http://schemas.microsoft.com/office/powerpoint/2010/main" val="333097789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a:bodyPr>
          <a:lstStyle/>
          <a:p>
            <a:r>
              <a:rPr lang="de-DE" sz="4000" dirty="0">
                <a:latin typeface=" Arial Narrow"/>
              </a:rPr>
              <a:t>Betreuungsrechtliche Zuweisungssachen</a:t>
            </a:r>
            <a:br>
              <a:rPr lang="de-DE" sz="4000" dirty="0">
                <a:latin typeface=" Arial Narrow"/>
              </a:rPr>
            </a:br>
            <a:r>
              <a:rPr lang="de-DE" sz="3600" dirty="0">
                <a:latin typeface=" Arial Narrow"/>
              </a:rPr>
              <a:t>gem. § 340 </a:t>
            </a:r>
            <a:r>
              <a:rPr lang="de-DE" sz="3600" dirty="0" err="1">
                <a:latin typeface=" Arial Narrow"/>
              </a:rPr>
              <a:t>FamFG</a:t>
            </a:r>
            <a:endParaRPr lang="de-DE" sz="3600" dirty="0">
              <a:latin typeface=" Arial Narrow"/>
            </a:endParaRPr>
          </a:p>
        </p:txBody>
      </p:sp>
      <p:sp>
        <p:nvSpPr>
          <p:cNvPr id="3" name="Untertitel 2"/>
          <p:cNvSpPr>
            <a:spLocks noGrp="1"/>
          </p:cNvSpPr>
          <p:nvPr>
            <p:ph type="subTitle" idx="1"/>
          </p:nvPr>
        </p:nvSpPr>
        <p:spPr/>
        <p:txBody>
          <a:bodyPr/>
          <a:lstStyle/>
          <a:p>
            <a:endParaRPr lang="de-DE" dirty="0"/>
          </a:p>
        </p:txBody>
      </p:sp>
    </p:spTree>
    <p:extLst>
      <p:ext uri="{BB962C8B-B14F-4D97-AF65-F5344CB8AC3E}">
        <p14:creationId xmlns:p14="http://schemas.microsoft.com/office/powerpoint/2010/main" val="424446272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dirty="0">
                <a:latin typeface=" Arial Narrow"/>
              </a:rPr>
              <a:t>Abwesenheitspflegschaft</a:t>
            </a:r>
          </a:p>
        </p:txBody>
      </p:sp>
      <p:sp>
        <p:nvSpPr>
          <p:cNvPr id="3" name="Inhaltsplatzhalter 2"/>
          <p:cNvSpPr>
            <a:spLocks noGrp="1"/>
          </p:cNvSpPr>
          <p:nvPr>
            <p:ph idx="1"/>
          </p:nvPr>
        </p:nvSpPr>
        <p:spPr/>
        <p:txBody>
          <a:bodyPr>
            <a:normAutofit fontScale="85000" lnSpcReduction="20000"/>
          </a:bodyPr>
          <a:lstStyle/>
          <a:p>
            <a:pPr>
              <a:buFont typeface="Wingdings" panose="05000000000000000000" pitchFamily="2" charset="2"/>
              <a:buChar char="Ø"/>
            </a:pPr>
            <a:r>
              <a:rPr lang="de-DE" dirty="0"/>
              <a:t>Ein abwesender Volljähriger, dessen Aufenthalt unbekannt ist, erhält für seine zu regelnden Vermögensangelegenheiten, sofern hierfür ein Fürsorgebedürfnis besteht, einen Abwesenheitspfleger </a:t>
            </a:r>
            <a:r>
              <a:rPr lang="de-DE" dirty="0">
                <a:solidFill>
                  <a:srgbClr val="FF0000"/>
                </a:solidFill>
              </a:rPr>
              <a:t>§ 1884 BGB.</a:t>
            </a:r>
            <a:endParaRPr lang="de-DE" dirty="0"/>
          </a:p>
          <a:p>
            <a:pPr>
              <a:buFont typeface="Wingdings" panose="05000000000000000000" pitchFamily="2" charset="2"/>
              <a:buChar char="Ø"/>
            </a:pPr>
            <a:r>
              <a:rPr lang="de-DE" dirty="0"/>
              <a:t>Gleiches gilt für einen abwesenden Volljährigen, dessen Aufenthalt bekannt ist, jedoch an der Rückkehr und Besorgung seiner Vermögensangelegenheiten gehindert ist </a:t>
            </a:r>
            <a:r>
              <a:rPr lang="de-DE" dirty="0">
                <a:solidFill>
                  <a:srgbClr val="FF0000"/>
                </a:solidFill>
              </a:rPr>
              <a:t>§ 1884 BGB </a:t>
            </a:r>
            <a:r>
              <a:rPr lang="de-DE" dirty="0" err="1">
                <a:solidFill>
                  <a:srgbClr val="FF0000"/>
                </a:solidFill>
              </a:rPr>
              <a:t>nF</a:t>
            </a:r>
            <a:r>
              <a:rPr lang="de-DE" dirty="0"/>
              <a:t>.</a:t>
            </a:r>
          </a:p>
          <a:p>
            <a:pPr>
              <a:buFont typeface="Wingdings" panose="05000000000000000000" pitchFamily="2" charset="2"/>
              <a:buChar char="Ø"/>
            </a:pPr>
            <a:r>
              <a:rPr lang="de-DE" dirty="0"/>
              <a:t>Der Registerbuchstabe lautet: X (römisch 10)</a:t>
            </a:r>
          </a:p>
          <a:p>
            <a:pPr>
              <a:buFont typeface="Wingdings" panose="05000000000000000000" pitchFamily="2" charset="2"/>
              <a:buChar char="Ø"/>
            </a:pPr>
            <a:r>
              <a:rPr lang="de-DE" dirty="0"/>
              <a:t>Funktionell ist der Rechtspfleger zuständig</a:t>
            </a:r>
          </a:p>
          <a:p>
            <a:pPr>
              <a:buFont typeface="Wingdings" panose="05000000000000000000" pitchFamily="2" charset="2"/>
              <a:buChar char="Ø"/>
            </a:pPr>
            <a:r>
              <a:rPr lang="de-DE" dirty="0"/>
              <a:t>Örtlich: gem. § 272 </a:t>
            </a:r>
            <a:r>
              <a:rPr lang="de-DE" dirty="0" err="1"/>
              <a:t>FamFG</a:t>
            </a:r>
            <a:endParaRPr lang="de-DE" dirty="0"/>
          </a:p>
          <a:p>
            <a:pPr>
              <a:buFont typeface="Wingdings" panose="05000000000000000000" pitchFamily="2" charset="2"/>
              <a:buChar char="Ø"/>
            </a:pPr>
            <a:r>
              <a:rPr lang="de-DE" dirty="0"/>
              <a:t>Abwesenheitspfleger werden zum Beispiel im Erbrecht eingesetzt, z.B. bei einer Erbausschlagung für einen namentlich bekannten Erben mit unbekannten Aufenthaltsort. Ebenso kann er als gesetzlicher Vertreter des Abwesenden die Todeserklärung des Verschwundenen/Verschollenen nach dem Verschollenheitsgesetz beantragen</a:t>
            </a:r>
          </a:p>
        </p:txBody>
      </p:sp>
    </p:spTree>
    <p:extLst>
      <p:ext uri="{BB962C8B-B14F-4D97-AF65-F5344CB8AC3E}">
        <p14:creationId xmlns:p14="http://schemas.microsoft.com/office/powerpoint/2010/main" val="5444052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dirty="0">
                <a:latin typeface=" Arial Narrow"/>
              </a:rPr>
              <a:t>Pflegschaft für unbekannte Beteiligte</a:t>
            </a:r>
          </a:p>
        </p:txBody>
      </p:sp>
      <p:sp>
        <p:nvSpPr>
          <p:cNvPr id="3" name="Inhaltsplatzhalter 2"/>
          <p:cNvSpPr>
            <a:spLocks noGrp="1"/>
          </p:cNvSpPr>
          <p:nvPr>
            <p:ph idx="1"/>
          </p:nvPr>
        </p:nvSpPr>
        <p:spPr/>
        <p:txBody>
          <a:bodyPr>
            <a:normAutofit fontScale="92500" lnSpcReduction="10000"/>
          </a:bodyPr>
          <a:lstStyle/>
          <a:p>
            <a:pPr>
              <a:buFont typeface="Wingdings" panose="05000000000000000000" pitchFamily="2" charset="2"/>
              <a:buChar char="Ø"/>
            </a:pPr>
            <a:r>
              <a:rPr lang="de-DE" dirty="0"/>
              <a:t>Sofern unbekannt oder ungewiss ist, wer in einer Angelegenheit der Beteiligte ist, so kann bei einem entstandenen Bedürfnis für den unbekannten Beteiligten eine Pflegschaft angeordnet werden </a:t>
            </a:r>
            <a:r>
              <a:rPr lang="de-DE" dirty="0">
                <a:solidFill>
                  <a:srgbClr val="FF0000"/>
                </a:solidFill>
              </a:rPr>
              <a:t>§ 1882 BGB.</a:t>
            </a:r>
            <a:endParaRPr lang="de-DE" dirty="0"/>
          </a:p>
          <a:p>
            <a:pPr>
              <a:buFont typeface="Wingdings" panose="05000000000000000000" pitchFamily="2" charset="2"/>
              <a:buChar char="Ø"/>
            </a:pPr>
            <a:r>
              <a:rPr lang="de-DE" dirty="0"/>
              <a:t>Beispiel: </a:t>
            </a:r>
          </a:p>
          <a:p>
            <a:pPr marL="0" indent="0">
              <a:buNone/>
            </a:pPr>
            <a:r>
              <a:rPr lang="de-DE" dirty="0"/>
              <a:t>   Für einen Nacherben, der noch nicht gezeugt oder dessen Person erst</a:t>
            </a:r>
          </a:p>
          <a:p>
            <a:pPr marL="0" indent="0">
              <a:buNone/>
            </a:pPr>
            <a:r>
              <a:rPr lang="de-DE" dirty="0"/>
              <a:t>   durch ein künftiges Ereignis bestimmt wird, kann bis zum Eintritt der</a:t>
            </a:r>
          </a:p>
          <a:p>
            <a:pPr marL="0" indent="0">
              <a:buNone/>
            </a:pPr>
            <a:r>
              <a:rPr lang="de-DE" dirty="0"/>
              <a:t>   Nacherbfolge ein Pfleger bestellt werden. Die Pflegschaft endet bei</a:t>
            </a:r>
          </a:p>
          <a:p>
            <a:pPr marL="0" indent="0">
              <a:buNone/>
            </a:pPr>
            <a:r>
              <a:rPr lang="de-DE" dirty="0"/>
              <a:t>   Erledigung des besonderen Zwecks oder durch Aufhebung durch das</a:t>
            </a:r>
          </a:p>
          <a:p>
            <a:pPr marL="0" indent="0">
              <a:buNone/>
            </a:pPr>
            <a:r>
              <a:rPr lang="de-DE" dirty="0"/>
              <a:t>   Betreuungsgericht, insbesondere, wenn die Erbfolge eingetreten ist.</a:t>
            </a:r>
          </a:p>
          <a:p>
            <a:pPr>
              <a:buFont typeface="Wingdings" panose="05000000000000000000" pitchFamily="2" charset="2"/>
              <a:buChar char="Ø"/>
            </a:pPr>
            <a:r>
              <a:rPr lang="de-DE" dirty="0"/>
              <a:t> Funktionell ist der Rechtspfleger zuständig</a:t>
            </a:r>
          </a:p>
          <a:p>
            <a:pPr marL="0" indent="0">
              <a:buNone/>
            </a:pPr>
            <a:endParaRPr lang="de-DE" dirty="0"/>
          </a:p>
          <a:p>
            <a:pPr marL="0" indent="0">
              <a:buNone/>
            </a:pPr>
            <a:endParaRPr lang="de-DE" dirty="0"/>
          </a:p>
        </p:txBody>
      </p:sp>
    </p:spTree>
    <p:extLst>
      <p:ext uri="{BB962C8B-B14F-4D97-AF65-F5344CB8AC3E}">
        <p14:creationId xmlns:p14="http://schemas.microsoft.com/office/powerpoint/2010/main" val="20354113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dirty="0">
                <a:solidFill>
                  <a:srgbClr val="92D050"/>
                </a:solidFill>
                <a:latin typeface="Arial Narrow" panose="020B0606020202030204" pitchFamily="34" charset="0"/>
              </a:rPr>
              <a:t>Die Verwandtschaft</a:t>
            </a:r>
            <a:endParaRPr lang="de-DE" dirty="0">
              <a:solidFill>
                <a:srgbClr val="92D050"/>
              </a:solidFill>
            </a:endParaRPr>
          </a:p>
        </p:txBody>
      </p:sp>
      <p:sp>
        <p:nvSpPr>
          <p:cNvPr id="3" name="Inhaltsplatzhalter 2"/>
          <p:cNvSpPr>
            <a:spLocks noGrp="1"/>
          </p:cNvSpPr>
          <p:nvPr>
            <p:ph idx="1"/>
          </p:nvPr>
        </p:nvSpPr>
        <p:spPr/>
        <p:txBody>
          <a:bodyPr>
            <a:normAutofit/>
          </a:bodyPr>
          <a:lstStyle/>
          <a:p>
            <a:pPr marL="0" indent="0" algn="ctr">
              <a:buNone/>
            </a:pPr>
            <a:r>
              <a:rPr lang="de-DE" sz="3600" b="1" dirty="0">
                <a:latin typeface="Arial Narrow" panose="020B0606020202030204" pitchFamily="34" charset="0"/>
              </a:rPr>
              <a:t>Unterteilt in:</a:t>
            </a:r>
          </a:p>
          <a:p>
            <a:pPr algn="ctr"/>
            <a:endParaRPr lang="de-DE" sz="3600" b="1" dirty="0">
              <a:latin typeface="Arial Narrow" panose="020B0606020202030204" pitchFamily="34" charset="0"/>
            </a:endParaRPr>
          </a:p>
          <a:p>
            <a:pPr algn="ctr"/>
            <a:r>
              <a:rPr lang="de-DE" sz="3600" b="1" dirty="0">
                <a:latin typeface="Arial Narrow" panose="020B0606020202030204" pitchFamily="34" charset="0"/>
              </a:rPr>
              <a:t>§ 1589 BGB-</a:t>
            </a:r>
            <a:r>
              <a:rPr lang="de-DE" sz="3600" b="1" dirty="0" err="1">
                <a:latin typeface="Arial Narrow" panose="020B0606020202030204" pitchFamily="34" charset="0"/>
              </a:rPr>
              <a:t>Blutsverwandschaft</a:t>
            </a:r>
            <a:r>
              <a:rPr lang="de-DE" sz="3600" dirty="0">
                <a:latin typeface="Arial Narrow" panose="020B0606020202030204" pitchFamily="34" charset="0"/>
              </a:rPr>
              <a:t> </a:t>
            </a:r>
          </a:p>
          <a:p>
            <a:pPr algn="ctr"/>
            <a:r>
              <a:rPr lang="de-DE" sz="3600" b="1" dirty="0">
                <a:latin typeface="Arial Narrow" panose="020B0606020202030204" pitchFamily="34" charset="0"/>
              </a:rPr>
              <a:t>§ 1754 BGB-Verwandtschaft durch Rechtsakt/Adoption  </a:t>
            </a:r>
          </a:p>
          <a:p>
            <a:pPr algn="ctr"/>
            <a:endParaRPr lang="de-DE" sz="4400" dirty="0">
              <a:latin typeface="Arial Narrow" panose="020B0606020202030204" pitchFamily="34" charset="0"/>
            </a:endParaRPr>
          </a:p>
        </p:txBody>
      </p:sp>
    </p:spTree>
    <p:extLst>
      <p:ext uri="{BB962C8B-B14F-4D97-AF65-F5344CB8AC3E}">
        <p14:creationId xmlns:p14="http://schemas.microsoft.com/office/powerpoint/2010/main" val="2569123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pPr algn="ctr"/>
            <a:r>
              <a:rPr lang="de-DE" dirty="0">
                <a:solidFill>
                  <a:srgbClr val="92D050"/>
                </a:solidFill>
                <a:latin typeface="Arial Narrow" panose="020B0606020202030204" pitchFamily="34" charset="0"/>
              </a:rPr>
              <a:t>Verwandtschaft</a:t>
            </a:r>
          </a:p>
        </p:txBody>
      </p:sp>
      <p:sp>
        <p:nvSpPr>
          <p:cNvPr id="5" name="Inhaltsplatzhalter 4"/>
          <p:cNvSpPr>
            <a:spLocks noGrp="1"/>
          </p:cNvSpPr>
          <p:nvPr>
            <p:ph idx="1"/>
          </p:nvPr>
        </p:nvSpPr>
        <p:spPr/>
        <p:txBody>
          <a:bodyPr>
            <a:normAutofit fontScale="92500" lnSpcReduction="10000"/>
          </a:bodyPr>
          <a:lstStyle/>
          <a:p>
            <a:r>
              <a:rPr lang="de-DE" dirty="0"/>
              <a:t>Definition: Die Verwandtschaft ist eine </a:t>
            </a:r>
            <a:r>
              <a:rPr lang="de-DE" b="1" dirty="0"/>
              <a:t>auf Abstammung beruhende Verbindung</a:t>
            </a:r>
            <a:r>
              <a:rPr lang="de-DE" dirty="0"/>
              <a:t> von Personen zueinander</a:t>
            </a:r>
          </a:p>
          <a:p>
            <a:endParaRPr lang="de-DE" dirty="0"/>
          </a:p>
          <a:p>
            <a:pPr marL="0" indent="0">
              <a:buNone/>
            </a:pPr>
            <a:r>
              <a:rPr lang="de-DE" dirty="0"/>
              <a:t>   </a:t>
            </a:r>
          </a:p>
          <a:p>
            <a:pPr marL="0" indent="0">
              <a:buNone/>
            </a:pPr>
            <a:r>
              <a:rPr lang="de-DE" b="1" u="sng" dirty="0"/>
              <a:t>Der Grad </a:t>
            </a:r>
            <a:r>
              <a:rPr lang="de-DE" dirty="0"/>
              <a:t>der Verwandtschaft stellt die Anzahl der vermittelten Geburten dar</a:t>
            </a:r>
          </a:p>
          <a:p>
            <a:pPr marL="0" indent="0">
              <a:buNone/>
            </a:pPr>
            <a:r>
              <a:rPr lang="de-DE" dirty="0"/>
              <a:t>Beispiele:</a:t>
            </a:r>
          </a:p>
          <a:p>
            <a:pPr>
              <a:buFont typeface="Wingdings" panose="05000000000000000000" pitchFamily="2" charset="2"/>
              <a:buChar char="Ø"/>
            </a:pPr>
            <a:r>
              <a:rPr lang="de-DE" dirty="0"/>
              <a:t>Eltern-Kind = 1. Grad gerade Linie</a:t>
            </a:r>
          </a:p>
          <a:p>
            <a:pPr>
              <a:buFont typeface="Wingdings" panose="05000000000000000000" pitchFamily="2" charset="2"/>
              <a:buChar char="Ø"/>
            </a:pPr>
            <a:r>
              <a:rPr lang="de-DE" dirty="0"/>
              <a:t> Großeltern-Enkel = 2. Grad gerade Linie</a:t>
            </a:r>
          </a:p>
          <a:p>
            <a:pPr>
              <a:buFont typeface="Wingdings" panose="05000000000000000000" pitchFamily="2" charset="2"/>
              <a:buChar char="Ø"/>
            </a:pPr>
            <a:r>
              <a:rPr lang="de-DE" dirty="0"/>
              <a:t> Geschwister = 2. Grad Seitenlinie</a:t>
            </a:r>
          </a:p>
          <a:p>
            <a:pPr>
              <a:buFont typeface="Wingdings" panose="05000000000000000000" pitchFamily="2" charset="2"/>
              <a:buChar char="Ø"/>
            </a:pPr>
            <a:r>
              <a:rPr lang="de-DE" dirty="0"/>
              <a:t>Onkel-Neffe = 3. Grad Seitenlinie</a:t>
            </a:r>
          </a:p>
        </p:txBody>
      </p:sp>
    </p:spTree>
    <p:extLst>
      <p:ext uri="{BB962C8B-B14F-4D97-AF65-F5344CB8AC3E}">
        <p14:creationId xmlns:p14="http://schemas.microsoft.com/office/powerpoint/2010/main" val="859316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1419225" y="800100"/>
            <a:ext cx="8620125" cy="5693866"/>
          </a:xfrm>
          <a:prstGeom prst="rect">
            <a:avLst/>
          </a:prstGeom>
          <a:noFill/>
        </p:spPr>
        <p:txBody>
          <a:bodyPr wrap="square" rtlCol="0">
            <a:spAutoFit/>
          </a:bodyPr>
          <a:lstStyle/>
          <a:p>
            <a:r>
              <a:rPr lang="de-DE" sz="4000" dirty="0">
                <a:latin typeface="Arial Narrow" panose="020B0606020202030204" pitchFamily="34" charset="0"/>
              </a:rPr>
              <a:t>Entscheidungen</a:t>
            </a:r>
          </a:p>
          <a:p>
            <a:endParaRPr lang="de-DE" sz="4000" dirty="0">
              <a:latin typeface="Arial Narrow" panose="020B0606020202030204" pitchFamily="34" charset="0"/>
            </a:endParaRPr>
          </a:p>
          <a:p>
            <a:pPr marL="342900" indent="-342900">
              <a:lnSpc>
                <a:spcPct val="150000"/>
              </a:lnSpc>
              <a:buFont typeface="Arial" panose="020B0604020202020204" pitchFamily="34" charset="0"/>
              <a:buChar char="•"/>
            </a:pPr>
            <a:r>
              <a:rPr lang="de-DE" sz="2400" dirty="0">
                <a:latin typeface="Arial Narrow" panose="020B0606020202030204" pitchFamily="34" charset="0"/>
              </a:rPr>
              <a:t>Im </a:t>
            </a:r>
            <a:r>
              <a:rPr lang="de-DE" sz="2400" dirty="0" err="1">
                <a:latin typeface="Arial Narrow" panose="020B0606020202030204" pitchFamily="34" charset="0"/>
              </a:rPr>
              <a:t>FamFG</a:t>
            </a:r>
            <a:r>
              <a:rPr lang="de-DE" sz="2400" dirty="0">
                <a:latin typeface="Arial Narrow" panose="020B0606020202030204" pitchFamily="34" charset="0"/>
              </a:rPr>
              <a:t> durch Beschluss (§ 38 </a:t>
            </a:r>
            <a:r>
              <a:rPr lang="de-DE" sz="2400" dirty="0" err="1">
                <a:latin typeface="Arial Narrow" panose="020B0606020202030204" pitchFamily="34" charset="0"/>
              </a:rPr>
              <a:t>FamFG</a:t>
            </a:r>
            <a:r>
              <a:rPr lang="de-DE" sz="2400" dirty="0">
                <a:latin typeface="Arial Narrow" panose="020B0606020202030204" pitchFamily="34" charset="0"/>
              </a:rPr>
              <a:t>)</a:t>
            </a:r>
          </a:p>
          <a:p>
            <a:pPr marL="342900" indent="-342900">
              <a:lnSpc>
                <a:spcPct val="150000"/>
              </a:lnSpc>
              <a:buFont typeface="Arial" panose="020B0604020202020204" pitchFamily="34" charset="0"/>
              <a:buChar char="•"/>
            </a:pPr>
            <a:r>
              <a:rPr lang="de-DE" sz="2400" dirty="0">
                <a:latin typeface="Arial Narrow" panose="020B0606020202030204" pitchFamily="34" charset="0"/>
              </a:rPr>
              <a:t>Keine Urteile</a:t>
            </a:r>
          </a:p>
          <a:p>
            <a:pPr marL="342900" indent="-342900">
              <a:lnSpc>
                <a:spcPct val="150000"/>
              </a:lnSpc>
              <a:buFont typeface="Arial" panose="020B0604020202020204" pitchFamily="34" charset="0"/>
              <a:buChar char="•"/>
            </a:pPr>
            <a:r>
              <a:rPr lang="de-DE" sz="2400" dirty="0">
                <a:latin typeface="Arial Narrow" panose="020B0606020202030204" pitchFamily="34" charset="0"/>
              </a:rPr>
              <a:t>In Registerverfahren auch durch Eintragung</a:t>
            </a:r>
          </a:p>
          <a:p>
            <a:pPr marL="342900" indent="-342900">
              <a:lnSpc>
                <a:spcPct val="150000"/>
              </a:lnSpc>
              <a:buFont typeface="Arial" panose="020B0604020202020204" pitchFamily="34" charset="0"/>
              <a:buChar char="•"/>
            </a:pPr>
            <a:r>
              <a:rPr lang="de-DE" sz="2400" dirty="0">
                <a:latin typeface="Arial Narrow" panose="020B0606020202030204" pitchFamily="34" charset="0"/>
              </a:rPr>
              <a:t>Aufbau des Beschlusses ähnlich Urteil</a:t>
            </a:r>
          </a:p>
          <a:p>
            <a:pPr marL="342900" indent="-342900">
              <a:lnSpc>
                <a:spcPct val="150000"/>
              </a:lnSpc>
              <a:buFont typeface="Arial" panose="020B0604020202020204" pitchFamily="34" charset="0"/>
              <a:buChar char="•"/>
            </a:pPr>
            <a:r>
              <a:rPr lang="de-DE" sz="2400" dirty="0">
                <a:latin typeface="Arial Narrow" panose="020B0606020202030204" pitchFamily="34" charset="0"/>
              </a:rPr>
              <a:t>ABER: nicht „im Namen des Volkes“</a:t>
            </a:r>
          </a:p>
          <a:p>
            <a:endParaRPr lang="de-DE" sz="2400" dirty="0">
              <a:latin typeface="Arial Narrow" panose="020B0606020202030204" pitchFamily="34" charset="0"/>
            </a:endParaRPr>
          </a:p>
          <a:p>
            <a:endParaRPr lang="de-DE" sz="4000" dirty="0">
              <a:latin typeface="Arial Narrow" panose="020B0606020202030204" pitchFamily="34" charset="0"/>
            </a:endParaRPr>
          </a:p>
          <a:p>
            <a:endParaRPr lang="de-DE" sz="4000" dirty="0">
              <a:latin typeface="Arial Narrow" panose="020B0606020202030204" pitchFamily="34" charset="0"/>
            </a:endParaRPr>
          </a:p>
        </p:txBody>
      </p:sp>
    </p:spTree>
    <p:extLst>
      <p:ext uri="{BB962C8B-B14F-4D97-AF65-F5344CB8AC3E}">
        <p14:creationId xmlns:p14="http://schemas.microsoft.com/office/powerpoint/2010/main" val="2198794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feld 1"/>
          <p:cNvSpPr txBox="1"/>
          <p:nvPr/>
        </p:nvSpPr>
        <p:spPr>
          <a:xfrm>
            <a:off x="495300" y="2209800"/>
            <a:ext cx="11696700" cy="1384995"/>
          </a:xfrm>
          <a:prstGeom prst="rect">
            <a:avLst/>
          </a:prstGeom>
          <a:noFill/>
        </p:spPr>
        <p:txBody>
          <a:bodyPr wrap="square" rtlCol="0">
            <a:spAutoFit/>
          </a:bodyPr>
          <a:lstStyle/>
          <a:p>
            <a:pPr marL="457200" indent="-457200">
              <a:buFont typeface="Arial" panose="020B0604020202020204" pitchFamily="34" charset="0"/>
              <a:buChar char="•"/>
            </a:pPr>
            <a:r>
              <a:rPr lang="de-DE" sz="2800" dirty="0">
                <a:latin typeface="Arial Narrow" panose="020B0606020202030204" pitchFamily="34" charset="0"/>
              </a:rPr>
              <a:t>Einheitliches Rechtsmittel: Beschwerde</a:t>
            </a:r>
          </a:p>
          <a:p>
            <a:pPr marL="457200" indent="-457200">
              <a:buFont typeface="Arial" panose="020B0604020202020204" pitchFamily="34" charset="0"/>
              <a:buChar char="•"/>
            </a:pPr>
            <a:r>
              <a:rPr lang="de-DE" sz="2800" dirty="0">
                <a:latin typeface="Arial Narrow" panose="020B0606020202030204" pitchFamily="34" charset="0"/>
              </a:rPr>
              <a:t>Betreuungssachen               </a:t>
            </a:r>
            <a:r>
              <a:rPr lang="de-DE" sz="2800" b="1" u="sng" dirty="0">
                <a:latin typeface="Arial Narrow" panose="020B0606020202030204" pitchFamily="34" charset="0"/>
              </a:rPr>
              <a:t> Landgericht </a:t>
            </a:r>
            <a:r>
              <a:rPr lang="de-DE" sz="2800" dirty="0">
                <a:latin typeface="Arial Narrow" panose="020B0606020202030204" pitchFamily="34" charset="0"/>
              </a:rPr>
              <a:t>(§§ 72 Abs. 1, 119 Abs. 1 Nr. 1b GVG)</a:t>
            </a:r>
          </a:p>
          <a:p>
            <a:pPr marL="457200" indent="-457200">
              <a:buFont typeface="Arial" panose="020B0604020202020204" pitchFamily="34" charset="0"/>
              <a:buChar char="•"/>
            </a:pPr>
            <a:r>
              <a:rPr lang="de-DE" sz="2800" dirty="0">
                <a:latin typeface="Arial Narrow" panose="020B0606020202030204" pitchFamily="34" charset="0"/>
              </a:rPr>
              <a:t>Gegen Endentscheidungen statthaft</a:t>
            </a:r>
          </a:p>
        </p:txBody>
      </p:sp>
      <p:cxnSp>
        <p:nvCxnSpPr>
          <p:cNvPr id="4" name="Gerade Verbindung mit Pfeil 3"/>
          <p:cNvCxnSpPr/>
          <p:nvPr/>
        </p:nvCxnSpPr>
        <p:spPr>
          <a:xfrm flipV="1">
            <a:off x="3648075" y="2897534"/>
            <a:ext cx="923925" cy="9525"/>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8110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2603</Words>
  <Application>Microsoft Office PowerPoint</Application>
  <PresentationFormat>Breitbild</PresentationFormat>
  <Paragraphs>491</Paragraphs>
  <Slides>59</Slides>
  <Notes>0</Notes>
  <HiddenSlides>0</HiddenSlides>
  <MMClips>0</MMClips>
  <ScaleCrop>false</ScaleCrop>
  <HeadingPairs>
    <vt:vector size="8" baseType="variant">
      <vt:variant>
        <vt:lpstr>Verwendete Schriftarten</vt:lpstr>
      </vt:variant>
      <vt:variant>
        <vt:i4>7</vt:i4>
      </vt:variant>
      <vt:variant>
        <vt:lpstr>Design</vt:lpstr>
      </vt:variant>
      <vt:variant>
        <vt:i4>1</vt:i4>
      </vt:variant>
      <vt:variant>
        <vt:lpstr>Eingebettete OLE-Server</vt:lpstr>
      </vt:variant>
      <vt:variant>
        <vt:i4>2</vt:i4>
      </vt:variant>
      <vt:variant>
        <vt:lpstr>Folientitel</vt:lpstr>
      </vt:variant>
      <vt:variant>
        <vt:i4>59</vt:i4>
      </vt:variant>
    </vt:vector>
  </HeadingPairs>
  <TitlesOfParts>
    <vt:vector size="69" baseType="lpstr">
      <vt:lpstr> Arial Narrow</vt:lpstr>
      <vt:lpstr>Arial</vt:lpstr>
      <vt:lpstr>Arial Narrow</vt:lpstr>
      <vt:lpstr>Arial Nova</vt:lpstr>
      <vt:lpstr>Calibri</vt:lpstr>
      <vt:lpstr>Calibri Light</vt:lpstr>
      <vt:lpstr>Wingdings</vt:lpstr>
      <vt:lpstr>Office</vt:lpstr>
      <vt:lpstr>Acrobat Document</vt:lpstr>
      <vt:lpstr>Adobe Acrobat Document</vt:lpstr>
      <vt:lpstr>PowerPoint-Präsentation</vt:lpstr>
      <vt:lpstr>PowerPoint-Präsentation</vt:lpstr>
      <vt:lpstr>PowerPoint-Präsentation</vt:lpstr>
      <vt:lpstr> Die 5 Bücher des BGB</vt:lpstr>
      <vt:lpstr>Die Familie </vt:lpstr>
      <vt:lpstr>Die Verwandtschaft</vt:lpstr>
      <vt:lpstr>Verwandtschaft</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Der Aktendeckel im Betreuungsverfahren</vt:lpstr>
      <vt:lpstr>PowerPoint-Präsentation</vt:lpstr>
      <vt:lpstr>PowerPoint-Präsentation</vt:lpstr>
      <vt:lpstr>PowerPoint-Präsentation</vt:lpstr>
      <vt:lpstr>PowerPoint-Präsentation</vt:lpstr>
      <vt:lpstr>PowerPoint-Präsentation</vt:lpstr>
      <vt:lpstr>Betreuungsbehörde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Aufgabe zur Post nach § 15 FamFG</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Aktendeckel zur Unterbringung nach dem PsychKG der Länder</vt:lpstr>
      <vt:lpstr>Betreuungsrechtliche Zuweisungssachen gem. § 340 FamFG</vt:lpstr>
      <vt:lpstr>Abwesenheitspflegschaft</vt:lpstr>
      <vt:lpstr>Pflegschaft für unbekannte Beteiligte</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Simone</dc:creator>
  <cp:lastModifiedBy>Neuendorf-Schulz, Simone</cp:lastModifiedBy>
  <cp:revision>92</cp:revision>
  <dcterms:created xsi:type="dcterms:W3CDTF">2021-09-03T08:36:57Z</dcterms:created>
  <dcterms:modified xsi:type="dcterms:W3CDTF">2025-08-04T09:48:17Z</dcterms:modified>
</cp:coreProperties>
</file>