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2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Die Akteneinsicht für Verfahrensbeteiligte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7140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Der Umfang der 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Bei der Gewährung von Akteneinsicht ist insbesondere darauf zu achten, dass die Akteneinsicht oftmals nicht in alle Aktenbestandteile gewährt werden </a:t>
            </a:r>
            <a:r>
              <a:rPr lang="de-DE" dirty="0" smtClean="0"/>
              <a:t>darf, z.B. Voten der Richter/Schriftstücke die in der hinteren Aktenhülle liegen</a:t>
            </a:r>
            <a:endParaRPr lang="de-DE" dirty="0" smtClean="0"/>
          </a:p>
          <a:p>
            <a:r>
              <a:rPr lang="de-DE" dirty="0" smtClean="0"/>
              <a:t>Nach § 117 Abs. 2 HS 1 ZPO darf die Erklärung über die persönlichen und wirtschaftlichen Verhältnisse in PKH nur mit Zustimmung der Partei zugänglich gemacht werden.</a:t>
            </a:r>
          </a:p>
          <a:p>
            <a:r>
              <a:rPr lang="de-DE" dirty="0" smtClean="0"/>
              <a:t>=&gt; Auf getrennte Aktenführung achten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49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Akteneinsicht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Gewährung der Akteneinsicht ist sehr differenziert zu beurteilen</a:t>
            </a:r>
          </a:p>
          <a:p>
            <a:r>
              <a:rPr lang="de-DE" dirty="0" smtClean="0"/>
              <a:t>Sie ist an bestimmte Voraussetzungen geknüpft:</a:t>
            </a:r>
          </a:p>
          <a:p>
            <a:r>
              <a:rPr lang="de-DE" dirty="0" smtClean="0"/>
              <a:t>- sie bedarf teilweise der Anordnung des Sachbearbeiters</a:t>
            </a:r>
          </a:p>
          <a:p>
            <a:r>
              <a:rPr lang="de-DE" dirty="0" smtClean="0"/>
              <a:t>- zum Weiteren muss die Art und Weise der Gewährung von Akteneinsicht geklärt werden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43973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Akteneinsicht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Wird Akteneinsicht gewährt, muss gewährleistet sein, dass dadurch nicht gegen Datenschutzbestimmungen verstoßen wird.</a:t>
            </a:r>
          </a:p>
          <a:p>
            <a:r>
              <a:rPr lang="de-DE" dirty="0" smtClean="0"/>
              <a:t>Werden Akten in der Geschäftsstelle eingesehen, so ist in geeigneter Weise sicherzustellen, dass nicht Teile der Akte entfernt, ausgewechselt oder abgeändert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2607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Voraussetzungen der Akteneinsicht	</a:t>
            </a:r>
            <a:br>
              <a:rPr lang="de-DE" dirty="0" smtClean="0"/>
            </a:br>
            <a:r>
              <a:rPr lang="de-DE" dirty="0" smtClean="0"/>
              <a:t>§ 299 ZPO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 manchen Fällen ist eine Einsicht problemlos möglich, in anderen Bereichen ist ein berechtigtes oder gar rechtliches Interesse zu prüfen.</a:t>
            </a:r>
          </a:p>
          <a:p>
            <a:r>
              <a:rPr lang="de-DE" dirty="0" smtClean="0"/>
              <a:t>Im Einzelnen gelten in Bürgerlichen Rechtsstreitigkeiten die Einsichtsrechte von Prozessparteien und/oder deren Bevollmächtigten.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689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Voraussetzungen der Akteneinsicht § 299 ZPO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Dritten kann Akteneinsicht gemäß § 299 Abs. 2 ZPO nur bei Glaubhaftmachung eines rechtlichen Interesses gewährt werden.</a:t>
            </a:r>
          </a:p>
          <a:p>
            <a:r>
              <a:rPr lang="de-DE" dirty="0" smtClean="0"/>
              <a:t>Soweit Dritte Akteneinsicht beantragen, ist dies eine Angelegenheit der Justizverwaltung und darüber entscheidet der Behördenvorstand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57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 und Weise der 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Gemäß § 5 Abs. 1 GOV hat der </a:t>
            </a:r>
            <a:r>
              <a:rPr lang="de-DE" dirty="0" err="1" smtClean="0"/>
              <a:t>UdG</a:t>
            </a:r>
            <a:r>
              <a:rPr lang="de-DE" dirty="0" smtClean="0"/>
              <a:t> die Einsicht in die Akten während der Sprechzeiten und ohne besondere Anweisung nach Maßgabe der einschlägigen Bestimmungen zu gewähren.</a:t>
            </a:r>
          </a:p>
          <a:p>
            <a:r>
              <a:rPr lang="de-DE" dirty="0" smtClean="0"/>
              <a:t>Wird die Aktenübersendung bzw. Mitnahme beantragt, ist der Antrag dem Richter vorzulegen.</a:t>
            </a:r>
          </a:p>
          <a:p>
            <a:r>
              <a:rPr lang="de-DE" dirty="0" smtClean="0"/>
              <a:t>Die Einsicht ist nur in Gegenwart der verantwortlichen Dienstkraft zu gestatten (§ 5 Abs. 2 GOV </a:t>
            </a:r>
            <a:r>
              <a:rPr lang="de-DE" dirty="0" smtClean="0"/>
              <a:t>)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370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 und Weise der Einsicht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jeweilige Identität des Einsehenden ist zu prüfen.</a:t>
            </a:r>
          </a:p>
          <a:p>
            <a:r>
              <a:rPr lang="de-DE" dirty="0" smtClean="0"/>
              <a:t>Rechtsanwälte können gegen Vorlage ihres </a:t>
            </a:r>
            <a:r>
              <a:rPr lang="de-DE" dirty="0" err="1" smtClean="0"/>
              <a:t>Rechtsanwaltausweis</a:t>
            </a:r>
            <a:r>
              <a:rPr lang="de-DE" dirty="0" smtClean="0"/>
              <a:t> die Akten auch außerhalb der Geschäftsstelle einsehen</a:t>
            </a:r>
          </a:p>
          <a:p>
            <a:r>
              <a:rPr lang="de-DE" dirty="0" smtClean="0"/>
              <a:t>Die Versendung von Akten können von der vorherigen Zahlung eines Vorschusses abhängig gemacht werden (§17 Abs. 2 GKG) 12€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9570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Art und Weise der 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Im Falle der Aktenversendung ist ein Kontrollblatt (Fehlblatt) anzulegen (§ 5 Abs. 3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</a:p>
          <a:p>
            <a:r>
              <a:rPr lang="de-DE" dirty="0" smtClean="0"/>
              <a:t>Dieses hat die Bezeichnung des Empfängers und den Grund der Versendung zu enthalten.</a:t>
            </a:r>
          </a:p>
          <a:p>
            <a:r>
              <a:rPr lang="de-DE" dirty="0" smtClean="0"/>
              <a:t>Als Kontrollblatt kann das Ersuchen um Übersendung der Akten verwendet werden (§ 5 Abs. 1, 2. HS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</a:p>
          <a:p>
            <a:r>
              <a:rPr lang="de-DE" dirty="0" smtClean="0"/>
              <a:t>Das Kontrollblatt ist im </a:t>
            </a:r>
            <a:r>
              <a:rPr lang="de-DE" dirty="0" err="1" smtClean="0"/>
              <a:t>Retent</a:t>
            </a:r>
            <a:r>
              <a:rPr lang="de-DE" dirty="0" smtClean="0"/>
              <a:t> aufzubewahren.</a:t>
            </a:r>
          </a:p>
          <a:p>
            <a:r>
              <a:rPr lang="de-DE" dirty="0" smtClean="0"/>
              <a:t>Eingehende Schriftsätze sind zum </a:t>
            </a:r>
            <a:r>
              <a:rPr lang="de-DE" dirty="0" err="1" smtClean="0"/>
              <a:t>Retent</a:t>
            </a:r>
            <a:r>
              <a:rPr lang="de-DE" dirty="0" smtClean="0"/>
              <a:t> zu nehmen (§ 5 Abs. 3 S.4 </a:t>
            </a:r>
            <a:r>
              <a:rPr lang="de-DE" dirty="0" err="1" smtClean="0"/>
              <a:t>AktO</a:t>
            </a:r>
            <a:r>
              <a:rPr lang="de-DE" dirty="0" smtClean="0"/>
              <a:t>)</a:t>
            </a:r>
          </a:p>
          <a:p>
            <a:r>
              <a:rPr lang="de-DE" dirty="0" smtClean="0"/>
              <a:t>Die Aktenrückgabe ist zu überwachen =&gt; Wiedervorlagefrist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6089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Geschäftsmäßige Behandlung der Akteneinsicht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Eingang auf Akteneinsicht geht ein</a:t>
            </a:r>
          </a:p>
          <a:p>
            <a:r>
              <a:rPr lang="de-DE" dirty="0" smtClean="0"/>
              <a:t>Akte dem Richter vorlegen (bei abgeschlossenen Verfahren der Behördenleitung</a:t>
            </a:r>
          </a:p>
          <a:p>
            <a:r>
              <a:rPr lang="de-DE" dirty="0" smtClean="0"/>
              <a:t>Aktenkontrollvermerk</a:t>
            </a:r>
          </a:p>
          <a:p>
            <a:r>
              <a:rPr lang="de-DE" dirty="0" smtClean="0"/>
              <a:t>Rücklauf vom Richter- Akte versenden</a:t>
            </a:r>
          </a:p>
          <a:p>
            <a:r>
              <a:rPr lang="de-DE" dirty="0" smtClean="0"/>
              <a:t>Kontrollblatt und </a:t>
            </a:r>
            <a:r>
              <a:rPr lang="de-DE" dirty="0" err="1" smtClean="0"/>
              <a:t>Retent</a:t>
            </a:r>
            <a:r>
              <a:rPr lang="de-DE" dirty="0" smtClean="0"/>
              <a:t> anlegen</a:t>
            </a:r>
          </a:p>
          <a:p>
            <a:r>
              <a:rPr lang="de-DE" dirty="0" smtClean="0"/>
              <a:t>Akte versenden, Pauschale einfordern</a:t>
            </a:r>
          </a:p>
          <a:p>
            <a:r>
              <a:rPr lang="de-DE" dirty="0" smtClean="0"/>
              <a:t>Wiedervorlage für das </a:t>
            </a:r>
            <a:r>
              <a:rPr lang="de-DE" dirty="0" err="1" smtClean="0"/>
              <a:t>Retent</a:t>
            </a:r>
            <a:r>
              <a:rPr lang="de-DE" dirty="0" smtClean="0"/>
              <a:t> eintragen</a:t>
            </a:r>
          </a:p>
          <a:p>
            <a:r>
              <a:rPr lang="de-DE" dirty="0" err="1" smtClean="0"/>
              <a:t>Retent</a:t>
            </a:r>
            <a:r>
              <a:rPr lang="de-DE" dirty="0" smtClean="0"/>
              <a:t>  wegfächern</a:t>
            </a:r>
          </a:p>
          <a:p>
            <a:r>
              <a:rPr lang="de-DE" dirty="0" smtClean="0"/>
              <a:t>Nach Rückkehr der Akte </a:t>
            </a:r>
            <a:r>
              <a:rPr lang="de-DE" dirty="0" err="1" smtClean="0"/>
              <a:t>Retent</a:t>
            </a:r>
            <a:r>
              <a:rPr lang="de-DE" dirty="0" smtClean="0"/>
              <a:t> auflösen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8044498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497</Words>
  <Application>Microsoft Office PowerPoint</Application>
  <PresentationFormat>Breitbild</PresentationFormat>
  <Paragraphs>45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Segment</vt:lpstr>
      <vt:lpstr>Die Akteneinsicht für Verfahrensbeteiligte</vt:lpstr>
      <vt:lpstr>Akteneinsicht</vt:lpstr>
      <vt:lpstr>Akteneinsicht</vt:lpstr>
      <vt:lpstr>Voraussetzungen der Akteneinsicht  § 299 ZPO</vt:lpstr>
      <vt:lpstr>Voraussetzungen der Akteneinsicht § 299 ZPO</vt:lpstr>
      <vt:lpstr>Art und Weise der Einsicht</vt:lpstr>
      <vt:lpstr>Art und Weise der Einsicht </vt:lpstr>
      <vt:lpstr>Art und Weise der Einsicht</vt:lpstr>
      <vt:lpstr>Geschäftsmäßige Behandlung der Akteneinsicht</vt:lpstr>
      <vt:lpstr>Der Umfang der Einsicht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Akteneinsicht für Verfahrensbeteiligte</dc:title>
  <dc:creator>Neuendorf-Schulz, Simone</dc:creator>
  <cp:lastModifiedBy>Neuendorf-Schulz, Simone</cp:lastModifiedBy>
  <cp:revision>1</cp:revision>
  <dcterms:created xsi:type="dcterms:W3CDTF">2024-10-04T07:27:07Z</dcterms:created>
  <dcterms:modified xsi:type="dcterms:W3CDTF">2024-10-04T07:31:39Z</dcterms:modified>
</cp:coreProperties>
</file>