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D3F05A36-C915-42F6-A08E-F34B9F804EC6}"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3811031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3F05A36-C915-42F6-A08E-F34B9F804EC6}"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2591102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3F05A36-C915-42F6-A08E-F34B9F804EC6}"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414485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D3F05A36-C915-42F6-A08E-F34B9F804EC6}"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39975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D3F05A36-C915-42F6-A08E-F34B9F804EC6}" type="datetimeFigureOut">
              <a:rPr lang="de-DE" smtClean="0"/>
              <a:t>19.08.2024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2932544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D3F05A36-C915-42F6-A08E-F34B9F804EC6}" type="datetimeFigureOut">
              <a:rPr lang="de-DE" smtClean="0"/>
              <a:t>19.08.2024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48188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D3F05A36-C915-42F6-A08E-F34B9F804EC6}" type="datetimeFigureOut">
              <a:rPr lang="de-DE" smtClean="0"/>
              <a:t>19.08.2024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4204604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D3F05A36-C915-42F6-A08E-F34B9F804EC6}" type="datetimeFigureOut">
              <a:rPr lang="de-DE" smtClean="0"/>
              <a:t>19.08.2024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2026490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3F05A36-C915-42F6-A08E-F34B9F804EC6}" type="datetimeFigureOut">
              <a:rPr lang="de-DE" smtClean="0"/>
              <a:t>19.08.2024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3429407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D3F05A36-C915-42F6-A08E-F34B9F804EC6}" type="datetimeFigureOut">
              <a:rPr lang="de-DE" smtClean="0"/>
              <a:t>19.08.2024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2984599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D3F05A36-C915-42F6-A08E-F34B9F804EC6}" type="datetimeFigureOut">
              <a:rPr lang="de-DE" smtClean="0"/>
              <a:t>19.08.2024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7CBE61A-D6D0-461B-909B-8C379071513C}" type="slidenum">
              <a:rPr lang="de-DE" smtClean="0"/>
              <a:t>‹Nr.›</a:t>
            </a:fld>
            <a:endParaRPr lang="de-DE"/>
          </a:p>
        </p:txBody>
      </p:sp>
    </p:spTree>
    <p:extLst>
      <p:ext uri="{BB962C8B-B14F-4D97-AF65-F5344CB8AC3E}">
        <p14:creationId xmlns:p14="http://schemas.microsoft.com/office/powerpoint/2010/main" val="4192174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F05A36-C915-42F6-A08E-F34B9F804EC6}" type="datetimeFigureOut">
              <a:rPr lang="de-DE" smtClean="0"/>
              <a:t>19.08.2024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BE61A-D6D0-461B-909B-8C379071513C}" type="slidenum">
              <a:rPr lang="de-DE" smtClean="0"/>
              <a:t>‹Nr.›</a:t>
            </a:fld>
            <a:endParaRPr lang="de-DE"/>
          </a:p>
        </p:txBody>
      </p:sp>
    </p:spTree>
    <p:extLst>
      <p:ext uri="{BB962C8B-B14F-4D97-AF65-F5344CB8AC3E}">
        <p14:creationId xmlns:p14="http://schemas.microsoft.com/office/powerpoint/2010/main" val="3487755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E0FD18-627A-4186-BB64-73A31470AA85}"/>
              </a:ext>
            </a:extLst>
          </p:cNvPr>
          <p:cNvSpPr>
            <a:spLocks noGrp="1"/>
          </p:cNvSpPr>
          <p:nvPr>
            <p:ph type="title"/>
          </p:nvPr>
        </p:nvSpPr>
        <p:spPr>
          <a:xfrm>
            <a:off x="621792" y="1161288"/>
            <a:ext cx="3602736" cy="4526280"/>
          </a:xfrm>
        </p:spPr>
        <p:txBody>
          <a:bodyPr>
            <a:normAutofit/>
          </a:bodyPr>
          <a:lstStyle/>
          <a:p>
            <a:r>
              <a:rPr lang="de-DE" sz="1600"/>
              <a:t>Zwangsversteigerung/Zwangsverwaltung</a:t>
            </a:r>
          </a:p>
        </p:txBody>
      </p:sp>
      <p:sp>
        <p:nvSpPr>
          <p:cNvPr id="3" name="Inhaltsplatzhalter 2">
            <a:extLst>
              <a:ext uri="{FF2B5EF4-FFF2-40B4-BE49-F238E27FC236}">
                <a16:creationId xmlns:a16="http://schemas.microsoft.com/office/drawing/2014/main" id="{A5B3A1DD-0D8D-4BE5-9C2D-6E0605BADD6D}"/>
              </a:ext>
            </a:extLst>
          </p:cNvPr>
          <p:cNvSpPr>
            <a:spLocks noGrp="1"/>
          </p:cNvSpPr>
          <p:nvPr>
            <p:ph idx="1"/>
          </p:nvPr>
        </p:nvSpPr>
        <p:spPr>
          <a:xfrm>
            <a:off x="5434149" y="932688"/>
            <a:ext cx="5916603" cy="4992624"/>
          </a:xfrm>
        </p:spPr>
        <p:txBody>
          <a:bodyPr anchor="ctr">
            <a:normAutofit/>
          </a:bodyPr>
          <a:lstStyle/>
          <a:p>
            <a:r>
              <a:rPr lang="de-DE" sz="2000" dirty="0"/>
              <a:t>Für die Zwangsvollstreckung in das unbewegliche Vermögen gibt es 3 Möglichkeiten:</a:t>
            </a:r>
          </a:p>
          <a:p>
            <a:r>
              <a:rPr lang="de-DE" sz="2000" dirty="0"/>
              <a:t>Eintragung einer Zwangsversteigerung</a:t>
            </a:r>
          </a:p>
          <a:p>
            <a:r>
              <a:rPr lang="de-DE" sz="2000" dirty="0"/>
              <a:t>Eintragung einer Zwangsverwaltung</a:t>
            </a:r>
          </a:p>
          <a:p>
            <a:r>
              <a:rPr lang="de-DE" sz="2000" dirty="0"/>
              <a:t>Eintragung einer Sicherungshypothek</a:t>
            </a:r>
          </a:p>
        </p:txBody>
      </p:sp>
    </p:spTree>
    <p:extLst>
      <p:ext uri="{BB962C8B-B14F-4D97-AF65-F5344CB8AC3E}">
        <p14:creationId xmlns:p14="http://schemas.microsoft.com/office/powerpoint/2010/main" val="3057832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65C439-C6A9-4257-86FA-2A4A5F4B34E2}"/>
              </a:ext>
            </a:extLst>
          </p:cNvPr>
          <p:cNvSpPr>
            <a:spLocks noGrp="1"/>
          </p:cNvSpPr>
          <p:nvPr>
            <p:ph type="title"/>
          </p:nvPr>
        </p:nvSpPr>
        <p:spPr>
          <a:xfrm>
            <a:off x="621792" y="1161288"/>
            <a:ext cx="3602736" cy="4526280"/>
          </a:xfrm>
        </p:spPr>
        <p:txBody>
          <a:bodyPr>
            <a:normAutofit/>
          </a:bodyPr>
          <a:lstStyle/>
          <a:p>
            <a:r>
              <a:rPr lang="de-DE" sz="3100"/>
              <a:t>Zwangsversteigerung</a:t>
            </a:r>
          </a:p>
        </p:txBody>
      </p:sp>
      <p:sp>
        <p:nvSpPr>
          <p:cNvPr id="3" name="Inhaltsplatzhalter 2">
            <a:extLst>
              <a:ext uri="{FF2B5EF4-FFF2-40B4-BE49-F238E27FC236}">
                <a16:creationId xmlns:a16="http://schemas.microsoft.com/office/drawing/2014/main" id="{04A48EAD-AF66-4664-B4F2-1974BFF126F1}"/>
              </a:ext>
            </a:extLst>
          </p:cNvPr>
          <p:cNvSpPr>
            <a:spLocks noGrp="1"/>
          </p:cNvSpPr>
          <p:nvPr>
            <p:ph idx="1"/>
          </p:nvPr>
        </p:nvSpPr>
        <p:spPr>
          <a:xfrm>
            <a:off x="5434149" y="932688"/>
            <a:ext cx="5916603" cy="4992624"/>
          </a:xfrm>
        </p:spPr>
        <p:txBody>
          <a:bodyPr anchor="ctr">
            <a:normAutofit/>
          </a:bodyPr>
          <a:lstStyle/>
          <a:p>
            <a:r>
              <a:rPr lang="de-DE" sz="2000" dirty="0"/>
              <a:t>Im Wege der Zwangsversteigerung wird das Grundvermögen des Schuldners auf Antrag des Gläubigers zum Zwecke der Schuldentilgung verwertet.</a:t>
            </a:r>
          </a:p>
          <a:p>
            <a:r>
              <a:rPr lang="de-DE" sz="2000" dirty="0"/>
              <a:t>Der Eigentümer verliert sein Eigentum.</a:t>
            </a:r>
          </a:p>
          <a:p>
            <a:r>
              <a:rPr lang="de-DE" sz="2000" dirty="0"/>
              <a:t>Es müssen die Voraussetzungen der Zwangsvollstreckung vorliegen:</a:t>
            </a:r>
          </a:p>
          <a:p>
            <a:r>
              <a:rPr lang="de-DE" sz="2000" dirty="0"/>
              <a:t>Titel, Klausel, Zustellung</a:t>
            </a:r>
          </a:p>
          <a:p>
            <a:r>
              <a:rPr lang="de-DE" sz="2000" dirty="0"/>
              <a:t>Das Zwangsversteigerungsverfahren bewirkt ein relatives Verfügungsverbot, das Grundstück ist beschlagnahmt.</a:t>
            </a:r>
          </a:p>
        </p:txBody>
      </p:sp>
    </p:spTree>
    <p:extLst>
      <p:ext uri="{BB962C8B-B14F-4D97-AF65-F5344CB8AC3E}">
        <p14:creationId xmlns:p14="http://schemas.microsoft.com/office/powerpoint/2010/main" val="4128450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854645-5240-40AB-BC2D-6ECB14883AD4}"/>
              </a:ext>
            </a:extLst>
          </p:cNvPr>
          <p:cNvSpPr>
            <a:spLocks noGrp="1"/>
          </p:cNvSpPr>
          <p:nvPr>
            <p:ph type="title"/>
          </p:nvPr>
        </p:nvSpPr>
        <p:spPr>
          <a:xfrm>
            <a:off x="621792" y="1161288"/>
            <a:ext cx="3602736" cy="4526280"/>
          </a:xfrm>
        </p:spPr>
        <p:txBody>
          <a:bodyPr>
            <a:normAutofit/>
          </a:bodyPr>
          <a:lstStyle/>
          <a:p>
            <a:r>
              <a:rPr lang="de-DE" sz="3100"/>
              <a:t>Zwangsversteigerung</a:t>
            </a:r>
          </a:p>
        </p:txBody>
      </p:sp>
      <p:sp>
        <p:nvSpPr>
          <p:cNvPr id="3" name="Inhaltsplatzhalter 2">
            <a:extLst>
              <a:ext uri="{FF2B5EF4-FFF2-40B4-BE49-F238E27FC236}">
                <a16:creationId xmlns:a16="http://schemas.microsoft.com/office/drawing/2014/main" id="{8148E3E9-B1EC-4751-8C3E-20A059452EE5}"/>
              </a:ext>
            </a:extLst>
          </p:cNvPr>
          <p:cNvSpPr>
            <a:spLocks noGrp="1"/>
          </p:cNvSpPr>
          <p:nvPr>
            <p:ph idx="1"/>
          </p:nvPr>
        </p:nvSpPr>
        <p:spPr>
          <a:xfrm>
            <a:off x="5434149" y="932688"/>
            <a:ext cx="5916603" cy="4992624"/>
          </a:xfrm>
        </p:spPr>
        <p:txBody>
          <a:bodyPr anchor="ctr">
            <a:normAutofit/>
          </a:bodyPr>
          <a:lstStyle/>
          <a:p>
            <a:r>
              <a:rPr lang="de-DE" sz="2000" dirty="0"/>
              <a:t>Das relative Verfügungsverbot muss schnellstens im Grundbuch eingetragen werden, da sonst ein Dritter das Grundstück gutgläubig erwerben könnte.</a:t>
            </a:r>
          </a:p>
          <a:p>
            <a:r>
              <a:rPr lang="de-DE" sz="2000" dirty="0"/>
              <a:t>Mit Eintragung des Zwangsversteigerungsvermerkes wird der gute Glaube zerstört.</a:t>
            </a:r>
          </a:p>
          <a:p>
            <a:r>
              <a:rPr lang="de-DE" sz="2000" dirty="0"/>
              <a:t>Die Eintragung des Zwangsversteigerungsvermerkes stellt keine Grundbuchsperre dar, deshalb auch ein relatives Verfügungsverbot.</a:t>
            </a:r>
          </a:p>
          <a:p>
            <a:r>
              <a:rPr lang="de-DE" sz="2000" dirty="0"/>
              <a:t>Es können weiterhin Eintragungen vorgenommen werden.</a:t>
            </a:r>
          </a:p>
          <a:p>
            <a:r>
              <a:rPr lang="de-DE" sz="2000" dirty="0"/>
              <a:t>§ 22 ZVG</a:t>
            </a:r>
          </a:p>
        </p:txBody>
      </p:sp>
    </p:spTree>
    <p:extLst>
      <p:ext uri="{BB962C8B-B14F-4D97-AF65-F5344CB8AC3E}">
        <p14:creationId xmlns:p14="http://schemas.microsoft.com/office/powerpoint/2010/main" val="2099461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0DB465-F9A6-4BF5-B8F9-67180EC67D98}"/>
              </a:ext>
            </a:extLst>
          </p:cNvPr>
          <p:cNvSpPr>
            <a:spLocks noGrp="1"/>
          </p:cNvSpPr>
          <p:nvPr>
            <p:ph type="title"/>
          </p:nvPr>
        </p:nvSpPr>
        <p:spPr>
          <a:xfrm>
            <a:off x="621792" y="1161288"/>
            <a:ext cx="3602736" cy="4526280"/>
          </a:xfrm>
        </p:spPr>
        <p:txBody>
          <a:bodyPr>
            <a:normAutofit/>
          </a:bodyPr>
          <a:lstStyle/>
          <a:p>
            <a:r>
              <a:rPr lang="de-DE" sz="3100"/>
              <a:t>Zwangsversteigerung</a:t>
            </a:r>
          </a:p>
        </p:txBody>
      </p:sp>
      <p:sp>
        <p:nvSpPr>
          <p:cNvPr id="3" name="Inhaltsplatzhalter 2">
            <a:extLst>
              <a:ext uri="{FF2B5EF4-FFF2-40B4-BE49-F238E27FC236}">
                <a16:creationId xmlns:a16="http://schemas.microsoft.com/office/drawing/2014/main" id="{D4A3DE8B-F44B-4ED0-96F0-ADD71C058F6C}"/>
              </a:ext>
            </a:extLst>
          </p:cNvPr>
          <p:cNvSpPr>
            <a:spLocks noGrp="1"/>
          </p:cNvSpPr>
          <p:nvPr>
            <p:ph idx="1"/>
          </p:nvPr>
        </p:nvSpPr>
        <p:spPr>
          <a:xfrm>
            <a:off x="5434149" y="932688"/>
            <a:ext cx="5916603" cy="4992624"/>
          </a:xfrm>
        </p:spPr>
        <p:txBody>
          <a:bodyPr anchor="ctr">
            <a:normAutofit/>
          </a:bodyPr>
          <a:lstStyle/>
          <a:p>
            <a:r>
              <a:rPr lang="de-DE" sz="2000" dirty="0"/>
              <a:t>Die Beschlagnahme des Grundstücks wird wirksam, wenn:</a:t>
            </a:r>
          </a:p>
          <a:p>
            <a:r>
              <a:rPr lang="de-DE" sz="2000" dirty="0"/>
              <a:t>Die Zustellung an den Eigentümer erfolgt ist.</a:t>
            </a:r>
          </a:p>
          <a:p>
            <a:r>
              <a:rPr lang="de-DE" sz="2000" dirty="0"/>
              <a:t>Oder zu dem Zeitpunkt, wann das Ersuchen beim Grundbuchamt eingeht.</a:t>
            </a:r>
          </a:p>
          <a:p>
            <a:r>
              <a:rPr lang="de-DE" sz="2000" dirty="0"/>
              <a:t>Entscheidend ist der jeweils frühere Zeitpunkt der Beschlagnahme des Grundstücks.</a:t>
            </a:r>
          </a:p>
        </p:txBody>
      </p:sp>
    </p:spTree>
    <p:extLst>
      <p:ext uri="{BB962C8B-B14F-4D97-AF65-F5344CB8AC3E}">
        <p14:creationId xmlns:p14="http://schemas.microsoft.com/office/powerpoint/2010/main" val="10588977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5C4331-8CFA-4DC8-A6F0-C3F74A4E74C3}"/>
              </a:ext>
            </a:extLst>
          </p:cNvPr>
          <p:cNvSpPr>
            <a:spLocks noGrp="1"/>
          </p:cNvSpPr>
          <p:nvPr>
            <p:ph type="title"/>
          </p:nvPr>
        </p:nvSpPr>
        <p:spPr>
          <a:xfrm>
            <a:off x="621792" y="1161288"/>
            <a:ext cx="3602736" cy="4526280"/>
          </a:xfrm>
        </p:spPr>
        <p:txBody>
          <a:bodyPr>
            <a:normAutofit/>
          </a:bodyPr>
          <a:lstStyle/>
          <a:p>
            <a:r>
              <a:rPr lang="de-DE" sz="1600"/>
              <a:t>Zwangsversteigerung/Zwangsverwaltung</a:t>
            </a:r>
          </a:p>
        </p:txBody>
      </p:sp>
      <p:sp>
        <p:nvSpPr>
          <p:cNvPr id="3" name="Inhaltsplatzhalter 2">
            <a:extLst>
              <a:ext uri="{FF2B5EF4-FFF2-40B4-BE49-F238E27FC236}">
                <a16:creationId xmlns:a16="http://schemas.microsoft.com/office/drawing/2014/main" id="{6321DACA-065C-4ECA-837B-CE45E2230410}"/>
              </a:ext>
            </a:extLst>
          </p:cNvPr>
          <p:cNvSpPr>
            <a:spLocks noGrp="1"/>
          </p:cNvSpPr>
          <p:nvPr>
            <p:ph idx="1"/>
          </p:nvPr>
        </p:nvSpPr>
        <p:spPr>
          <a:xfrm>
            <a:off x="5434149" y="932688"/>
            <a:ext cx="5916603" cy="4992624"/>
          </a:xfrm>
        </p:spPr>
        <p:txBody>
          <a:bodyPr anchor="ctr">
            <a:normAutofit/>
          </a:bodyPr>
          <a:lstStyle/>
          <a:p>
            <a:r>
              <a:rPr lang="de-DE" sz="2000" dirty="0"/>
              <a:t>Während sich bei der Zwangsversteigerung der Gläubiger aus der Substanz befriedigt, nämlich aus dem durch die Versteigerung erzielten Erlöses, dient die Zwangsverwaltung nur der Befriedigung aus den Erträgen, z.B. Mieten, Ernten etc.</a:t>
            </a:r>
          </a:p>
          <a:p>
            <a:r>
              <a:rPr lang="de-DE" sz="2000" dirty="0"/>
              <a:t>Der Eigentümer bleibt Eigentümer, verliert aber die Verfügungsbefugnis. Diese übt der Zwangsverwalter aus, der vom Gericht eingesetzt wurde.</a:t>
            </a:r>
          </a:p>
          <a:p>
            <a:r>
              <a:rPr lang="de-DE" sz="2000" dirty="0"/>
              <a:t>Er deckt aus den Erträgen die Kosten und befriedigt aus den Überschüssen die Gläubiger</a:t>
            </a:r>
          </a:p>
        </p:txBody>
      </p:sp>
    </p:spTree>
    <p:extLst>
      <p:ext uri="{BB962C8B-B14F-4D97-AF65-F5344CB8AC3E}">
        <p14:creationId xmlns:p14="http://schemas.microsoft.com/office/powerpoint/2010/main" val="4176048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94DB05-53C6-48EA-9EF9-117A8FFE7CA2}"/>
              </a:ext>
            </a:extLst>
          </p:cNvPr>
          <p:cNvSpPr>
            <a:spLocks noGrp="1"/>
          </p:cNvSpPr>
          <p:nvPr>
            <p:ph type="title"/>
          </p:nvPr>
        </p:nvSpPr>
        <p:spPr>
          <a:xfrm>
            <a:off x="621792" y="1161288"/>
            <a:ext cx="3602736" cy="4526280"/>
          </a:xfrm>
        </p:spPr>
        <p:txBody>
          <a:bodyPr>
            <a:normAutofit/>
          </a:bodyPr>
          <a:lstStyle/>
          <a:p>
            <a:r>
              <a:rPr lang="de-DE" sz="1600"/>
              <a:t>Zwangsversteigerung/Zwangsverwaltung</a:t>
            </a:r>
          </a:p>
        </p:txBody>
      </p:sp>
      <p:sp>
        <p:nvSpPr>
          <p:cNvPr id="3" name="Inhaltsplatzhalter 2">
            <a:extLst>
              <a:ext uri="{FF2B5EF4-FFF2-40B4-BE49-F238E27FC236}">
                <a16:creationId xmlns:a16="http://schemas.microsoft.com/office/drawing/2014/main" id="{487BF071-9322-4DBE-9C97-BDE152CA8698}"/>
              </a:ext>
            </a:extLst>
          </p:cNvPr>
          <p:cNvSpPr>
            <a:spLocks noGrp="1"/>
          </p:cNvSpPr>
          <p:nvPr>
            <p:ph idx="1"/>
          </p:nvPr>
        </p:nvSpPr>
        <p:spPr>
          <a:xfrm>
            <a:off x="5434149" y="932688"/>
            <a:ext cx="5916603" cy="4992624"/>
          </a:xfrm>
        </p:spPr>
        <p:txBody>
          <a:bodyPr anchor="ctr">
            <a:normAutofit/>
          </a:bodyPr>
          <a:lstStyle/>
          <a:p>
            <a:r>
              <a:rPr lang="de-DE" sz="2000" dirty="0"/>
              <a:t>Bei Ehepaaren oder bei Erbengemeinschaft kommt es vor, dass nur ein Eigentümer die Zwangsversteigerung zwecks Aufhebung der Gemeinschaft beantragt. Die anderen Eigentümer haben dagegen kein Widerspruchsrecht.</a:t>
            </a:r>
          </a:p>
          <a:p>
            <a:r>
              <a:rPr lang="de-DE" sz="2000" dirty="0"/>
              <a:t>Gehen die Ersuchen um Eintragung der Zwangsversteigerung und Zwangsverwaltung gleichzeitig ein, so wird zuerst die Zwangsversteigerung eingetragen.</a:t>
            </a:r>
          </a:p>
        </p:txBody>
      </p:sp>
    </p:spTree>
    <p:extLst>
      <p:ext uri="{BB962C8B-B14F-4D97-AF65-F5344CB8AC3E}">
        <p14:creationId xmlns:p14="http://schemas.microsoft.com/office/powerpoint/2010/main" val="555406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B0B321-E5DC-41E6-A21C-7D488F58DD32}"/>
              </a:ext>
            </a:extLst>
          </p:cNvPr>
          <p:cNvSpPr>
            <a:spLocks noGrp="1"/>
          </p:cNvSpPr>
          <p:nvPr>
            <p:ph type="title"/>
          </p:nvPr>
        </p:nvSpPr>
        <p:spPr>
          <a:xfrm>
            <a:off x="621792" y="1161288"/>
            <a:ext cx="3602736" cy="4526280"/>
          </a:xfrm>
        </p:spPr>
        <p:txBody>
          <a:bodyPr>
            <a:normAutofit/>
          </a:bodyPr>
          <a:lstStyle/>
          <a:p>
            <a:r>
              <a:rPr lang="de-DE" sz="4000"/>
              <a:t>Tätigkeiten der UdG</a:t>
            </a:r>
          </a:p>
        </p:txBody>
      </p:sp>
      <p:sp>
        <p:nvSpPr>
          <p:cNvPr id="3" name="Inhaltsplatzhalter 2">
            <a:extLst>
              <a:ext uri="{FF2B5EF4-FFF2-40B4-BE49-F238E27FC236}">
                <a16:creationId xmlns:a16="http://schemas.microsoft.com/office/drawing/2014/main" id="{737D149E-5E17-4329-82FB-FB376EC3AAE8}"/>
              </a:ext>
            </a:extLst>
          </p:cNvPr>
          <p:cNvSpPr>
            <a:spLocks noGrp="1"/>
          </p:cNvSpPr>
          <p:nvPr>
            <p:ph idx="1"/>
          </p:nvPr>
        </p:nvSpPr>
        <p:spPr>
          <a:xfrm>
            <a:off x="5434149" y="932688"/>
            <a:ext cx="5916603" cy="4992624"/>
          </a:xfrm>
        </p:spPr>
        <p:txBody>
          <a:bodyPr anchor="ctr">
            <a:normAutofit/>
          </a:bodyPr>
          <a:lstStyle/>
          <a:p>
            <a:r>
              <a:rPr lang="de-DE" sz="2000" dirty="0"/>
              <a:t>Zuständigkeiten prüfen, präsentieren § 13 GBO, vermerken, dass keine weiteren Anträge eingegangen sind § 16 </a:t>
            </a:r>
            <a:r>
              <a:rPr lang="de-DE" sz="2000" dirty="0" err="1"/>
              <a:t>Allgem</a:t>
            </a:r>
            <a:r>
              <a:rPr lang="de-DE" sz="2000" dirty="0"/>
              <a:t>…., O-Nr. vergeben </a:t>
            </a:r>
            <a:r>
              <a:rPr lang="de-DE" sz="2000"/>
              <a:t>§ </a:t>
            </a:r>
            <a:r>
              <a:rPr lang="de-DE" sz="2000" smtClean="0"/>
              <a:t> </a:t>
            </a:r>
            <a:r>
              <a:rPr lang="de-DE" sz="2000" dirty="0" err="1"/>
              <a:t>AktO</a:t>
            </a:r>
            <a:r>
              <a:rPr lang="de-DE" sz="2000" dirty="0"/>
              <a:t>, Fall erzeugen § 16 Abs. 3 All… bis zum nächsten Arbeitstag, bei Serieneintragungen innerhalb von 5 Arbeitstagen nach dem Eingang, Liste 10 ausfüllen.</a:t>
            </a:r>
          </a:p>
          <a:p>
            <a:r>
              <a:rPr lang="de-DE" sz="2000" dirty="0"/>
              <a:t>Das Ersuchen muss vom Rechtspfleger der Abt. 30 unterschrieben und gesiegelt sein, § 29 GBO, das Grundstück muss gemäß § 28 GBO korrekt bezeichnet sein. Es ist zu prüfen, ob vorrangige Anträge vorliegen.</a:t>
            </a:r>
          </a:p>
          <a:p>
            <a:r>
              <a:rPr lang="de-DE" sz="2000" dirty="0"/>
              <a:t>Die Reihenfolge gemäß §§ 17,45 GBO muss beachtet werden</a:t>
            </a:r>
          </a:p>
        </p:txBody>
      </p:sp>
    </p:spTree>
    <p:extLst>
      <p:ext uri="{BB962C8B-B14F-4D97-AF65-F5344CB8AC3E}">
        <p14:creationId xmlns:p14="http://schemas.microsoft.com/office/powerpoint/2010/main" val="8708960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D1374F-FD3D-40F9-8212-084E140E3490}"/>
              </a:ext>
            </a:extLst>
          </p:cNvPr>
          <p:cNvSpPr>
            <a:spLocks noGrp="1"/>
          </p:cNvSpPr>
          <p:nvPr>
            <p:ph type="title"/>
          </p:nvPr>
        </p:nvSpPr>
        <p:spPr>
          <a:xfrm>
            <a:off x="621792" y="1161288"/>
            <a:ext cx="3602736" cy="4526280"/>
          </a:xfrm>
        </p:spPr>
        <p:txBody>
          <a:bodyPr>
            <a:normAutofit/>
          </a:bodyPr>
          <a:lstStyle/>
          <a:p>
            <a:r>
              <a:rPr lang="de-DE" sz="4000"/>
              <a:t>Eintragung</a:t>
            </a:r>
          </a:p>
        </p:txBody>
      </p:sp>
      <p:sp>
        <p:nvSpPr>
          <p:cNvPr id="3" name="Inhaltsplatzhalter 2">
            <a:extLst>
              <a:ext uri="{FF2B5EF4-FFF2-40B4-BE49-F238E27FC236}">
                <a16:creationId xmlns:a16="http://schemas.microsoft.com/office/drawing/2014/main" id="{4B3E1BE2-46CE-4576-9C14-93F90A8B01AF}"/>
              </a:ext>
            </a:extLst>
          </p:cNvPr>
          <p:cNvSpPr>
            <a:spLocks noGrp="1"/>
          </p:cNvSpPr>
          <p:nvPr>
            <p:ph idx="1"/>
          </p:nvPr>
        </p:nvSpPr>
        <p:spPr>
          <a:xfrm>
            <a:off x="5434149" y="932688"/>
            <a:ext cx="5916603" cy="4992624"/>
          </a:xfrm>
        </p:spPr>
        <p:txBody>
          <a:bodyPr anchor="ctr">
            <a:normAutofit/>
          </a:bodyPr>
          <a:lstStyle/>
          <a:p>
            <a:r>
              <a:rPr lang="de-DE" sz="2000" dirty="0"/>
              <a:t>Eingetragen wird unter der nächsten laufenden Nummer der Abt II</a:t>
            </a:r>
          </a:p>
          <a:p>
            <a:r>
              <a:rPr lang="de-DE" sz="2000" dirty="0"/>
              <a:t>„Die Zwangsversteigerung ist angeordnet, Amtsgericht Mitte-30 K 230/2020, </a:t>
            </a:r>
            <a:r>
              <a:rPr lang="de-DE" sz="2000" dirty="0" smtClean="0"/>
              <a:t>Eingetragen am .. </a:t>
            </a:r>
            <a:r>
              <a:rPr lang="de-DE" sz="2000" dirty="0"/>
              <a:t>und Unterschrift“</a:t>
            </a:r>
          </a:p>
          <a:p>
            <a:r>
              <a:rPr lang="de-DE" sz="2000" dirty="0"/>
              <a:t>Oder</a:t>
            </a:r>
          </a:p>
          <a:p>
            <a:r>
              <a:rPr lang="de-DE" sz="2000" dirty="0"/>
              <a:t>„Die Zwangsverwaltung ist angeordnet, Amtsgericht Mitte- 30 L 19/2020, Datum und Unterschrift“</a:t>
            </a:r>
          </a:p>
          <a:p>
            <a:r>
              <a:rPr lang="de-DE" sz="2000" dirty="0"/>
              <a:t>Oder</a:t>
            </a:r>
          </a:p>
          <a:p>
            <a:r>
              <a:rPr lang="de-DE" sz="2000" dirty="0"/>
              <a:t>Die Zwangsversteigerung zum Zwecke der Aufhebung der Gemeinschaft ist angeordnet, Amtsgericht Mitte, 30 K 231/2020, Datum und Unterschrift“</a:t>
            </a:r>
          </a:p>
          <a:p>
            <a:endParaRPr lang="de-DE" sz="2000" dirty="0"/>
          </a:p>
          <a:p>
            <a:endParaRPr lang="de-DE" sz="2000" dirty="0"/>
          </a:p>
          <a:p>
            <a:endParaRPr lang="de-DE" sz="2000" dirty="0"/>
          </a:p>
        </p:txBody>
      </p:sp>
    </p:spTree>
    <p:extLst>
      <p:ext uri="{BB962C8B-B14F-4D97-AF65-F5344CB8AC3E}">
        <p14:creationId xmlns:p14="http://schemas.microsoft.com/office/powerpoint/2010/main" val="1662264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F326A-4363-492C-AACF-92D8710F579C}"/>
              </a:ext>
            </a:extLst>
          </p:cNvPr>
          <p:cNvSpPr>
            <a:spLocks noGrp="1"/>
          </p:cNvSpPr>
          <p:nvPr>
            <p:ph type="title"/>
          </p:nvPr>
        </p:nvSpPr>
        <p:spPr>
          <a:xfrm>
            <a:off x="621792" y="1161288"/>
            <a:ext cx="3602736" cy="4526280"/>
          </a:xfrm>
        </p:spPr>
        <p:txBody>
          <a:bodyPr>
            <a:normAutofit/>
          </a:bodyPr>
          <a:lstStyle/>
          <a:p>
            <a:r>
              <a:rPr lang="de-DE" sz="3100"/>
              <a:t>Zwangsversteigerung</a:t>
            </a:r>
          </a:p>
        </p:txBody>
      </p:sp>
      <p:sp>
        <p:nvSpPr>
          <p:cNvPr id="3" name="Inhaltsplatzhalter 2">
            <a:extLst>
              <a:ext uri="{FF2B5EF4-FFF2-40B4-BE49-F238E27FC236}">
                <a16:creationId xmlns:a16="http://schemas.microsoft.com/office/drawing/2014/main" id="{7F8D1D99-EECF-4820-80F1-2C4D5721CFA9}"/>
              </a:ext>
            </a:extLst>
          </p:cNvPr>
          <p:cNvSpPr>
            <a:spLocks noGrp="1"/>
          </p:cNvSpPr>
          <p:nvPr>
            <p:ph idx="1"/>
          </p:nvPr>
        </p:nvSpPr>
        <p:spPr>
          <a:xfrm>
            <a:off x="5434149" y="932688"/>
            <a:ext cx="5916603" cy="4992624"/>
          </a:xfrm>
        </p:spPr>
        <p:txBody>
          <a:bodyPr anchor="ctr">
            <a:normAutofit/>
          </a:bodyPr>
          <a:lstStyle/>
          <a:p>
            <a:r>
              <a:rPr lang="de-DE" sz="2000" dirty="0"/>
              <a:t>§ 19 ZVG</a:t>
            </a:r>
          </a:p>
          <a:p>
            <a:r>
              <a:rPr lang="de-DE" sz="2000" dirty="0"/>
              <a:t>Nachricht erhält der Eigentümer (§55 Abs. 1 GBO) und die Abt. 30 (19 Abs. 2 ZVG) mit Angabe des Eingangszeitpunktes gem. § 19 ZVG und ein einfacher oder amtlicher Grundbuchauszug + Wohnungsblatt.</a:t>
            </a:r>
          </a:p>
          <a:p>
            <a:r>
              <a:rPr lang="de-DE" sz="2000" dirty="0"/>
              <a:t>Wohnungsblatt ergänzen </a:t>
            </a:r>
          </a:p>
          <a:p>
            <a:r>
              <a:rPr lang="de-DE" sz="2000" dirty="0"/>
              <a:t>Unbedingt ist nach Eintragung des Zwangsversteigerungs- und Veraltungsvermerkes darauf zu achten, dass die Abt. 30 über jede weitere Eintragung eines neuen Berechtigten eine Nachricht erhält.</a:t>
            </a:r>
          </a:p>
          <a:p>
            <a:r>
              <a:rPr lang="de-DE" sz="2000" dirty="0"/>
              <a:t>Der </a:t>
            </a:r>
            <a:r>
              <a:rPr lang="de-DE" sz="2000" dirty="0" err="1"/>
              <a:t>UdG</a:t>
            </a:r>
            <a:r>
              <a:rPr lang="de-DE" sz="2000" dirty="0"/>
              <a:t> ist auch für die Löschung zuständig.</a:t>
            </a:r>
          </a:p>
        </p:txBody>
      </p:sp>
    </p:spTree>
    <p:extLst>
      <p:ext uri="{BB962C8B-B14F-4D97-AF65-F5344CB8AC3E}">
        <p14:creationId xmlns:p14="http://schemas.microsoft.com/office/powerpoint/2010/main" val="28464743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551</Words>
  <Application>Microsoft Office PowerPoint</Application>
  <PresentationFormat>Breitbild</PresentationFormat>
  <Paragraphs>47</Paragraphs>
  <Slides>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Arial</vt:lpstr>
      <vt:lpstr>Calibri</vt:lpstr>
      <vt:lpstr>Calibri Light</vt:lpstr>
      <vt:lpstr>Office</vt:lpstr>
      <vt:lpstr>Zwangsversteigerung/Zwangsverwaltung</vt:lpstr>
      <vt:lpstr>Zwangsversteigerung</vt:lpstr>
      <vt:lpstr>Zwangsversteigerung</vt:lpstr>
      <vt:lpstr>Zwangsversteigerung</vt:lpstr>
      <vt:lpstr>Zwangsversteigerung/Zwangsverwaltung</vt:lpstr>
      <vt:lpstr>Zwangsversteigerung/Zwangsverwaltung</vt:lpstr>
      <vt:lpstr>Tätigkeiten der UdG</vt:lpstr>
      <vt:lpstr>Eintragung</vt:lpstr>
      <vt:lpstr>Zwangsversteigerung</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Zwangsversteigerung/Zwangsverwaltung</dc:title>
  <dc:creator>Simmerl-Hübner, Susanne</dc:creator>
  <cp:lastModifiedBy>Simmerl-Hübner, Susanne</cp:lastModifiedBy>
  <cp:revision>1</cp:revision>
  <dcterms:created xsi:type="dcterms:W3CDTF">2024-08-19T09:21:37Z</dcterms:created>
  <dcterms:modified xsi:type="dcterms:W3CDTF">2024-08-19T09:22:16Z</dcterms:modified>
</cp:coreProperties>
</file>