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6123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93579">
            <a:off x="9984941" y="125727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A22</a:t>
            </a: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1085FAA3-8450-4F4D-99FC-6D7AC35E347F}"/>
              </a:ext>
            </a:extLst>
          </p:cNvPr>
          <p:cNvSpPr/>
          <p:nvPr/>
        </p:nvSpPr>
        <p:spPr>
          <a:xfrm>
            <a:off x="595086" y="261257"/>
            <a:ext cx="2304646" cy="769257"/>
          </a:xfrm>
          <a:prstGeom prst="wedgeEllipseCallout">
            <a:avLst>
              <a:gd name="adj1" fmla="val 67711"/>
              <a:gd name="adj2" fmla="val -20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Vollstreckung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C672B91B-5124-429E-9E98-207AEC2E4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300760"/>
              </p:ext>
            </p:extLst>
          </p:nvPr>
        </p:nvGraphicFramePr>
        <p:xfrm>
          <a:off x="1034322" y="2024027"/>
          <a:ext cx="10421256" cy="3118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384">
                  <a:extLst>
                    <a:ext uri="{9D8B030D-6E8A-4147-A177-3AD203B41FA5}">
                      <a16:colId xmlns:a16="http://schemas.microsoft.com/office/drawing/2014/main" val="3642018772"/>
                    </a:ext>
                  </a:extLst>
                </a:gridCol>
                <a:gridCol w="6676872">
                  <a:extLst>
                    <a:ext uri="{9D8B030D-6E8A-4147-A177-3AD203B41FA5}">
                      <a16:colId xmlns:a16="http://schemas.microsoft.com/office/drawing/2014/main" val="4160780447"/>
                    </a:ext>
                  </a:extLst>
                </a:gridCol>
              </a:tblGrid>
              <a:tr h="527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u="none" strike="noStrike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u="sng" kern="100">
                          <a:effectLst/>
                        </a:rPr>
                        <a:t>Ehe- und Familienstreitsachen: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§ 120 I FamFG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7326199"/>
                  </a:ext>
                </a:extLst>
              </a:tr>
              <a:tr h="1379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2000" kern="100">
                          <a:effectLst/>
                        </a:rPr>
                        <a:t> Vollstreckung von Entscheidungen in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Unterhaltssachen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Güterrechtssachen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sonstige Familiensachen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Lebenspartnerschaften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9163599"/>
                  </a:ext>
                </a:extLst>
              </a:tr>
              <a:tr h="263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148026"/>
                  </a:ext>
                </a:extLst>
              </a:tr>
              <a:tr h="263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Es gelten die Vorschriften der ________________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771424"/>
                  </a:ext>
                </a:extLst>
              </a:tr>
              <a:tr h="263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 dirty="0">
                          <a:effectLst/>
                        </a:rPr>
                        <a:t> </a:t>
                      </a:r>
                      <a:endParaRPr lang="de-DE" sz="2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633461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A51B43B0-3689-47AB-B098-E9DB61F74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3324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5D38405-B1FA-45A3-B5D7-1D78CE14CFD4}"/>
              </a:ext>
            </a:extLst>
          </p:cNvPr>
          <p:cNvSpPr/>
          <p:nvPr/>
        </p:nvSpPr>
        <p:spPr>
          <a:xfrm>
            <a:off x="8379502" y="4399194"/>
            <a:ext cx="1173100" cy="37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ZPO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6123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026054" y="404156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A22</a:t>
            </a: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1085FAA3-8450-4F4D-99FC-6D7AC35E347F}"/>
              </a:ext>
            </a:extLst>
          </p:cNvPr>
          <p:cNvSpPr/>
          <p:nvPr/>
        </p:nvSpPr>
        <p:spPr>
          <a:xfrm>
            <a:off x="595086" y="261257"/>
            <a:ext cx="2304646" cy="769257"/>
          </a:xfrm>
          <a:prstGeom prst="wedgeEllipseCallout">
            <a:avLst>
              <a:gd name="adj1" fmla="val 67711"/>
              <a:gd name="adj2" fmla="val -20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Vollstreckung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565ACF8F-4063-4176-A110-B948C3E9F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158901"/>
              </p:ext>
            </p:extLst>
          </p:nvPr>
        </p:nvGraphicFramePr>
        <p:xfrm>
          <a:off x="1948202" y="2063108"/>
          <a:ext cx="8143729" cy="3380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6063">
                  <a:extLst>
                    <a:ext uri="{9D8B030D-6E8A-4147-A177-3AD203B41FA5}">
                      <a16:colId xmlns:a16="http://schemas.microsoft.com/office/drawing/2014/main" val="2166789004"/>
                    </a:ext>
                  </a:extLst>
                </a:gridCol>
                <a:gridCol w="5217666">
                  <a:extLst>
                    <a:ext uri="{9D8B030D-6E8A-4147-A177-3AD203B41FA5}">
                      <a16:colId xmlns:a16="http://schemas.microsoft.com/office/drawing/2014/main" val="4176723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u="sng" kern="100">
                          <a:effectLst/>
                        </a:rPr>
                        <a:t>Angelegenheiten der freiwilligen Gerichtsbarkeit: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§§ 88 – 94 FamFG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7132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2000" kern="100">
                          <a:effectLst/>
                        </a:rPr>
                        <a:t> Vollstreckung von Entscheidungen über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Herausgabe von Personen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Regelung des Umgangs 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493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688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 dirty="0">
                          <a:effectLst/>
                        </a:rPr>
                        <a:t>Es gelten die Vorschriften der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e-DE" sz="20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 dirty="0">
                          <a:effectLst/>
                        </a:rPr>
                        <a:t> ________________</a:t>
                      </a:r>
                      <a:endParaRPr lang="de-DE" sz="2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3258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 dirty="0">
                          <a:effectLst/>
                        </a:rPr>
                        <a:t> </a:t>
                      </a:r>
                      <a:endParaRPr lang="de-DE" sz="2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5413692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A51B43B0-3689-47AB-B098-E9DB61F74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3324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5A4E136-B9BA-43E6-AA99-69CD2F5FAD4E}"/>
              </a:ext>
            </a:extLst>
          </p:cNvPr>
          <p:cNvSpPr/>
          <p:nvPr/>
        </p:nvSpPr>
        <p:spPr>
          <a:xfrm>
            <a:off x="5433516" y="4755042"/>
            <a:ext cx="1173100" cy="37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FamFG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74236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6123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>
            <a:off x="10199857" y="464116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A22</a:t>
            </a: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1085FAA3-8450-4F4D-99FC-6D7AC35E347F}"/>
              </a:ext>
            </a:extLst>
          </p:cNvPr>
          <p:cNvSpPr/>
          <p:nvPr/>
        </p:nvSpPr>
        <p:spPr>
          <a:xfrm>
            <a:off x="595086" y="261257"/>
            <a:ext cx="2304646" cy="769257"/>
          </a:xfrm>
          <a:prstGeom prst="wedgeEllipseCallout">
            <a:avLst>
              <a:gd name="adj1" fmla="val 67711"/>
              <a:gd name="adj2" fmla="val -20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Vollstreckung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A51B43B0-3689-47AB-B098-E9DB61F74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3324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FA9D1E0-66AE-458E-9336-7461B2CFF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525920"/>
              </p:ext>
            </p:extLst>
          </p:nvPr>
        </p:nvGraphicFramePr>
        <p:xfrm>
          <a:off x="1481542" y="1892076"/>
          <a:ext cx="8971598" cy="4402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3317">
                  <a:extLst>
                    <a:ext uri="{9D8B030D-6E8A-4147-A177-3AD203B41FA5}">
                      <a16:colId xmlns:a16="http://schemas.microsoft.com/office/drawing/2014/main" val="2531519424"/>
                    </a:ext>
                  </a:extLst>
                </a:gridCol>
                <a:gridCol w="5748281">
                  <a:extLst>
                    <a:ext uri="{9D8B030D-6E8A-4147-A177-3AD203B41FA5}">
                      <a16:colId xmlns:a16="http://schemas.microsoft.com/office/drawing/2014/main" val="37831263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u="none" strike="noStrike" kern="100" dirty="0">
                          <a:effectLst/>
                        </a:rPr>
                        <a:t> </a:t>
                      </a:r>
                      <a:endParaRPr lang="de-DE" sz="20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u="sng" kern="100" dirty="0">
                          <a:effectLst/>
                        </a:rPr>
                        <a:t>Angelegenheiten der freiwilligen Gerichtsbarkeit:</a:t>
                      </a:r>
                      <a:endParaRPr lang="de-DE" sz="2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§ 95 FamFG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3109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2000" kern="100">
                          <a:effectLst/>
                        </a:rPr>
                        <a:t> Vollstreckung von Entscheidungen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über Geldforderungen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zur Herausgabe einer beweglichen und unbeweglichen Sache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zur Vornahme einer vertretbaren oder nicht vertretbaren Handlung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zur Erzwingung von Duldung und Unterlassung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"/>
                      </a:pPr>
                      <a:r>
                        <a:rPr lang="de-DE" sz="2000" kern="100">
                          <a:effectLst/>
                        </a:rPr>
                        <a:t>zur Abgabe einer Willenserklärung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3748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2948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Es gelten die Vorschriften der ________________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0010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>
                          <a:effectLst/>
                        </a:rPr>
                        <a:t> </a:t>
                      </a:r>
                      <a:endParaRPr lang="de-DE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kern="100" dirty="0">
                          <a:effectLst/>
                        </a:rPr>
                        <a:t> </a:t>
                      </a:r>
                      <a:endParaRPr lang="de-DE" sz="2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4460740"/>
                  </a:ext>
                </a:extLst>
              </a:tr>
            </a:tbl>
          </a:graphicData>
        </a:graphic>
      </p:graphicFrame>
      <p:sp>
        <p:nvSpPr>
          <p:cNvPr id="9" name="Rechteck 8">
            <a:extLst>
              <a:ext uri="{FF2B5EF4-FFF2-40B4-BE49-F238E27FC236}">
                <a16:creationId xmlns:a16="http://schemas.microsoft.com/office/drawing/2014/main" id="{7DFA8E11-DC46-4D1B-A186-280526A8BCCD}"/>
              </a:ext>
            </a:extLst>
          </p:cNvPr>
          <p:cNvSpPr/>
          <p:nvPr/>
        </p:nvSpPr>
        <p:spPr>
          <a:xfrm>
            <a:off x="8199620" y="5576341"/>
            <a:ext cx="1173100" cy="37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ZPO</a:t>
            </a:r>
          </a:p>
        </p:txBody>
      </p:sp>
    </p:spTree>
    <p:extLst>
      <p:ext uri="{BB962C8B-B14F-4D97-AF65-F5344CB8AC3E}">
        <p14:creationId xmlns:p14="http://schemas.microsoft.com/office/powerpoint/2010/main" val="313302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Breitbild</PresentationFormat>
  <Paragraphs>69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8</cp:revision>
  <dcterms:created xsi:type="dcterms:W3CDTF">2025-01-06T11:40:08Z</dcterms:created>
  <dcterms:modified xsi:type="dcterms:W3CDTF">2025-01-17T11:57:47Z</dcterms:modified>
</cp:coreProperties>
</file>