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5" r:id="rId4"/>
    <p:sldId id="266" r:id="rId5"/>
    <p:sldId id="267" r:id="rId6"/>
    <p:sldId id="268" r:id="rId7"/>
    <p:sldId id="264" r:id="rId8"/>
    <p:sldId id="269" r:id="rId9"/>
    <p:sldId id="270" r:id="rId10"/>
    <p:sldId id="271" r:id="rId11"/>
    <p:sldId id="274" r:id="rId12"/>
    <p:sldId id="272" r:id="rId13"/>
    <p:sldId id="273"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819D"/>
    <a:srgbClr val="FAB0C2"/>
    <a:srgbClr val="F672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7" autoAdjust="0"/>
    <p:restoredTop sz="94660"/>
  </p:normalViewPr>
  <p:slideViewPr>
    <p:cSldViewPr snapToGrid="0" showGuides="1">
      <p:cViewPr varScale="1">
        <p:scale>
          <a:sx n="67" d="100"/>
          <a:sy n="67" d="100"/>
        </p:scale>
        <p:origin x="63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1563625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1254095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276000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46204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35A17C76-A052-4E06-9F86-59C91D7552EE}" type="datetimeFigureOut">
              <a:rPr lang="de-DE" smtClean="0"/>
              <a:t>05.08.2024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421097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5A17C76-A052-4E06-9F86-59C91D7552EE}" type="datetimeFigureOut">
              <a:rPr lang="de-DE" smtClean="0"/>
              <a:t>05.08.2024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1706488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5A17C76-A052-4E06-9F86-59C91D7552EE}" type="datetimeFigureOut">
              <a:rPr lang="de-DE" smtClean="0"/>
              <a:t>05.08.2024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514131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5A17C76-A052-4E06-9F86-59C91D7552EE}" type="datetimeFigureOut">
              <a:rPr lang="de-DE" smtClean="0"/>
              <a:t>05.08.2024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405451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A17C76-A052-4E06-9F86-59C91D7552EE}" type="datetimeFigureOut">
              <a:rPr lang="de-DE" smtClean="0"/>
              <a:t>05.08.2024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87620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35A17C76-A052-4E06-9F86-59C91D7552EE}" type="datetimeFigureOut">
              <a:rPr lang="de-DE" smtClean="0"/>
              <a:t>05.08.2024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341501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35A17C76-A052-4E06-9F86-59C91D7552EE}" type="datetimeFigureOut">
              <a:rPr lang="de-DE" smtClean="0"/>
              <a:t>05.08.2024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D5C29DE-2341-47C5-8222-E4469077A7AC}" type="slidenum">
              <a:rPr lang="de-DE" smtClean="0"/>
              <a:t>‹Nr.›</a:t>
            </a:fld>
            <a:endParaRPr lang="de-DE"/>
          </a:p>
        </p:txBody>
      </p:sp>
    </p:spTree>
    <p:extLst>
      <p:ext uri="{BB962C8B-B14F-4D97-AF65-F5344CB8AC3E}">
        <p14:creationId xmlns:p14="http://schemas.microsoft.com/office/powerpoint/2010/main" val="63929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17C76-A052-4E06-9F86-59C91D7552EE}" type="datetimeFigureOut">
              <a:rPr lang="de-DE" smtClean="0"/>
              <a:t>05.08.2024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C29DE-2341-47C5-8222-E4469077A7AC}" type="slidenum">
              <a:rPr lang="de-DE" smtClean="0"/>
              <a:t>‹Nr.›</a:t>
            </a:fld>
            <a:endParaRPr lang="de-DE"/>
          </a:p>
        </p:txBody>
      </p:sp>
    </p:spTree>
    <p:extLst>
      <p:ext uri="{BB962C8B-B14F-4D97-AF65-F5344CB8AC3E}">
        <p14:creationId xmlns:p14="http://schemas.microsoft.com/office/powerpoint/2010/main" val="519099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mailto:Natascha.Carus@kg.berlin.de" TargetMode="External"/><Relationship Id="rId3" Type="http://schemas.openxmlformats.org/officeDocument/2006/relationships/image" Target="cid:image001.jpg@01DADDEF.A6480170" TargetMode="External"/><Relationship Id="rId7" Type="http://schemas.openxmlformats.org/officeDocument/2006/relationships/image" Target="cid:image003.jpg@01DADDEF.A6480170" TargetMode="Externa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cid:image002.jpg@01DADDEF.A6480170" TargetMode="External"/><Relationship Id="rId10" Type="http://schemas.openxmlformats.org/officeDocument/2006/relationships/hyperlink" Target="https://www.berlin.de/gerichte/kammergericht/das-gericht/datenschutz-rechtsprechung-und-verwaltung/artikel.718464.php" TargetMode="External"/><Relationship Id="rId4" Type="http://schemas.openxmlformats.org/officeDocument/2006/relationships/image" Target="../media/image4.jpeg"/><Relationship Id="rId9" Type="http://schemas.openxmlformats.org/officeDocument/2006/relationships/hyperlink" Target="https://teamdergerechten.d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ie wichtigsten Knigge-Regeln: Manieren für Job + Allta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pic>
        <p:nvPicPr>
          <p:cNvPr id="6" name="Grafik 5"/>
          <p:cNvPicPr>
            <a:picLocks noChangeAspect="1"/>
          </p:cNvPicPr>
          <p:nvPr/>
        </p:nvPicPr>
        <p:blipFill>
          <a:blip r:embed="rId2"/>
          <a:stretch>
            <a:fillRect/>
          </a:stretch>
        </p:blipFill>
        <p:spPr>
          <a:xfrm>
            <a:off x="1333500" y="252412"/>
            <a:ext cx="9525000" cy="6353175"/>
          </a:xfrm>
          <a:prstGeom prst="rect">
            <a:avLst/>
          </a:prstGeom>
        </p:spPr>
      </p:pic>
      <p:sp>
        <p:nvSpPr>
          <p:cNvPr id="2" name="Ovale Legende 1"/>
          <p:cNvSpPr/>
          <p:nvPr/>
        </p:nvSpPr>
        <p:spPr>
          <a:xfrm>
            <a:off x="7043738" y="2171700"/>
            <a:ext cx="3686175" cy="1871663"/>
          </a:xfrm>
          <a:prstGeom prst="wedgeEllipseCallout">
            <a:avLst>
              <a:gd name="adj1" fmla="val -91861"/>
              <a:gd name="adj2" fmla="val -30482"/>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400" dirty="0" smtClean="0"/>
              <a:t>&amp; Email</a:t>
            </a:r>
            <a:endParaRPr lang="de-DE" sz="4400" dirty="0"/>
          </a:p>
        </p:txBody>
      </p:sp>
      <p:sp>
        <p:nvSpPr>
          <p:cNvPr id="7" name="Abgerundete rechteckige Legende 6"/>
          <p:cNvSpPr/>
          <p:nvPr/>
        </p:nvSpPr>
        <p:spPr>
          <a:xfrm>
            <a:off x="307975" y="4043363"/>
            <a:ext cx="2628901" cy="2383671"/>
          </a:xfrm>
          <a:prstGeom prst="wedgeRoundRectCallout">
            <a:avLst>
              <a:gd name="adj1" fmla="val 104373"/>
              <a:gd name="adj2" fmla="val 4371"/>
              <a:gd name="adj3" fmla="val 16667"/>
            </a:avLst>
          </a:prstGeom>
          <a:solidFill>
            <a:srgbClr val="3C95C2"/>
          </a:solidFill>
          <a:ln>
            <a:solidFill>
              <a:srgbClr val="A3CE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Worauf sollte man achten….</a:t>
            </a:r>
            <a:endParaRPr lang="de-DE" sz="2800" dirty="0"/>
          </a:p>
        </p:txBody>
      </p:sp>
    </p:spTree>
    <p:extLst>
      <p:ext uri="{BB962C8B-B14F-4D97-AF65-F5344CB8AC3E}">
        <p14:creationId xmlns:p14="http://schemas.microsoft.com/office/powerpoint/2010/main" val="4021807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Emails</a:t>
            </a:r>
            <a:endParaRPr lang="de-DE" sz="2800" b="1" dirty="0"/>
          </a:p>
        </p:txBody>
      </p:sp>
      <p:sp>
        <p:nvSpPr>
          <p:cNvPr id="6" name="Abgerundetes Rechteck 5"/>
          <p:cNvSpPr/>
          <p:nvPr/>
        </p:nvSpPr>
        <p:spPr>
          <a:xfrm>
            <a:off x="691153" y="1761660"/>
            <a:ext cx="10421544" cy="2138827"/>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smtClean="0"/>
              <a:t>Wenn Sie kommunizieren, ist die Angabe von Geschäftszeichen, auch in Emails, unerlässlich. Auch Rechtsanwälte haben Geschäftszeichen, die es schneller möglich machen, Anliegen zuzuordnen. Auch Sie sind auf die Angabe von Geschäftszeichen angewiesen.</a:t>
            </a:r>
          </a:p>
          <a:p>
            <a:pPr lvl="0"/>
            <a:r>
              <a:rPr lang="de-DE" sz="2000" dirty="0" smtClean="0"/>
              <a:t>Auch hier gilt, Ihre Mail sollte professionell wirken und eine gewisse Form waren. Dazu gehört auch eine Anrede, wie schon erwähnt ein Geschäftszeichen und eine Grußformel am Ende der Mail.</a:t>
            </a:r>
            <a:endParaRPr lang="de-DE" sz="2000" dirty="0"/>
          </a:p>
        </p:txBody>
      </p:sp>
      <p:sp>
        <p:nvSpPr>
          <p:cNvPr id="7" name="Abgerundetes Rechteck 6"/>
          <p:cNvSpPr/>
          <p:nvPr/>
        </p:nvSpPr>
        <p:spPr>
          <a:xfrm>
            <a:off x="322658" y="1416426"/>
            <a:ext cx="5978129"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Beachten Sie eine behördliche Form</a:t>
            </a:r>
            <a:endParaRPr lang="de-DE" sz="2800" b="1" dirty="0"/>
          </a:p>
        </p:txBody>
      </p:sp>
      <p:sp>
        <p:nvSpPr>
          <p:cNvPr id="8" name="Gefaltete Ecke 7"/>
          <p:cNvSpPr/>
          <p:nvPr/>
        </p:nvSpPr>
        <p:spPr>
          <a:xfrm>
            <a:off x="1153788" y="4542703"/>
            <a:ext cx="1723518" cy="1366815"/>
          </a:xfrm>
          <a:prstGeom prst="foldedCorner">
            <a:avLst/>
          </a:prstGeom>
          <a:solidFill>
            <a:srgbClr val="F6729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Nicht vergessen:</a:t>
            </a:r>
            <a:endParaRPr lang="de-DE" sz="2000" b="1" dirty="0">
              <a:solidFill>
                <a:schemeClr val="tx1"/>
              </a:solidFill>
              <a:latin typeface="MV Boli" panose="02000500030200090000" pitchFamily="2" charset="0"/>
              <a:cs typeface="MV Boli" panose="02000500030200090000" pitchFamily="2" charset="0"/>
            </a:endParaRPr>
          </a:p>
        </p:txBody>
      </p:sp>
      <p:sp>
        <p:nvSpPr>
          <p:cNvPr id="9" name="Gefaltete Ecke 8"/>
          <p:cNvSpPr/>
          <p:nvPr/>
        </p:nvSpPr>
        <p:spPr>
          <a:xfrm rot="183351">
            <a:off x="6494948" y="4542701"/>
            <a:ext cx="1723518" cy="136681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Anrede</a:t>
            </a:r>
            <a:endParaRPr lang="de-DE" sz="2000" b="1"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a:off x="4178407" y="4542902"/>
            <a:ext cx="1723518" cy="136681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Geschäfts-zeichen</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0924136">
            <a:off x="8725154" y="4432703"/>
            <a:ext cx="1723518" cy="136681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Grußformel</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7790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1000" fill="hold"/>
                                        <p:tgtEl>
                                          <p:spTgt spid="10"/>
                                        </p:tgtEl>
                                        <p:attrNameLst>
                                          <p:attrName>ppt_w</p:attrName>
                                        </p:attrNameLst>
                                      </p:cBhvr>
                                      <p:tavLst>
                                        <p:tav tm="0">
                                          <p:val>
                                            <p:fltVal val="0"/>
                                          </p:val>
                                        </p:tav>
                                        <p:tav tm="100000">
                                          <p:val>
                                            <p:strVal val="#ppt_w"/>
                                          </p:val>
                                        </p:tav>
                                      </p:tavLst>
                                    </p:anim>
                                    <p:anim calcmode="lin" valueType="num">
                                      <p:cBhvr>
                                        <p:cTn id="28" dur="1000" fill="hold"/>
                                        <p:tgtEl>
                                          <p:spTgt spid="10"/>
                                        </p:tgtEl>
                                        <p:attrNameLst>
                                          <p:attrName>ppt_h</p:attrName>
                                        </p:attrNameLst>
                                      </p:cBhvr>
                                      <p:tavLst>
                                        <p:tav tm="0">
                                          <p:val>
                                            <p:fltVal val="0"/>
                                          </p:val>
                                        </p:tav>
                                        <p:tav tm="100000">
                                          <p:val>
                                            <p:strVal val="#ppt_h"/>
                                          </p:val>
                                        </p:tav>
                                      </p:tavLst>
                                    </p:anim>
                                    <p:anim calcmode="lin" valueType="num">
                                      <p:cBhvr>
                                        <p:cTn id="29" dur="1000" fill="hold"/>
                                        <p:tgtEl>
                                          <p:spTgt spid="10"/>
                                        </p:tgtEl>
                                        <p:attrNameLst>
                                          <p:attrName>style.rotation</p:attrName>
                                        </p:attrNameLst>
                                      </p:cBhvr>
                                      <p:tavLst>
                                        <p:tav tm="0">
                                          <p:val>
                                            <p:fltVal val="90"/>
                                          </p:val>
                                        </p:tav>
                                        <p:tav tm="100000">
                                          <p:val>
                                            <p:fltVal val="0"/>
                                          </p:val>
                                        </p:tav>
                                      </p:tavLst>
                                    </p:anim>
                                    <p:animEffect transition="in" filter="fade">
                                      <p:cBhvr>
                                        <p:cTn id="30" dur="1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1000" fill="hold"/>
                                        <p:tgtEl>
                                          <p:spTgt spid="11"/>
                                        </p:tgtEl>
                                        <p:attrNameLst>
                                          <p:attrName>ppt_w</p:attrName>
                                        </p:attrNameLst>
                                      </p:cBhvr>
                                      <p:tavLst>
                                        <p:tav tm="0">
                                          <p:val>
                                            <p:fltVal val="0"/>
                                          </p:val>
                                        </p:tav>
                                        <p:tav tm="100000">
                                          <p:val>
                                            <p:strVal val="#ppt_w"/>
                                          </p:val>
                                        </p:tav>
                                      </p:tavLst>
                                    </p:anim>
                                    <p:anim calcmode="lin" valueType="num">
                                      <p:cBhvr>
                                        <p:cTn id="43" dur="1000" fill="hold"/>
                                        <p:tgtEl>
                                          <p:spTgt spid="11"/>
                                        </p:tgtEl>
                                        <p:attrNameLst>
                                          <p:attrName>ppt_h</p:attrName>
                                        </p:attrNameLst>
                                      </p:cBhvr>
                                      <p:tavLst>
                                        <p:tav tm="0">
                                          <p:val>
                                            <p:fltVal val="0"/>
                                          </p:val>
                                        </p:tav>
                                        <p:tav tm="100000">
                                          <p:val>
                                            <p:strVal val="#ppt_h"/>
                                          </p:val>
                                        </p:tav>
                                      </p:tavLst>
                                    </p:anim>
                                    <p:anim calcmode="lin" valueType="num">
                                      <p:cBhvr>
                                        <p:cTn id="44" dur="1000" fill="hold"/>
                                        <p:tgtEl>
                                          <p:spTgt spid="11"/>
                                        </p:tgtEl>
                                        <p:attrNameLst>
                                          <p:attrName>style.rotation</p:attrName>
                                        </p:attrNameLst>
                                      </p:cBhvr>
                                      <p:tavLst>
                                        <p:tav tm="0">
                                          <p:val>
                                            <p:fltVal val="90"/>
                                          </p:val>
                                        </p:tav>
                                        <p:tav tm="100000">
                                          <p:val>
                                            <p:fltVal val="0"/>
                                          </p:val>
                                        </p:tav>
                                      </p:tavLst>
                                    </p:anim>
                                    <p:animEffect transition="in" filter="fade">
                                      <p:cBhvr>
                                        <p:cTn id="4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Rectangle 5"/>
          <p:cNvSpPr>
            <a:spLocks noChangeArrowheads="1"/>
          </p:cNvSpPr>
          <p:nvPr/>
        </p:nvSpPr>
        <p:spPr bwMode="auto">
          <a:xfrm>
            <a:off x="547687" y="2552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pSp>
        <p:nvGrpSpPr>
          <p:cNvPr id="12" name="Gruppieren 11"/>
          <p:cNvGrpSpPr/>
          <p:nvPr/>
        </p:nvGrpSpPr>
        <p:grpSpPr>
          <a:xfrm>
            <a:off x="436933" y="1104637"/>
            <a:ext cx="10228634" cy="5879826"/>
            <a:chOff x="428625" y="1075360"/>
            <a:chExt cx="10228634" cy="5879826"/>
          </a:xfrm>
        </p:grpSpPr>
        <p:pic>
          <p:nvPicPr>
            <p:cNvPr id="1027" name="Bild 1" descr="Facebook Icon"/>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52462" y="5341766"/>
              <a:ext cx="209550" cy="2095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Bild 2" descr="Instagram Icon"/>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25092" y="5346330"/>
              <a:ext cx="209550" cy="209550"/>
            </a:xfrm>
            <a:prstGeom prst="rect">
              <a:avLst/>
            </a:prstGeom>
            <a:noFill/>
            <a:extLst>
              <a:ext uri="{909E8E84-426E-40DD-AFC4-6F175D3DCCD1}">
                <a14:hiddenFill xmlns:a14="http://schemas.microsoft.com/office/drawing/2010/main">
                  <a:solidFill>
                    <a:srgbClr val="FFFFFF"/>
                  </a:solidFill>
                </a14:hiddenFill>
              </a:ext>
            </a:extLst>
          </p:spPr>
        </p:pic>
        <p:pic>
          <p:nvPicPr>
            <p:cNvPr id="1025" name="Bild 3" descr="cid:image003.jpg@01D71CAA.AC690220"/>
            <p:cNvPicPr>
              <a:picLocks noChangeAspect="1" noChangeArrowheads="1"/>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1582306" y="5229272"/>
              <a:ext cx="1095375" cy="3714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459452" y="1075360"/>
              <a:ext cx="6785319"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sng" strike="noStrike" cap="none" normalizeH="0" baseline="0" dirty="0" smtClean="0">
                  <a:ln>
                    <a:noFill/>
                  </a:ln>
                  <a:solidFill>
                    <a:schemeClr val="tx1"/>
                  </a:solidFill>
                  <a:effectLst/>
                  <a:latin typeface="Arial" panose="020B0604020202020204" pitchFamily="34" charset="0"/>
                  <a:ea typeface="Calibri" panose="020F0502020204030204" pitchFamily="34" charset="0"/>
                </a:rPr>
                <a:t>Zu Ihrem Geschäftszeichen: xxx-24</a:t>
              </a:r>
              <a:endParaRPr kumimoji="0" lang="de-DE" altLang="de-DE" sz="1600" b="0" i="0" u="sng"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Unser Geschäftszeichen </a:t>
              </a:r>
              <a:r>
                <a:rPr kumimoji="0" lang="de-DE" altLang="de-DE" sz="1200" b="0" i="1"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(bitte immer angeben)</a:t>
              </a:r>
              <a:r>
                <a:rPr kumimoji="0" lang="de-DE" altLang="de-DE" sz="1200" b="0" i="1" u="none" strike="noStrike" cap="none" normalizeH="0" dirty="0" smtClean="0">
                  <a:ln>
                    <a:noFill/>
                  </a:ln>
                  <a:solidFill>
                    <a:schemeClr val="tx1"/>
                  </a:solidFill>
                  <a:effectLst/>
                  <a:latin typeface="Arial" panose="020B0604020202020204" pitchFamily="34" charset="0"/>
                  <a:ea typeface="Calibri" panose="020F0502020204030204" pitchFamily="34" charset="0"/>
                </a:rPr>
                <a:t> </a:t>
              </a:r>
              <a:r>
                <a:rPr kumimoji="0" lang="de-DE" altLang="de-DE" sz="1600" b="0" i="1" u="none" strike="noStrike" cap="none" normalizeH="0" dirty="0" smtClean="0">
                  <a:ln>
                    <a:noFill/>
                  </a:ln>
                  <a:solidFill>
                    <a:schemeClr val="tx1"/>
                  </a:solidFill>
                  <a:effectLst/>
                  <a:latin typeface="Arial" panose="020B0604020202020204" pitchFamily="34" charset="0"/>
                  <a:ea typeface="Calibri" panose="020F0502020204030204" pitchFamily="34" charset="0"/>
                </a:rPr>
                <a:t>:</a:t>
              </a:r>
              <a:r>
                <a:rPr kumimoji="0" lang="de-DE"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4 C 12/24</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Sehr geehrte Anwärter*innen,</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so könnte eine professionelle Email aussehen.</a:t>
              </a:r>
              <a:endParaRPr kumimoji="0" lang="de-DE" altLang="de-DE"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Ich hoffe der Knigge-Kurs hat Ihnen schon einige Erkenntnisse gebracht!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Mit freundlichen Grüßen</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Gisela Schmidt</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(sie/ihr  Anrede: Frau)</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Der Präsident des Kammergerichts,</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Referat für Aus- und Fortbildung</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Dienststelle Littenstraße 12-17</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10179 Berlin</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Tel.: (030) 9023 - </a:t>
              </a:r>
              <a:r>
                <a:rPr lang="de-DE" altLang="de-DE" sz="1600" dirty="0" smtClean="0">
                  <a:solidFill>
                    <a:srgbClr val="1F497D"/>
                  </a:solidFill>
                  <a:latin typeface="Arial" panose="020B0604020202020204" pitchFamily="34" charset="0"/>
                  <a:ea typeface="Calibri" panose="020F0502020204030204" pitchFamily="34" charset="0"/>
                </a:rPr>
                <a:t>1234</a:t>
              </a:r>
              <a:r>
                <a:rPr kumimoji="0" lang="de-DE" altLang="de-DE" sz="16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600" b="0" i="0" u="none" strike="noStrike" cap="none" normalizeH="0" baseline="0" dirty="0" err="1" smtClean="0">
                  <a:ln>
                    <a:noFill/>
                  </a:ln>
                  <a:solidFill>
                    <a:srgbClr val="1F497D"/>
                  </a:solidFill>
                  <a:effectLst/>
                  <a:latin typeface="Arial" panose="020B0604020202020204" pitchFamily="34" charset="0"/>
                  <a:ea typeface="Calibri" panose="020F0502020204030204" pitchFamily="34" charset="0"/>
                </a:rPr>
                <a:t>E-Mail:</a:t>
              </a:r>
              <a:r>
                <a:rPr kumimoji="0" lang="de-DE" altLang="de-DE" sz="1600" b="0" i="0" u="none" strike="noStrike" cap="none" normalizeH="0" baseline="0" dirty="0" err="1" smtClean="0">
                  <a:ln>
                    <a:noFill/>
                  </a:ln>
                  <a:solidFill>
                    <a:srgbClr val="1F497D"/>
                  </a:solidFill>
                  <a:effectLst/>
                  <a:latin typeface="Arial" panose="020B0604020202020204" pitchFamily="34" charset="0"/>
                  <a:ea typeface="Calibri" panose="020F0502020204030204" pitchFamily="34" charset="0"/>
                  <a:hlinkClick r:id="rId8"/>
                </a:rPr>
                <a:t>Schmidt@kg.berlin.de</a:t>
              </a:r>
              <a:endParaRPr kumimoji="0" lang="de-DE" altLang="de-DE"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b="0" i="0" u="none" strike="noStrike" cap="none" normalizeH="0" baseline="0" dirty="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428625" y="5570191"/>
              <a:ext cx="1022863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1" u="none" strike="noStrike" cap="none" normalizeH="0" baseline="0" dirty="0" smtClean="0">
                  <a:ln>
                    <a:noFill/>
                  </a:ln>
                  <a:solidFill>
                    <a:srgbClr val="0033CC"/>
                  </a:solidFill>
                  <a:effectLst/>
                  <a:latin typeface="Arial" panose="020B0604020202020204" pitchFamily="34" charset="0"/>
                  <a:ea typeface="Calibri" panose="020F0502020204030204" pitchFamily="34" charset="0"/>
                </a:rPr>
                <a:t>Vielfalt</a:t>
              </a:r>
              <a:r>
                <a:rPr kumimoji="0" lang="de-DE" altLang="de-DE" sz="1200" b="0" i="1" u="none" strike="noStrike" cap="none" normalizeH="0" baseline="0" dirty="0" smtClean="0">
                  <a:ln>
                    <a:noFill/>
                  </a:ln>
                  <a:solidFill>
                    <a:srgbClr val="970571"/>
                  </a:solidFill>
                  <a:effectLst/>
                  <a:latin typeface="Arial" panose="020B0604020202020204" pitchFamily="34" charset="0"/>
                  <a:ea typeface="Calibri" panose="020F0502020204030204" pitchFamily="34" charset="0"/>
                </a:rPr>
                <a:t> </a:t>
              </a:r>
              <a:r>
                <a:rPr kumimoji="0" lang="de-DE" altLang="de-DE" sz="1200" b="0" i="1" u="none" strike="noStrike" cap="none" normalizeH="0" baseline="0" dirty="0" smtClean="0">
                  <a:ln>
                    <a:noFill/>
                  </a:ln>
                  <a:solidFill>
                    <a:srgbClr val="C00000"/>
                  </a:solidFill>
                  <a:effectLst/>
                  <a:latin typeface="Arial" panose="020B0604020202020204" pitchFamily="34" charset="0"/>
                  <a:ea typeface="Calibri" panose="020F0502020204030204" pitchFamily="34" charset="0"/>
                </a:rPr>
                <a:t>leben</a:t>
              </a:r>
              <a:r>
                <a:rPr kumimoji="0" lang="de-DE" altLang="de-DE" sz="12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a:t>
              </a:r>
              <a:r>
                <a:rPr kumimoji="0" lang="de-DE" altLang="de-DE" sz="1200" b="0" i="1" u="none" strike="noStrike" cap="none" normalizeH="0" baseline="0" dirty="0" smtClean="0">
                  <a:ln>
                    <a:noFill/>
                  </a:ln>
                  <a:solidFill>
                    <a:srgbClr val="FF9933"/>
                  </a:solidFill>
                  <a:effectLst/>
                  <a:latin typeface="Arial" panose="020B0604020202020204" pitchFamily="34" charset="0"/>
                  <a:ea typeface="Calibri" panose="020F0502020204030204" pitchFamily="34" charset="0"/>
                </a:rPr>
                <a:t>– gemeinsam</a:t>
              </a:r>
              <a:r>
                <a:rPr kumimoji="0" lang="de-DE" altLang="de-DE" sz="12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a:t>
              </a:r>
              <a:r>
                <a:rPr kumimoji="0" lang="de-DE" altLang="de-DE" sz="1200" b="0" i="1" u="none" strike="noStrike" cap="none" normalizeH="0" baseline="0" dirty="0" smtClean="0">
                  <a:ln>
                    <a:noFill/>
                  </a:ln>
                  <a:solidFill>
                    <a:srgbClr val="008000"/>
                  </a:solidFill>
                  <a:effectLst/>
                  <a:latin typeface="Arial" panose="020B0604020202020204" pitchFamily="34" charset="0"/>
                  <a:ea typeface="Calibri" panose="020F0502020204030204" pitchFamily="34" charset="0"/>
                </a:rPr>
                <a:t>Viele</a:t>
              </a:r>
              <a:r>
                <a:rPr kumimoji="0" lang="de-DE" altLang="de-DE" sz="1200" b="0" i="1" u="none" strike="noStrike" cap="none" normalizeH="0" baseline="0" dirty="0" smtClean="0">
                  <a:ln>
                    <a:noFill/>
                  </a:ln>
                  <a:solidFill>
                    <a:srgbClr val="970571"/>
                  </a:solidFill>
                  <a:effectLst/>
                  <a:latin typeface="Arial" panose="020B0604020202020204" pitchFamily="34" charset="0"/>
                  <a:ea typeface="Calibri" panose="020F0502020204030204" pitchFamily="34" charset="0"/>
                </a:rPr>
                <a:t>, </a:t>
              </a:r>
              <a:r>
                <a:rPr kumimoji="0" lang="de-DE" altLang="de-DE" sz="1200" b="0" i="1" u="none" strike="noStrike" cap="none" normalizeH="0" baseline="0" dirty="0" smtClean="0">
                  <a:ln>
                    <a:noFill/>
                  </a:ln>
                  <a:solidFill>
                    <a:srgbClr val="7030A0"/>
                  </a:solidFill>
                  <a:effectLst/>
                  <a:latin typeface="Arial" panose="020B0604020202020204" pitchFamily="34" charset="0"/>
                  <a:ea typeface="Calibri" panose="020F0502020204030204" pitchFamily="34" charset="0"/>
                </a:rPr>
                <a:t>gemeinsam </a:t>
              </a:r>
              <a:r>
                <a:rPr kumimoji="0" lang="de-DE" altLang="de-DE" sz="1200" b="0" i="1" u="none" strike="noStrike" cap="none" normalizeH="0" baseline="0" dirty="0" smtClean="0">
                  <a:ln>
                    <a:noFill/>
                  </a:ln>
                  <a:solidFill>
                    <a:srgbClr val="00CCFF"/>
                  </a:solidFill>
                  <a:effectLst/>
                  <a:latin typeface="Arial" panose="020B0604020202020204" pitchFamily="34" charset="0"/>
                  <a:ea typeface="Calibri" panose="020F0502020204030204" pitchFamily="34" charset="0"/>
                </a:rPr>
                <a:t>anders</a:t>
              </a:r>
              <a:endParaRPr kumimoji="0" lang="de-DE" altLang="de-DE"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Ausbildung oder duales Studium in der Berliner Justiz? Mehr unter </a:t>
              </a:r>
              <a:r>
                <a:rPr kumimoji="0" lang="de-DE" altLang="de-DE" sz="1200" b="0" i="0" u="none" strike="noStrike" cap="none" normalizeH="0" baseline="0" dirty="0" smtClean="0">
                  <a:ln>
                    <a:noFill/>
                  </a:ln>
                  <a:solidFill>
                    <a:srgbClr val="C00000"/>
                  </a:solidFill>
                  <a:effectLst/>
                  <a:latin typeface="Arial" panose="020B0604020202020204" pitchFamily="34" charset="0"/>
                  <a:ea typeface="Calibri" panose="020F0502020204030204" pitchFamily="34" charset="0"/>
                  <a:hlinkClick r:id="rId9"/>
                </a:rPr>
                <a:t>teamdergerechten.de</a:t>
              </a:r>
              <a:endParaRPr kumimoji="0" lang="de-DE" altLang="de-DE"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1" i="0" u="none" strike="noStrike" cap="none" normalizeH="0" baseline="0" dirty="0" smtClean="0">
                  <a:ln>
                    <a:noFill/>
                  </a:ln>
                  <a:solidFill>
                    <a:srgbClr val="008000"/>
                  </a:solidFill>
                  <a:effectLst/>
                  <a:latin typeface="Webdings" panose="05030102010509060703" pitchFamily="18" charset="2"/>
                  <a:ea typeface="Calibri" panose="020F0502020204030204" pitchFamily="34" charset="0"/>
                </a:rPr>
                <a:t>P</a:t>
              </a:r>
              <a:r>
                <a:rPr kumimoji="0" lang="de-DE" altLang="de-DE" sz="1200" b="0" i="0" u="none" strike="noStrike" cap="none" normalizeH="0" baseline="0" dirty="0" smtClean="0">
                  <a:ln>
                    <a:noFill/>
                  </a:ln>
                  <a:solidFill>
                    <a:srgbClr val="1F497D"/>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de-DE" altLang="de-DE" sz="1200" b="0" i="0" u="none" strike="noStrike" cap="none" normalizeH="0" baseline="0" dirty="0" smtClean="0">
                  <a:ln>
                    <a:noFill/>
                  </a:ln>
                  <a:solidFill>
                    <a:srgbClr val="008000"/>
                  </a:solidFill>
                  <a:effectLst/>
                  <a:ea typeface="Calibri" panose="020F0502020204030204" pitchFamily="34" charset="0"/>
                </a:rPr>
                <a:t>Bitte prüfen Sie, ob diese Mail wirklich ausgedruckt werden muss!  </a:t>
              </a:r>
              <a:endParaRPr kumimoji="0" lang="de-DE" altLang="de-DE"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1"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Informationen zur Verarbeitung Ihrer personenbezogenen Daten durch die Gerichte der ordentlichen Gerichtsbarkeit </a:t>
              </a:r>
              <a:endParaRPr kumimoji="0" lang="de-DE" altLang="de-DE"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1"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in Berlin finden Sie unter </a:t>
              </a:r>
              <a:r>
                <a:rPr kumimoji="0" lang="de-DE" altLang="de-DE" sz="12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hlinkClick r:id="rId10"/>
                </a:rPr>
                <a:t>https://www.berlin.de/gerichte/kammergericht/das-gericht/datenschutz-rechtsprechung-und-verwaltung/artikel.718464.php</a:t>
              </a:r>
              <a:r>
                <a:rPr kumimoji="0" lang="de-DE" altLang="de-DE" sz="1200" b="0" i="1"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1"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Auf Anfrage senden wir Ihnen unsere Datenschutzerklärungen postalisch zu.</a:t>
              </a:r>
              <a:endParaRPr kumimoji="0" lang="de-DE" altLang="de-DE"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200" b="0" i="0" u="none" strike="noStrike" cap="none" normalizeH="0" baseline="0" dirty="0" smtClean="0">
                <a:ln>
                  <a:noFill/>
                </a:ln>
                <a:solidFill>
                  <a:schemeClr val="tx1"/>
                </a:solidFill>
                <a:effectLst/>
                <a:latin typeface="Arial" panose="020B0604020202020204" pitchFamily="34" charset="0"/>
              </a:endParaRPr>
            </a:p>
          </p:txBody>
        </p:sp>
      </p:grpSp>
      <p:sp>
        <p:nvSpPr>
          <p:cNvPr id="10" name="Rechteck 9"/>
          <p:cNvSpPr/>
          <p:nvPr/>
        </p:nvSpPr>
        <p:spPr>
          <a:xfrm>
            <a:off x="383050" y="2765246"/>
            <a:ext cx="11393140" cy="3972481"/>
          </a:xfrm>
          <a:prstGeom prst="rect">
            <a:avLst/>
          </a:prstGeom>
          <a:solidFill>
            <a:srgbClr val="F67291">
              <a:alpha val="20000"/>
            </a:srgbClr>
          </a:solidFill>
          <a:ln>
            <a:solidFill>
              <a:srgbClr val="F672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Abgerundete rechteckige Legende 10"/>
          <p:cNvSpPr/>
          <p:nvPr/>
        </p:nvSpPr>
        <p:spPr>
          <a:xfrm>
            <a:off x="3966221" y="3007079"/>
            <a:ext cx="2843213" cy="300138"/>
          </a:xfrm>
          <a:prstGeom prst="wedgeRoundRectCallout">
            <a:avLst>
              <a:gd name="adj1" fmla="val -88156"/>
              <a:gd name="adj2" fmla="val -44711"/>
              <a:gd name="adj3" fmla="val 16667"/>
            </a:avLst>
          </a:prstGeom>
          <a:solidFill>
            <a:srgbClr val="F7819D"/>
          </a:solidFill>
          <a:ln>
            <a:solidFill>
              <a:srgbClr val="F672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Grußformel</a:t>
            </a:r>
            <a:endParaRPr lang="de-DE" sz="2000" b="1" dirty="0"/>
          </a:p>
        </p:txBody>
      </p:sp>
      <p:sp>
        <p:nvSpPr>
          <p:cNvPr id="3" name="Rechteck 2"/>
          <p:cNvSpPr/>
          <p:nvPr/>
        </p:nvSpPr>
        <p:spPr>
          <a:xfrm>
            <a:off x="436933" y="104755"/>
            <a:ext cx="11165610" cy="2848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An &gt;	Anwärter*innen@kg.berlin.de</a:t>
            </a:r>
            <a:endParaRPr lang="de-DE" dirty="0">
              <a:solidFill>
                <a:schemeClr val="tx1"/>
              </a:solidFill>
            </a:endParaRPr>
          </a:p>
        </p:txBody>
      </p:sp>
      <p:sp>
        <p:nvSpPr>
          <p:cNvPr id="15" name="Rechteck 14"/>
          <p:cNvSpPr/>
          <p:nvPr/>
        </p:nvSpPr>
        <p:spPr>
          <a:xfrm>
            <a:off x="436933" y="498175"/>
            <a:ext cx="11165610" cy="2848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Betreff &gt; 	Form einer Email – zum Geschäftszeichen xxx-24</a:t>
            </a:r>
            <a:endParaRPr lang="de-DE" dirty="0">
              <a:solidFill>
                <a:schemeClr val="tx1"/>
              </a:solidFill>
            </a:endParaRPr>
          </a:p>
        </p:txBody>
      </p:sp>
      <p:sp>
        <p:nvSpPr>
          <p:cNvPr id="16" name="Rechteck 15"/>
          <p:cNvSpPr/>
          <p:nvPr/>
        </p:nvSpPr>
        <p:spPr>
          <a:xfrm>
            <a:off x="383050" y="89309"/>
            <a:ext cx="11339258" cy="770438"/>
          </a:xfrm>
          <a:prstGeom prst="rect">
            <a:avLst/>
          </a:prstGeom>
          <a:solidFill>
            <a:schemeClr val="accent1">
              <a:alpha val="2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a:off x="383050" y="1099398"/>
            <a:ext cx="11339258" cy="770438"/>
          </a:xfrm>
          <a:prstGeom prst="rect">
            <a:avLst/>
          </a:prstGeom>
          <a:solidFill>
            <a:schemeClr val="accent1">
              <a:alpha val="2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p:cNvSpPr/>
          <p:nvPr/>
        </p:nvSpPr>
        <p:spPr>
          <a:xfrm>
            <a:off x="383050" y="2222716"/>
            <a:ext cx="11339258" cy="478949"/>
          </a:xfrm>
          <a:prstGeom prst="rect">
            <a:avLst/>
          </a:prstGeom>
          <a:solidFill>
            <a:schemeClr val="accent6">
              <a:lumMod val="60000"/>
              <a:lumOff val="40000"/>
              <a:alpha val="2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Abgerundete rechteckige Legende 18"/>
          <p:cNvSpPr/>
          <p:nvPr/>
        </p:nvSpPr>
        <p:spPr>
          <a:xfrm>
            <a:off x="6140892" y="113460"/>
            <a:ext cx="2843213" cy="652522"/>
          </a:xfrm>
          <a:prstGeom prst="wedgeRoundRectCallout">
            <a:avLst>
              <a:gd name="adj1" fmla="val -66174"/>
              <a:gd name="adj2" fmla="val -38580"/>
              <a:gd name="adj3" fmla="val 16667"/>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Empfänger-Emailadresse</a:t>
            </a:r>
            <a:endParaRPr lang="de-DE" sz="2000" b="1" dirty="0"/>
          </a:p>
        </p:txBody>
      </p:sp>
      <p:sp>
        <p:nvSpPr>
          <p:cNvPr id="20" name="Abgerundete rechteckige Legende 19"/>
          <p:cNvSpPr/>
          <p:nvPr/>
        </p:nvSpPr>
        <p:spPr>
          <a:xfrm>
            <a:off x="7972306" y="874388"/>
            <a:ext cx="3834712" cy="652522"/>
          </a:xfrm>
          <a:prstGeom prst="wedgeRoundRectCallout">
            <a:avLst>
              <a:gd name="adj1" fmla="val -1965"/>
              <a:gd name="adj2" fmla="val -86823"/>
              <a:gd name="adj3" fmla="val 16667"/>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Sache kurz bezeichnen und ggf. schon Geschäftszeichen angeben</a:t>
            </a:r>
            <a:endParaRPr lang="de-DE" sz="2000" b="1" dirty="0"/>
          </a:p>
        </p:txBody>
      </p:sp>
      <p:sp>
        <p:nvSpPr>
          <p:cNvPr id="21" name="Abgerundete rechteckige Legende 20"/>
          <p:cNvSpPr/>
          <p:nvPr/>
        </p:nvSpPr>
        <p:spPr>
          <a:xfrm>
            <a:off x="5831472" y="1571298"/>
            <a:ext cx="4961446" cy="652522"/>
          </a:xfrm>
          <a:prstGeom prst="wedgeRoundRectCallout">
            <a:avLst>
              <a:gd name="adj1" fmla="val -66174"/>
              <a:gd name="adj2" fmla="val -38580"/>
              <a:gd name="adj3" fmla="val 16667"/>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Geschäftszeichen - Empfänger</a:t>
            </a:r>
          </a:p>
          <a:p>
            <a:pPr algn="ctr"/>
            <a:r>
              <a:rPr lang="de-DE" sz="2000" b="1" dirty="0" smtClean="0"/>
              <a:t>Geschäftszeichen - Absender</a:t>
            </a:r>
            <a:endParaRPr lang="de-DE" sz="2000" b="1" dirty="0"/>
          </a:p>
        </p:txBody>
      </p:sp>
      <p:sp>
        <p:nvSpPr>
          <p:cNvPr id="22" name="Abgerundete rechteckige Legende 21"/>
          <p:cNvSpPr/>
          <p:nvPr/>
        </p:nvSpPr>
        <p:spPr>
          <a:xfrm>
            <a:off x="7562498" y="2619614"/>
            <a:ext cx="4159810" cy="652522"/>
          </a:xfrm>
          <a:prstGeom prst="wedgeRoundRectCallout">
            <a:avLst>
              <a:gd name="adj1" fmla="val -66174"/>
              <a:gd name="adj2" fmla="val -38580"/>
              <a:gd name="adj3" fmla="val 16667"/>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Sachbezogener Text, den Sie frei formulieren</a:t>
            </a:r>
            <a:endParaRPr lang="de-DE" sz="2000" b="1" dirty="0"/>
          </a:p>
        </p:txBody>
      </p:sp>
      <p:sp>
        <p:nvSpPr>
          <p:cNvPr id="23" name="Rechteck 22"/>
          <p:cNvSpPr/>
          <p:nvPr/>
        </p:nvSpPr>
        <p:spPr>
          <a:xfrm>
            <a:off x="383050" y="1859430"/>
            <a:ext cx="11339258" cy="334295"/>
          </a:xfrm>
          <a:prstGeom prst="rect">
            <a:avLst/>
          </a:prstGeom>
          <a:solidFill>
            <a:schemeClr val="accent4">
              <a:lumMod val="40000"/>
              <a:lumOff val="60000"/>
              <a:alpha val="2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Abgerundete rechteckige Legende 23"/>
          <p:cNvSpPr/>
          <p:nvPr/>
        </p:nvSpPr>
        <p:spPr>
          <a:xfrm>
            <a:off x="4202979" y="1907495"/>
            <a:ext cx="1421607" cy="270125"/>
          </a:xfrm>
          <a:prstGeom prst="wedgeRoundRectCallout">
            <a:avLst>
              <a:gd name="adj1" fmla="val -104560"/>
              <a:gd name="adj2" fmla="val -22201"/>
              <a:gd name="adj3" fmla="val 16667"/>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Anrede</a:t>
            </a:r>
            <a:endParaRPr lang="de-DE" sz="2000" b="1" dirty="0"/>
          </a:p>
        </p:txBody>
      </p:sp>
      <p:sp>
        <p:nvSpPr>
          <p:cNvPr id="25" name="Abgerundete rechteckige Legende 24"/>
          <p:cNvSpPr/>
          <p:nvPr/>
        </p:nvSpPr>
        <p:spPr>
          <a:xfrm>
            <a:off x="7972306" y="3617211"/>
            <a:ext cx="3626423" cy="2393100"/>
          </a:xfrm>
          <a:prstGeom prst="wedgeRoundRectCallout">
            <a:avLst>
              <a:gd name="adj1" fmla="val -112268"/>
              <a:gd name="adj2" fmla="val 8888"/>
              <a:gd name="adj3" fmla="val 16667"/>
            </a:avLst>
          </a:prstGeom>
          <a:solidFill>
            <a:srgbClr val="F67291"/>
          </a:solidFill>
          <a:ln>
            <a:solidFill>
              <a:srgbClr val="F672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Diesen Teil können Sie als Signatur festlegen und er wird „automatisch“ in Ihre Mail eingefügt!</a:t>
            </a:r>
            <a:endParaRPr lang="de-DE" sz="2400" b="1" dirty="0"/>
          </a:p>
        </p:txBody>
      </p:sp>
      <p:sp>
        <p:nvSpPr>
          <p:cNvPr id="26" name="Abgerundete rechteckige Legende 25"/>
          <p:cNvSpPr/>
          <p:nvPr/>
        </p:nvSpPr>
        <p:spPr>
          <a:xfrm>
            <a:off x="4674393" y="3670951"/>
            <a:ext cx="2843213" cy="880202"/>
          </a:xfrm>
          <a:prstGeom prst="wedgeRoundRectCallout">
            <a:avLst>
              <a:gd name="adj1" fmla="val -94899"/>
              <a:gd name="adj2" fmla="val -28254"/>
              <a:gd name="adj3" fmla="val 16667"/>
            </a:avLst>
          </a:prstGeom>
          <a:solidFill>
            <a:srgbClr val="F7819D"/>
          </a:solidFill>
          <a:ln>
            <a:solidFill>
              <a:srgbClr val="F672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Absender-Informationen</a:t>
            </a:r>
            <a:endParaRPr lang="de-DE" sz="2000" b="1" dirty="0"/>
          </a:p>
        </p:txBody>
      </p:sp>
    </p:spTree>
    <p:extLst>
      <p:ext uri="{BB962C8B-B14F-4D97-AF65-F5344CB8AC3E}">
        <p14:creationId xmlns:p14="http://schemas.microsoft.com/office/powerpoint/2010/main" val="323423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500" fill="hold"/>
                                        <p:tgtEl>
                                          <p:spTgt spid="19"/>
                                        </p:tgtEl>
                                        <p:attrNameLst>
                                          <p:attrName>ppt_w</p:attrName>
                                        </p:attrNameLst>
                                      </p:cBhvr>
                                      <p:tavLst>
                                        <p:tav tm="0">
                                          <p:val>
                                            <p:fltVal val="0"/>
                                          </p:val>
                                        </p:tav>
                                        <p:tav tm="100000">
                                          <p:val>
                                            <p:strVal val="#ppt_w"/>
                                          </p:val>
                                        </p:tav>
                                      </p:tavLst>
                                    </p:anim>
                                    <p:anim calcmode="lin" valueType="num">
                                      <p:cBhvr>
                                        <p:cTn id="14" dur="500" fill="hold"/>
                                        <p:tgtEl>
                                          <p:spTgt spid="19"/>
                                        </p:tgtEl>
                                        <p:attrNameLst>
                                          <p:attrName>ppt_h</p:attrName>
                                        </p:attrNameLst>
                                      </p:cBhvr>
                                      <p:tavLst>
                                        <p:tav tm="0">
                                          <p:val>
                                            <p:fltVal val="0"/>
                                          </p:val>
                                        </p:tav>
                                        <p:tav tm="100000">
                                          <p:val>
                                            <p:strVal val="#ppt_h"/>
                                          </p:val>
                                        </p:tav>
                                      </p:tavLst>
                                    </p:anim>
                                    <p:animEffect transition="in" filter="fade">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500" fill="hold"/>
                                        <p:tgtEl>
                                          <p:spTgt spid="20"/>
                                        </p:tgtEl>
                                        <p:attrNameLst>
                                          <p:attrName>ppt_w</p:attrName>
                                        </p:attrNameLst>
                                      </p:cBhvr>
                                      <p:tavLst>
                                        <p:tav tm="0">
                                          <p:val>
                                            <p:fltVal val="0"/>
                                          </p:val>
                                        </p:tav>
                                        <p:tav tm="100000">
                                          <p:val>
                                            <p:strVal val="#ppt_w"/>
                                          </p:val>
                                        </p:tav>
                                      </p:tavLst>
                                    </p:anim>
                                    <p:anim calcmode="lin" valueType="num">
                                      <p:cBhvr>
                                        <p:cTn id="21" dur="500" fill="hold"/>
                                        <p:tgtEl>
                                          <p:spTgt spid="20"/>
                                        </p:tgtEl>
                                        <p:attrNameLst>
                                          <p:attrName>ppt_h</p:attrName>
                                        </p:attrNameLst>
                                      </p:cBhvr>
                                      <p:tavLst>
                                        <p:tav tm="0">
                                          <p:val>
                                            <p:fltVal val="0"/>
                                          </p:val>
                                        </p:tav>
                                        <p:tav tm="100000">
                                          <p:val>
                                            <p:strVal val="#ppt_h"/>
                                          </p:val>
                                        </p:tav>
                                      </p:tavLst>
                                    </p:anim>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ppt_x"/>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p:cTn id="33" dur="500" fill="hold"/>
                                        <p:tgtEl>
                                          <p:spTgt spid="21"/>
                                        </p:tgtEl>
                                        <p:attrNameLst>
                                          <p:attrName>ppt_w</p:attrName>
                                        </p:attrNameLst>
                                      </p:cBhvr>
                                      <p:tavLst>
                                        <p:tav tm="0">
                                          <p:val>
                                            <p:fltVal val="0"/>
                                          </p:val>
                                        </p:tav>
                                        <p:tav tm="100000">
                                          <p:val>
                                            <p:strVal val="#ppt_w"/>
                                          </p:val>
                                        </p:tav>
                                      </p:tavLst>
                                    </p:anim>
                                    <p:anim calcmode="lin" valueType="num">
                                      <p:cBhvr>
                                        <p:cTn id="34" dur="500" fill="hold"/>
                                        <p:tgtEl>
                                          <p:spTgt spid="21"/>
                                        </p:tgtEl>
                                        <p:attrNameLst>
                                          <p:attrName>ppt_h</p:attrName>
                                        </p:attrNameLst>
                                      </p:cBhvr>
                                      <p:tavLst>
                                        <p:tav tm="0">
                                          <p:val>
                                            <p:fltVal val="0"/>
                                          </p:val>
                                        </p:tav>
                                        <p:tav tm="100000">
                                          <p:val>
                                            <p:strVal val="#ppt_h"/>
                                          </p:val>
                                        </p:tav>
                                      </p:tavLst>
                                    </p:anim>
                                    <p:animEffect transition="in" filter="fade">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additive="base">
                                        <p:cTn id="40" dur="500" fill="hold"/>
                                        <p:tgtEl>
                                          <p:spTgt spid="23"/>
                                        </p:tgtEl>
                                        <p:attrNameLst>
                                          <p:attrName>ppt_x</p:attrName>
                                        </p:attrNameLst>
                                      </p:cBhvr>
                                      <p:tavLst>
                                        <p:tav tm="0">
                                          <p:val>
                                            <p:strVal val="#ppt_x"/>
                                          </p:val>
                                        </p:tav>
                                        <p:tav tm="100000">
                                          <p:val>
                                            <p:strVal val="#ppt_x"/>
                                          </p:val>
                                        </p:tav>
                                      </p:tavLst>
                                    </p:anim>
                                    <p:anim calcmode="lin" valueType="num">
                                      <p:cBhvr additive="base">
                                        <p:cTn id="41"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p:cTn id="46" dur="500" fill="hold"/>
                                        <p:tgtEl>
                                          <p:spTgt spid="24"/>
                                        </p:tgtEl>
                                        <p:attrNameLst>
                                          <p:attrName>ppt_w</p:attrName>
                                        </p:attrNameLst>
                                      </p:cBhvr>
                                      <p:tavLst>
                                        <p:tav tm="0">
                                          <p:val>
                                            <p:fltVal val="0"/>
                                          </p:val>
                                        </p:tav>
                                        <p:tav tm="100000">
                                          <p:val>
                                            <p:strVal val="#ppt_w"/>
                                          </p:val>
                                        </p:tav>
                                      </p:tavLst>
                                    </p:anim>
                                    <p:anim calcmode="lin" valueType="num">
                                      <p:cBhvr>
                                        <p:cTn id="47" dur="500" fill="hold"/>
                                        <p:tgtEl>
                                          <p:spTgt spid="24"/>
                                        </p:tgtEl>
                                        <p:attrNameLst>
                                          <p:attrName>ppt_h</p:attrName>
                                        </p:attrNameLst>
                                      </p:cBhvr>
                                      <p:tavLst>
                                        <p:tav tm="0">
                                          <p:val>
                                            <p:fltVal val="0"/>
                                          </p:val>
                                        </p:tav>
                                        <p:tav tm="100000">
                                          <p:val>
                                            <p:strVal val="#ppt_h"/>
                                          </p:val>
                                        </p:tav>
                                      </p:tavLst>
                                    </p:anim>
                                    <p:animEffect transition="in" filter="fade">
                                      <p:cBhvr>
                                        <p:cTn id="48" dur="500"/>
                                        <p:tgtEl>
                                          <p:spTgt spid="24"/>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additive="base">
                                        <p:cTn id="59" dur="500" fill="hold"/>
                                        <p:tgtEl>
                                          <p:spTgt spid="22"/>
                                        </p:tgtEl>
                                        <p:attrNameLst>
                                          <p:attrName>ppt_x</p:attrName>
                                        </p:attrNameLst>
                                      </p:cBhvr>
                                      <p:tavLst>
                                        <p:tav tm="0">
                                          <p:val>
                                            <p:strVal val="#ppt_x"/>
                                          </p:val>
                                        </p:tav>
                                        <p:tav tm="100000">
                                          <p:val>
                                            <p:strVal val="#ppt_x"/>
                                          </p:val>
                                        </p:tav>
                                      </p:tavLst>
                                    </p:anim>
                                    <p:anim calcmode="lin" valueType="num">
                                      <p:cBhvr additive="base">
                                        <p:cTn id="6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500" fill="hold"/>
                                        <p:tgtEl>
                                          <p:spTgt spid="10"/>
                                        </p:tgtEl>
                                        <p:attrNameLst>
                                          <p:attrName>ppt_x</p:attrName>
                                        </p:attrNameLst>
                                      </p:cBhvr>
                                      <p:tavLst>
                                        <p:tav tm="0">
                                          <p:val>
                                            <p:strVal val="#ppt_x"/>
                                          </p:val>
                                        </p:tav>
                                        <p:tav tm="100000">
                                          <p:val>
                                            <p:strVal val="#ppt_x"/>
                                          </p:val>
                                        </p:tav>
                                      </p:tavLst>
                                    </p:anim>
                                    <p:anim calcmode="lin" valueType="num">
                                      <p:cBhvr additive="base">
                                        <p:cTn id="6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additive="base">
                                        <p:cTn id="71" dur="500" fill="hold"/>
                                        <p:tgtEl>
                                          <p:spTgt spid="11"/>
                                        </p:tgtEl>
                                        <p:attrNameLst>
                                          <p:attrName>ppt_x</p:attrName>
                                        </p:attrNameLst>
                                      </p:cBhvr>
                                      <p:tavLst>
                                        <p:tav tm="0">
                                          <p:val>
                                            <p:strVal val="#ppt_x"/>
                                          </p:val>
                                        </p:tav>
                                        <p:tav tm="100000">
                                          <p:val>
                                            <p:strVal val="#ppt_x"/>
                                          </p:val>
                                        </p:tav>
                                      </p:tavLst>
                                    </p:anim>
                                    <p:anim calcmode="lin" valueType="num">
                                      <p:cBhvr additive="base">
                                        <p:cTn id="7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additive="base">
                                        <p:cTn id="77" dur="500" fill="hold"/>
                                        <p:tgtEl>
                                          <p:spTgt spid="26"/>
                                        </p:tgtEl>
                                        <p:attrNameLst>
                                          <p:attrName>ppt_x</p:attrName>
                                        </p:attrNameLst>
                                      </p:cBhvr>
                                      <p:tavLst>
                                        <p:tav tm="0">
                                          <p:val>
                                            <p:strVal val="#ppt_x"/>
                                          </p:val>
                                        </p:tav>
                                        <p:tav tm="100000">
                                          <p:val>
                                            <p:strVal val="#ppt_x"/>
                                          </p:val>
                                        </p:tav>
                                      </p:tavLst>
                                    </p:anim>
                                    <p:anim calcmode="lin" valueType="num">
                                      <p:cBhvr additive="base">
                                        <p:cTn id="7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additive="base">
                                        <p:cTn id="83" dur="500" fill="hold"/>
                                        <p:tgtEl>
                                          <p:spTgt spid="25"/>
                                        </p:tgtEl>
                                        <p:attrNameLst>
                                          <p:attrName>ppt_x</p:attrName>
                                        </p:attrNameLst>
                                      </p:cBhvr>
                                      <p:tavLst>
                                        <p:tav tm="0">
                                          <p:val>
                                            <p:strVal val="#ppt_x"/>
                                          </p:val>
                                        </p:tav>
                                        <p:tav tm="100000">
                                          <p:val>
                                            <p:strVal val="#ppt_x"/>
                                          </p:val>
                                        </p:tav>
                                      </p:tavLst>
                                    </p:anim>
                                    <p:anim calcmode="lin" valueType="num">
                                      <p:cBhvr additive="base">
                                        <p:cTn id="8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Emails</a:t>
            </a:r>
            <a:endParaRPr lang="de-DE" sz="2800" b="1" dirty="0"/>
          </a:p>
        </p:txBody>
      </p:sp>
      <p:sp>
        <p:nvSpPr>
          <p:cNvPr id="9" name="Abgerundetes Rechteck 8"/>
          <p:cNvSpPr/>
          <p:nvPr/>
        </p:nvSpPr>
        <p:spPr>
          <a:xfrm>
            <a:off x="1241819" y="3429000"/>
            <a:ext cx="10421544" cy="2932968"/>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Erstellen einer E-Mail-Signatur</a:t>
            </a:r>
            <a:endParaRPr lang="de-DE" sz="2000" dirty="0"/>
          </a:p>
          <a:p>
            <a:r>
              <a:rPr lang="de-DE" sz="2000" dirty="0"/>
              <a:t>Wählen Sie Neue </a:t>
            </a:r>
            <a:r>
              <a:rPr lang="de-DE" sz="2000" b="1" dirty="0"/>
              <a:t>E-Mail</a:t>
            </a:r>
            <a:r>
              <a:rPr lang="de-DE" sz="2000" dirty="0"/>
              <a:t> aus.</a:t>
            </a:r>
          </a:p>
          <a:p>
            <a:r>
              <a:rPr lang="de-DE" sz="2000" dirty="0"/>
              <a:t>Wählen Sie im Abschnitt Einfügen des Menübands </a:t>
            </a:r>
            <a:r>
              <a:rPr lang="de-DE" sz="2000" b="1" dirty="0"/>
              <a:t>Signatur</a:t>
            </a:r>
            <a:r>
              <a:rPr lang="de-DE" sz="2000" dirty="0"/>
              <a:t> &gt; Signaturen aus.</a:t>
            </a:r>
          </a:p>
          <a:p>
            <a:r>
              <a:rPr lang="de-DE" sz="2000" dirty="0"/>
              <a:t>Wählen Sie Neu aus, geben Sie einen Namen für die </a:t>
            </a:r>
            <a:r>
              <a:rPr lang="de-DE" sz="2000" b="1" dirty="0"/>
              <a:t>Signatur</a:t>
            </a:r>
            <a:r>
              <a:rPr lang="de-DE" sz="2000" dirty="0"/>
              <a:t> ein, und wählen Sie OK aus.</a:t>
            </a:r>
          </a:p>
          <a:p>
            <a:r>
              <a:rPr lang="de-DE" sz="2000" dirty="0"/>
              <a:t>Geben Sie unter </a:t>
            </a:r>
            <a:r>
              <a:rPr lang="de-DE" sz="2000" b="1" dirty="0"/>
              <a:t>Signatur</a:t>
            </a:r>
            <a:r>
              <a:rPr lang="de-DE" sz="2000" dirty="0"/>
              <a:t> bearbeiten Ihre </a:t>
            </a:r>
            <a:r>
              <a:rPr lang="de-DE" sz="2000" b="1" dirty="0"/>
              <a:t>Signatur</a:t>
            </a:r>
            <a:r>
              <a:rPr lang="de-DE" sz="2000" dirty="0"/>
              <a:t> ein, und formatieren Sie sie ganz nach Wunsch.</a:t>
            </a:r>
          </a:p>
        </p:txBody>
      </p:sp>
      <p:sp>
        <p:nvSpPr>
          <p:cNvPr id="8" name="Abgerundetes Rechteck 7"/>
          <p:cNvSpPr/>
          <p:nvPr/>
        </p:nvSpPr>
        <p:spPr>
          <a:xfrm>
            <a:off x="684607" y="3239232"/>
            <a:ext cx="3258743"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Signatur in Outlook </a:t>
            </a:r>
            <a:endParaRPr lang="de-DE" sz="2800" b="1" dirty="0"/>
          </a:p>
        </p:txBody>
      </p:sp>
      <p:sp>
        <p:nvSpPr>
          <p:cNvPr id="7" name="Abgerundetes Rechteck 6"/>
          <p:cNvSpPr/>
          <p:nvPr/>
        </p:nvSpPr>
        <p:spPr>
          <a:xfrm>
            <a:off x="773570" y="1347699"/>
            <a:ext cx="10421544" cy="1612016"/>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smtClean="0"/>
              <a:t>Ihre Mails sollten eine genaue Signatur enthalten. Aus der sollte sich ergeben, </a:t>
            </a:r>
            <a:r>
              <a:rPr lang="de-DE" sz="2000" b="1" dirty="0" smtClean="0"/>
              <a:t>wer</a:t>
            </a:r>
            <a:r>
              <a:rPr lang="de-DE" sz="2000" dirty="0" smtClean="0"/>
              <a:t> die Mail geschrieben hat, </a:t>
            </a:r>
            <a:r>
              <a:rPr lang="de-DE" sz="2000" b="1" dirty="0" smtClean="0">
                <a:effectLst>
                  <a:outerShdw blurRad="38100" dist="38100" dir="2700000" algn="tl">
                    <a:srgbClr val="000000">
                      <a:alpha val="43137"/>
                    </a:srgbClr>
                  </a:outerShdw>
                </a:effectLst>
              </a:rPr>
              <a:t>von wo</a:t>
            </a:r>
            <a:r>
              <a:rPr lang="de-DE" sz="2000" dirty="0" smtClean="0"/>
              <a:t> die Mail kommt. Auch hier sollten Sie an die Außenwirkung denken.</a:t>
            </a:r>
          </a:p>
          <a:p>
            <a:pPr lvl="0"/>
            <a:r>
              <a:rPr lang="de-DE" sz="2000" dirty="0" smtClean="0"/>
              <a:t>Dies ist in Outlook leider nicht vorbereitet, sodass Sie eigenverantwortlich eine Signatur einrichten sollten!</a:t>
            </a:r>
            <a:endParaRPr lang="de-DE" sz="2000" dirty="0"/>
          </a:p>
        </p:txBody>
      </p:sp>
      <p:sp>
        <p:nvSpPr>
          <p:cNvPr id="6" name="Abgerundetes Rechteck 5"/>
          <p:cNvSpPr/>
          <p:nvPr/>
        </p:nvSpPr>
        <p:spPr>
          <a:xfrm>
            <a:off x="298844" y="1021906"/>
            <a:ext cx="3273032"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Signatur </a:t>
            </a:r>
            <a:endParaRPr lang="de-DE" sz="2800" b="1" dirty="0"/>
          </a:p>
        </p:txBody>
      </p:sp>
      <p:sp>
        <p:nvSpPr>
          <p:cNvPr id="10" name="Gefaltete Ecke 9"/>
          <p:cNvSpPr/>
          <p:nvPr/>
        </p:nvSpPr>
        <p:spPr>
          <a:xfrm rot="21254490">
            <a:off x="10042311" y="3080787"/>
            <a:ext cx="1723518" cy="136681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Anleitung!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88578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1000" fill="hold"/>
                                        <p:tgtEl>
                                          <p:spTgt spid="10"/>
                                        </p:tgtEl>
                                        <p:attrNameLst>
                                          <p:attrName>ppt_w</p:attrName>
                                        </p:attrNameLst>
                                      </p:cBhvr>
                                      <p:tavLst>
                                        <p:tav tm="0">
                                          <p:val>
                                            <p:fltVal val="0"/>
                                          </p:val>
                                        </p:tav>
                                        <p:tav tm="100000">
                                          <p:val>
                                            <p:strVal val="#ppt_w"/>
                                          </p:val>
                                        </p:tav>
                                      </p:tavLst>
                                    </p:anim>
                                    <p:anim calcmode="lin" valueType="num">
                                      <p:cBhvr>
                                        <p:cTn id="32" dur="1000" fill="hold"/>
                                        <p:tgtEl>
                                          <p:spTgt spid="10"/>
                                        </p:tgtEl>
                                        <p:attrNameLst>
                                          <p:attrName>ppt_h</p:attrName>
                                        </p:attrNameLst>
                                      </p:cBhvr>
                                      <p:tavLst>
                                        <p:tav tm="0">
                                          <p:val>
                                            <p:fltVal val="0"/>
                                          </p:val>
                                        </p:tav>
                                        <p:tav tm="100000">
                                          <p:val>
                                            <p:strVal val="#ppt_h"/>
                                          </p:val>
                                        </p:tav>
                                      </p:tavLst>
                                    </p:anim>
                                    <p:anim calcmode="lin" valueType="num">
                                      <p:cBhvr>
                                        <p:cTn id="33" dur="1000" fill="hold"/>
                                        <p:tgtEl>
                                          <p:spTgt spid="10"/>
                                        </p:tgtEl>
                                        <p:attrNameLst>
                                          <p:attrName>style.rotation</p:attrName>
                                        </p:attrNameLst>
                                      </p:cBhvr>
                                      <p:tavLst>
                                        <p:tav tm="0">
                                          <p:val>
                                            <p:fltVal val="90"/>
                                          </p:val>
                                        </p:tav>
                                        <p:tav tm="100000">
                                          <p:val>
                                            <p:fltVal val="0"/>
                                          </p:val>
                                        </p:tav>
                                      </p:tavLst>
                                    </p:anim>
                                    <p:animEffect transition="in" filter="fade">
                                      <p:cBhvr>
                                        <p:cTn id="3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7" grpId="0" animBg="1"/>
      <p:bldP spid="6"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8" name="Abgerundetes Rechteck 7"/>
          <p:cNvSpPr/>
          <p:nvPr/>
        </p:nvSpPr>
        <p:spPr>
          <a:xfrm>
            <a:off x="2216937" y="1753220"/>
            <a:ext cx="8067676" cy="1767529"/>
          </a:xfrm>
          <a:prstGeom prst="roundRect">
            <a:avLst/>
          </a:prstGeom>
          <a:solidFill>
            <a:srgbClr val="F67291"/>
          </a:solidFill>
          <a:ln w="127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Auch hier gilt, höfliches und professionelles Verhalten ist wichtig.</a:t>
            </a:r>
            <a:endParaRPr lang="de-DE" sz="2400" dirty="0"/>
          </a:p>
        </p:txBody>
      </p:sp>
      <p:sp>
        <p:nvSpPr>
          <p:cNvPr id="2" name="Ellipse 1"/>
          <p:cNvSpPr/>
          <p:nvPr/>
        </p:nvSpPr>
        <p:spPr>
          <a:xfrm>
            <a:off x="659599" y="1296020"/>
            <a:ext cx="1771650" cy="914400"/>
          </a:xfrm>
          <a:prstGeom prst="ellipse">
            <a:avLst/>
          </a:prstGeom>
          <a:solidFill>
            <a:srgbClr val="F67291"/>
          </a:solidFill>
          <a:ln>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Fazit:</a:t>
            </a:r>
            <a:endParaRPr lang="de-DE" sz="2800" b="1" dirty="0">
              <a:effectLst>
                <a:outerShdw blurRad="38100" dist="38100" dir="2700000" algn="tl">
                  <a:srgbClr val="000000">
                    <a:alpha val="43137"/>
                  </a:srgbClr>
                </a:outerShdw>
              </a:effectLst>
            </a:endParaRPr>
          </a:p>
        </p:txBody>
      </p:sp>
      <p:sp>
        <p:nvSpPr>
          <p:cNvPr id="7" name="Abgerundetes Rechteck 6"/>
          <p:cNvSpPr/>
          <p:nvPr/>
        </p:nvSpPr>
        <p:spPr>
          <a:xfrm>
            <a:off x="2216937" y="3853483"/>
            <a:ext cx="8067676" cy="1767529"/>
          </a:xfrm>
          <a:prstGeom prst="roundRect">
            <a:avLst/>
          </a:prstGeom>
          <a:solidFill>
            <a:srgbClr val="F67291"/>
          </a:solidFill>
          <a:ln w="127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Beachten Sie, dass Ihre Mails immer in einer behördlichen Form abgefasst sind.</a:t>
            </a:r>
            <a:endParaRPr lang="de-DE" sz="2400" dirty="0"/>
          </a:p>
        </p:txBody>
      </p:sp>
      <p:sp>
        <p:nvSpPr>
          <p:cNvPr id="10" name="Abgerundetes Rechteck 9"/>
          <p:cNvSpPr/>
          <p:nvPr/>
        </p:nvSpPr>
        <p:spPr>
          <a:xfrm>
            <a:off x="2369337" y="2605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Emails</a:t>
            </a:r>
            <a:endParaRPr lang="de-DE" sz="2800" b="1" dirty="0"/>
          </a:p>
        </p:txBody>
      </p:sp>
    </p:spTree>
    <p:extLst>
      <p:ext uri="{BB962C8B-B14F-4D97-AF65-F5344CB8AC3E}">
        <p14:creationId xmlns:p14="http://schemas.microsoft.com/office/powerpoint/2010/main" val="392428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Telefonate</a:t>
            </a:r>
            <a:endParaRPr lang="de-DE" sz="2800" b="1" dirty="0"/>
          </a:p>
        </p:txBody>
      </p:sp>
      <p:sp>
        <p:nvSpPr>
          <p:cNvPr id="6" name="Abgerundetes Rechteck 5"/>
          <p:cNvSpPr/>
          <p:nvPr/>
        </p:nvSpPr>
        <p:spPr>
          <a:xfrm>
            <a:off x="565544" y="1548111"/>
            <a:ext cx="6435332" cy="3866852"/>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de-DE" sz="2000" dirty="0" smtClean="0"/>
              <a:t>Eine gute </a:t>
            </a:r>
            <a:r>
              <a:rPr lang="de-DE" sz="2000" dirty="0"/>
              <a:t>Konversation am Telefon erfordert ein Mindestmaß an </a:t>
            </a:r>
            <a:r>
              <a:rPr lang="de-DE" sz="2000" dirty="0" smtClean="0"/>
              <a:t>Manieren: </a:t>
            </a:r>
            <a:r>
              <a:rPr lang="de-DE" sz="2000" dirty="0"/>
              <a:t>Wer anruft, grüßt und stellt sich vor. Der Angerufene meldet sich mit </a:t>
            </a:r>
            <a:r>
              <a:rPr lang="de-DE" sz="2000" dirty="0" smtClean="0"/>
              <a:t>dem Gericht, der Abteilung und seinem Nachnamen, nicht </a:t>
            </a:r>
            <a:r>
              <a:rPr lang="de-DE" sz="2000" dirty="0"/>
              <a:t>aber in der dritten Person mit Herr oder Frau („Hier ist Frau Mustermann</a:t>
            </a:r>
            <a:r>
              <a:rPr lang="de-DE" sz="2000" dirty="0" smtClean="0"/>
              <a:t>…“). </a:t>
            </a:r>
          </a:p>
          <a:p>
            <a:pPr fontAlgn="base"/>
            <a:r>
              <a:rPr lang="de-DE" sz="2000" dirty="0" smtClean="0"/>
              <a:t>Der </a:t>
            </a:r>
            <a:r>
              <a:rPr lang="de-DE" sz="2000" dirty="0"/>
              <a:t>Anrufer hat so etwas Zeit, um sich auf Ihre </a:t>
            </a:r>
            <a:r>
              <a:rPr lang="de-DE" sz="2000" dirty="0" smtClean="0"/>
              <a:t>Stimme</a:t>
            </a:r>
            <a:r>
              <a:rPr lang="de-DE" sz="2000" dirty="0"/>
              <a:t> einzustellen und merkt gleich, ob er richtig verbunden ist.</a:t>
            </a:r>
          </a:p>
        </p:txBody>
      </p:sp>
      <p:sp>
        <p:nvSpPr>
          <p:cNvPr id="7" name="Abgerundetes Rechteck 6"/>
          <p:cNvSpPr/>
          <p:nvPr/>
        </p:nvSpPr>
        <p:spPr>
          <a:xfrm>
            <a:off x="222647" y="1317954"/>
            <a:ext cx="8421290"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a:t>Verwenden Sie eine Begrüßungsformel am Telefon</a:t>
            </a:r>
          </a:p>
        </p:txBody>
      </p:sp>
      <p:pic>
        <p:nvPicPr>
          <p:cNvPr id="1026" name="Picture 2" descr="Cartoon-Doodle-Telefonhörer 12145787 Vektor Kunst bei Vecteez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27357" y="1075691"/>
            <a:ext cx="2124075" cy="2152650"/>
          </a:xfrm>
          <a:prstGeom prst="rect">
            <a:avLst/>
          </a:prstGeom>
          <a:noFill/>
          <a:extLst>
            <a:ext uri="{909E8E84-426E-40DD-AFC4-6F175D3DCCD1}">
              <a14:hiddenFill xmlns:a14="http://schemas.microsoft.com/office/drawing/2010/main">
                <a:solidFill>
                  <a:srgbClr val="FFFFFF"/>
                </a:solidFill>
              </a14:hiddenFill>
            </a:ext>
          </a:extLst>
        </p:spPr>
      </p:pic>
      <p:sp>
        <p:nvSpPr>
          <p:cNvPr id="2" name="Ovale Legende 1"/>
          <p:cNvSpPr/>
          <p:nvPr/>
        </p:nvSpPr>
        <p:spPr>
          <a:xfrm>
            <a:off x="6779419" y="3481537"/>
            <a:ext cx="4672013" cy="2100262"/>
          </a:xfrm>
          <a:prstGeom prst="wedgeEllipseCallout">
            <a:avLst>
              <a:gd name="adj1" fmla="val 11889"/>
              <a:gd name="adj2" fmla="val -98725"/>
            </a:avLst>
          </a:prstGeom>
          <a:solidFill>
            <a:schemeClr val="accent6">
              <a:lumMod val="60000"/>
              <a:lumOff val="4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„Amtsgericht Mitte…</a:t>
            </a:r>
          </a:p>
          <a:p>
            <a:pPr algn="ctr"/>
            <a:r>
              <a:rPr lang="de-DE" sz="2800" dirty="0" smtClean="0"/>
              <a:t>Abteilung 4…</a:t>
            </a:r>
          </a:p>
          <a:p>
            <a:pPr algn="ctr"/>
            <a:r>
              <a:rPr lang="de-DE" sz="2800" dirty="0" smtClean="0"/>
              <a:t>Schmidt…</a:t>
            </a:r>
          </a:p>
          <a:p>
            <a:pPr algn="ctr"/>
            <a:r>
              <a:rPr lang="de-DE" sz="2800" dirty="0" smtClean="0"/>
              <a:t>Guten Tag“</a:t>
            </a:r>
            <a:endParaRPr lang="de-DE" sz="2800" dirty="0"/>
          </a:p>
        </p:txBody>
      </p:sp>
    </p:spTree>
    <p:extLst>
      <p:ext uri="{BB962C8B-B14F-4D97-AF65-F5344CB8AC3E}">
        <p14:creationId xmlns:p14="http://schemas.microsoft.com/office/powerpoint/2010/main" val="220014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down)">
                                      <p:cBhvr>
                                        <p:cTn id="19" dur="580">
                                          <p:stCondLst>
                                            <p:cond delay="0"/>
                                          </p:stCondLst>
                                        </p:cTn>
                                        <p:tgtEl>
                                          <p:spTgt spid="2"/>
                                        </p:tgtEl>
                                      </p:cBhvr>
                                    </p:animEffect>
                                    <p:anim calcmode="lin" valueType="num">
                                      <p:cBhvr>
                                        <p:cTn id="20"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5" dur="26">
                                          <p:stCondLst>
                                            <p:cond delay="650"/>
                                          </p:stCondLst>
                                        </p:cTn>
                                        <p:tgtEl>
                                          <p:spTgt spid="2"/>
                                        </p:tgtEl>
                                      </p:cBhvr>
                                      <p:to x="100000" y="60000"/>
                                    </p:animScale>
                                    <p:animScale>
                                      <p:cBhvr>
                                        <p:cTn id="26" dur="166" decel="50000">
                                          <p:stCondLst>
                                            <p:cond delay="676"/>
                                          </p:stCondLst>
                                        </p:cTn>
                                        <p:tgtEl>
                                          <p:spTgt spid="2"/>
                                        </p:tgtEl>
                                      </p:cBhvr>
                                      <p:to x="100000" y="100000"/>
                                    </p:animScale>
                                    <p:animScale>
                                      <p:cBhvr>
                                        <p:cTn id="27" dur="26">
                                          <p:stCondLst>
                                            <p:cond delay="1312"/>
                                          </p:stCondLst>
                                        </p:cTn>
                                        <p:tgtEl>
                                          <p:spTgt spid="2"/>
                                        </p:tgtEl>
                                      </p:cBhvr>
                                      <p:to x="100000" y="80000"/>
                                    </p:animScale>
                                    <p:animScale>
                                      <p:cBhvr>
                                        <p:cTn id="28" dur="166" decel="50000">
                                          <p:stCondLst>
                                            <p:cond delay="1338"/>
                                          </p:stCondLst>
                                        </p:cTn>
                                        <p:tgtEl>
                                          <p:spTgt spid="2"/>
                                        </p:tgtEl>
                                      </p:cBhvr>
                                      <p:to x="100000" y="100000"/>
                                    </p:animScale>
                                    <p:animScale>
                                      <p:cBhvr>
                                        <p:cTn id="29" dur="26">
                                          <p:stCondLst>
                                            <p:cond delay="1642"/>
                                          </p:stCondLst>
                                        </p:cTn>
                                        <p:tgtEl>
                                          <p:spTgt spid="2"/>
                                        </p:tgtEl>
                                      </p:cBhvr>
                                      <p:to x="100000" y="90000"/>
                                    </p:animScale>
                                    <p:animScale>
                                      <p:cBhvr>
                                        <p:cTn id="30" dur="166" decel="50000">
                                          <p:stCondLst>
                                            <p:cond delay="1668"/>
                                          </p:stCondLst>
                                        </p:cTn>
                                        <p:tgtEl>
                                          <p:spTgt spid="2"/>
                                        </p:tgtEl>
                                      </p:cBhvr>
                                      <p:to x="100000" y="100000"/>
                                    </p:animScale>
                                    <p:animScale>
                                      <p:cBhvr>
                                        <p:cTn id="31" dur="26">
                                          <p:stCondLst>
                                            <p:cond delay="1808"/>
                                          </p:stCondLst>
                                        </p:cTn>
                                        <p:tgtEl>
                                          <p:spTgt spid="2"/>
                                        </p:tgtEl>
                                      </p:cBhvr>
                                      <p:to x="100000" y="95000"/>
                                    </p:animScale>
                                    <p:animScale>
                                      <p:cBhvr>
                                        <p:cTn id="32"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Telefonate</a:t>
            </a:r>
            <a:endParaRPr lang="de-DE" sz="2800" b="1" dirty="0"/>
          </a:p>
        </p:txBody>
      </p:sp>
      <p:sp>
        <p:nvSpPr>
          <p:cNvPr id="6" name="Abgerundetes Rechteck 5"/>
          <p:cNvSpPr/>
          <p:nvPr/>
        </p:nvSpPr>
        <p:spPr>
          <a:xfrm>
            <a:off x="565544" y="1688177"/>
            <a:ext cx="10421544" cy="2126334"/>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Scheinbar hat noch immer nicht jeder die Funktionsweise eines Telefons verstanden. Und so kommt es immer wieder vor, dass </a:t>
            </a:r>
            <a:r>
              <a:rPr lang="de-DE" sz="2000" dirty="0" smtClean="0"/>
              <a:t>Kolleg*innen </a:t>
            </a:r>
            <a:r>
              <a:rPr lang="de-DE" sz="2000" dirty="0"/>
              <a:t>so sehr in den Hörer brüllen, als würden sie versuchen, die gesamte Distanz von Köln nach Berlin allein durch Lautstärke zu überbrücken. Nehmen Sie </a:t>
            </a:r>
            <a:r>
              <a:rPr lang="de-DE" sz="2000" dirty="0" smtClean="0"/>
              <a:t>Rücksicht</a:t>
            </a:r>
            <a:r>
              <a:rPr lang="de-DE" sz="2000" dirty="0"/>
              <a:t> auf Kollegen. Versuchen Sie leise zu sprechen und den Klingelton im Büro leiser zu stellen, um so die Kollegen weniger zu stören. </a:t>
            </a:r>
            <a:br>
              <a:rPr lang="de-DE" sz="2000" dirty="0"/>
            </a:br>
            <a:endParaRPr lang="de-DE" sz="2000" dirty="0"/>
          </a:p>
        </p:txBody>
      </p:sp>
      <p:sp>
        <p:nvSpPr>
          <p:cNvPr id="7" name="Abgerundetes Rechteck 6"/>
          <p:cNvSpPr/>
          <p:nvPr/>
        </p:nvSpPr>
        <p:spPr>
          <a:xfrm>
            <a:off x="222647" y="1317954"/>
            <a:ext cx="4792266"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Achten Sie auf die Lautstärke</a:t>
            </a:r>
            <a:endParaRPr lang="de-DE" sz="2800" b="1" dirty="0"/>
          </a:p>
        </p:txBody>
      </p:sp>
      <p:sp>
        <p:nvSpPr>
          <p:cNvPr id="9" name="Abgerundetes Rechteck 8"/>
          <p:cNvSpPr/>
          <p:nvPr/>
        </p:nvSpPr>
        <p:spPr>
          <a:xfrm>
            <a:off x="1113828" y="4385097"/>
            <a:ext cx="10421544" cy="2166639"/>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de-DE" sz="2000" dirty="0"/>
              <a:t>Das andere Extrem: Sie flüstern. Das erschwert Ihrem Gesprächspartner allerdings, das Gesagte zu verstehen. Also: Weder zu laut, noch zu leise, dafür aber deutlich ins Telefon sprechen. Dazu gehört auch, mit gebotener Langsamkeit zu reden. Das ist vor allem bei komplizierten Namen oder Doppelnamen fürs Verständnis wichtig.</a:t>
            </a:r>
          </a:p>
        </p:txBody>
      </p:sp>
      <p:sp>
        <p:nvSpPr>
          <p:cNvPr id="8" name="Abgerundetes Rechteck 7"/>
          <p:cNvSpPr/>
          <p:nvPr/>
        </p:nvSpPr>
        <p:spPr>
          <a:xfrm>
            <a:off x="885228" y="4184734"/>
            <a:ext cx="4792266"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a:t>Sprechen Sie deutlich</a:t>
            </a:r>
          </a:p>
        </p:txBody>
      </p:sp>
    </p:spTree>
    <p:extLst>
      <p:ext uri="{BB962C8B-B14F-4D97-AF65-F5344CB8AC3E}">
        <p14:creationId xmlns:p14="http://schemas.microsoft.com/office/powerpoint/2010/main" val="364326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Telefonate</a:t>
            </a:r>
            <a:endParaRPr lang="de-DE" sz="2800" b="1" dirty="0"/>
          </a:p>
        </p:txBody>
      </p:sp>
      <p:sp>
        <p:nvSpPr>
          <p:cNvPr id="6" name="Abgerundetes Rechteck 5"/>
          <p:cNvSpPr/>
          <p:nvPr/>
        </p:nvSpPr>
        <p:spPr>
          <a:xfrm>
            <a:off x="565544" y="1688177"/>
            <a:ext cx="10421544" cy="1866184"/>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Wahren Sie eine professionelle Distanz und werden Sie nicht zu „ kumpelhaft“ am Telefon.</a:t>
            </a:r>
          </a:p>
          <a:p>
            <a:r>
              <a:rPr lang="de-DE" sz="2000" dirty="0" smtClean="0"/>
              <a:t>Drücken Sie sich deutlich aus und versuchen Sie verständliche Auskünfte zu geben, ohne zu viele Fachausdrücke zu benutzen, die Ihr Gegenüber nicht versteht.</a:t>
            </a:r>
            <a:endParaRPr lang="de-DE" sz="2000" dirty="0"/>
          </a:p>
        </p:txBody>
      </p:sp>
      <p:sp>
        <p:nvSpPr>
          <p:cNvPr id="7" name="Abgerundetes Rechteck 6"/>
          <p:cNvSpPr/>
          <p:nvPr/>
        </p:nvSpPr>
        <p:spPr>
          <a:xfrm>
            <a:off x="222647" y="1317954"/>
            <a:ext cx="4792266"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Bleiben Sie professionell</a:t>
            </a:r>
            <a:endParaRPr lang="de-DE" sz="2800" b="1" dirty="0"/>
          </a:p>
        </p:txBody>
      </p:sp>
      <p:sp>
        <p:nvSpPr>
          <p:cNvPr id="9" name="Abgerundetes Rechteck 8"/>
          <p:cNvSpPr/>
          <p:nvPr/>
        </p:nvSpPr>
        <p:spPr>
          <a:xfrm>
            <a:off x="1113828" y="4385097"/>
            <a:ext cx="10421544" cy="2166639"/>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de-DE" sz="2000" dirty="0"/>
              <a:t>Manchmal suchen </a:t>
            </a:r>
            <a:r>
              <a:rPr lang="de-DE" sz="2000" dirty="0" smtClean="0"/>
              <a:t>Verfahrensbeteiligte </a:t>
            </a:r>
            <a:r>
              <a:rPr lang="de-DE" sz="2000" dirty="0"/>
              <a:t>auch nur nach einer Bestätigung für ihre </a:t>
            </a:r>
            <a:r>
              <a:rPr lang="de-DE" sz="2000" dirty="0" smtClean="0"/>
              <a:t>Meinung. </a:t>
            </a:r>
            <a:r>
              <a:rPr lang="de-DE" sz="2000" dirty="0"/>
              <a:t>Bauen Sie im </a:t>
            </a:r>
            <a:r>
              <a:rPr lang="de-DE" sz="2000" dirty="0" smtClean="0"/>
              <a:t>Gespräch </a:t>
            </a:r>
            <a:r>
              <a:rPr lang="de-DE" sz="2000" dirty="0"/>
              <a:t>zwischenzeitig Sätze, wie „Ich verstehe, was Sie meinen“ ein, schaffen Sie eine Übereinstimmung und </a:t>
            </a:r>
            <a:r>
              <a:rPr lang="de-DE" sz="2000" dirty="0" smtClean="0"/>
              <a:t>der Bürger fühlt </a:t>
            </a:r>
            <a:r>
              <a:rPr lang="de-DE" sz="2000" dirty="0"/>
              <a:t>sich verstanden.</a:t>
            </a:r>
          </a:p>
        </p:txBody>
      </p:sp>
      <p:sp>
        <p:nvSpPr>
          <p:cNvPr id="8" name="Abgerundetes Rechteck 7"/>
          <p:cNvSpPr/>
          <p:nvPr/>
        </p:nvSpPr>
        <p:spPr>
          <a:xfrm>
            <a:off x="885228" y="4184734"/>
            <a:ext cx="4792266"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Zeigen Sie Verständnis</a:t>
            </a:r>
            <a:endParaRPr lang="de-DE" sz="2800" b="1" dirty="0"/>
          </a:p>
        </p:txBody>
      </p:sp>
      <p:sp>
        <p:nvSpPr>
          <p:cNvPr id="10" name="Gefaltete Ecke 9"/>
          <p:cNvSpPr/>
          <p:nvPr/>
        </p:nvSpPr>
        <p:spPr>
          <a:xfrm rot="183351">
            <a:off x="9336470" y="634546"/>
            <a:ext cx="1723518" cy="136681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000" b="1" dirty="0" smtClean="0">
                <a:solidFill>
                  <a:schemeClr val="tx1"/>
                </a:solidFill>
                <a:latin typeface="MV Boli" panose="02000500030200090000" pitchFamily="2" charset="0"/>
                <a:cs typeface="MV Boli" panose="02000500030200090000" pitchFamily="2" charset="0"/>
              </a:rPr>
              <a:t>Was bedeutet professionell?</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75726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1000" fill="hold"/>
                                        <p:tgtEl>
                                          <p:spTgt spid="10"/>
                                        </p:tgtEl>
                                        <p:attrNameLst>
                                          <p:attrName>ppt_w</p:attrName>
                                        </p:attrNameLst>
                                      </p:cBhvr>
                                      <p:tavLst>
                                        <p:tav tm="0">
                                          <p:val>
                                            <p:fltVal val="0"/>
                                          </p:val>
                                        </p:tav>
                                        <p:tav tm="100000">
                                          <p:val>
                                            <p:strVal val="#ppt_w"/>
                                          </p:val>
                                        </p:tav>
                                      </p:tavLst>
                                    </p:anim>
                                    <p:anim calcmode="lin" valueType="num">
                                      <p:cBhvr>
                                        <p:cTn id="20" dur="1000" fill="hold"/>
                                        <p:tgtEl>
                                          <p:spTgt spid="10"/>
                                        </p:tgtEl>
                                        <p:attrNameLst>
                                          <p:attrName>ppt_h</p:attrName>
                                        </p:attrNameLst>
                                      </p:cBhvr>
                                      <p:tavLst>
                                        <p:tav tm="0">
                                          <p:val>
                                            <p:fltVal val="0"/>
                                          </p:val>
                                        </p:tav>
                                        <p:tav tm="100000">
                                          <p:val>
                                            <p:strVal val="#ppt_h"/>
                                          </p:val>
                                        </p:tav>
                                      </p:tavLst>
                                    </p:anim>
                                    <p:anim calcmode="lin" valueType="num">
                                      <p:cBhvr>
                                        <p:cTn id="21" dur="1000" fill="hold"/>
                                        <p:tgtEl>
                                          <p:spTgt spid="10"/>
                                        </p:tgtEl>
                                        <p:attrNameLst>
                                          <p:attrName>style.rotation</p:attrName>
                                        </p:attrNameLst>
                                      </p:cBhvr>
                                      <p:tavLst>
                                        <p:tav tm="0">
                                          <p:val>
                                            <p:fltVal val="90"/>
                                          </p:val>
                                        </p:tav>
                                        <p:tav tm="100000">
                                          <p:val>
                                            <p:fltVal val="0"/>
                                          </p:val>
                                        </p:tav>
                                      </p:tavLst>
                                    </p:anim>
                                    <p:animEffect transition="in" filter="fade">
                                      <p:cBhvr>
                                        <p:cTn id="22" dur="1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Telefonate</a:t>
            </a:r>
            <a:endParaRPr lang="de-DE" sz="2800" b="1" dirty="0"/>
          </a:p>
        </p:txBody>
      </p:sp>
      <p:sp>
        <p:nvSpPr>
          <p:cNvPr id="6" name="Abgerundetes Rechteck 5"/>
          <p:cNvSpPr/>
          <p:nvPr/>
        </p:nvSpPr>
        <p:spPr>
          <a:xfrm>
            <a:off x="565544" y="1688177"/>
            <a:ext cx="10421544" cy="1300958"/>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Selbst wenn es Ihr Gegenüber nicht sieht, sollten Sie trotzdem beim Sprechen </a:t>
            </a:r>
            <a:r>
              <a:rPr lang="de-DE" sz="2000" dirty="0" smtClean="0"/>
              <a:t>lächeln. </a:t>
            </a:r>
            <a:r>
              <a:rPr lang="de-DE" sz="2000" dirty="0"/>
              <a:t>Denn das Lächeln beeinflusst Ihre Stimme. Sie kommen automatisch entspannter und positiver rüber. Das hört man.</a:t>
            </a:r>
          </a:p>
        </p:txBody>
      </p:sp>
      <p:sp>
        <p:nvSpPr>
          <p:cNvPr id="7" name="Abgerundetes Rechteck 6"/>
          <p:cNvSpPr/>
          <p:nvPr/>
        </p:nvSpPr>
        <p:spPr>
          <a:xfrm>
            <a:off x="222647" y="1317954"/>
            <a:ext cx="4792266"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Lächeln Sie beim Sprechen</a:t>
            </a:r>
            <a:endParaRPr lang="de-DE" sz="2800" b="1" dirty="0"/>
          </a:p>
        </p:txBody>
      </p:sp>
      <p:sp>
        <p:nvSpPr>
          <p:cNvPr id="9" name="Abgerundetes Rechteck 8"/>
          <p:cNvSpPr/>
          <p:nvPr/>
        </p:nvSpPr>
        <p:spPr>
          <a:xfrm>
            <a:off x="1471016" y="3854816"/>
            <a:ext cx="10421544" cy="2166639"/>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de-DE" sz="2000" dirty="0"/>
              <a:t>Das unbewusste Klappern mit den Fingern ist zwar selten böse gemeint, ist aber dennoch hörbar. Aber auch so können Nebengeräusche für </a:t>
            </a:r>
            <a:r>
              <a:rPr lang="de-DE" sz="2000" dirty="0" smtClean="0"/>
              <a:t>Ihre Gesprächspartner*innen </a:t>
            </a:r>
            <a:r>
              <a:rPr lang="de-DE" sz="2000" dirty="0"/>
              <a:t>unangenehm sein. Daher sollten Sie auch nicht während des Telefonats essen oder </a:t>
            </a:r>
            <a:r>
              <a:rPr lang="de-DE" sz="2000" dirty="0" smtClean="0"/>
              <a:t>trinken. </a:t>
            </a:r>
            <a:r>
              <a:rPr lang="de-DE" sz="2000" dirty="0"/>
              <a:t>Selbst Papierrascheln auf der Suche nach Informationen irritiert. Tipp: Schildern Sie transparent, dass Sie Informationen für den Gesprächspartner suchen, um behilflich sein zu können.</a:t>
            </a:r>
          </a:p>
        </p:txBody>
      </p:sp>
      <p:sp>
        <p:nvSpPr>
          <p:cNvPr id="8" name="Abgerundetes Rechteck 7"/>
          <p:cNvSpPr/>
          <p:nvPr/>
        </p:nvSpPr>
        <p:spPr>
          <a:xfrm>
            <a:off x="1056081" y="3624659"/>
            <a:ext cx="5072660"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Unterlassen Sie Störgeräusche</a:t>
            </a:r>
            <a:endParaRPr lang="de-DE" sz="2800" b="1" dirty="0"/>
          </a:p>
        </p:txBody>
      </p:sp>
    </p:spTree>
    <p:extLst>
      <p:ext uri="{BB962C8B-B14F-4D97-AF65-F5344CB8AC3E}">
        <p14:creationId xmlns:p14="http://schemas.microsoft.com/office/powerpoint/2010/main" val="12152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Telefonate</a:t>
            </a:r>
            <a:endParaRPr lang="de-DE" sz="2800" b="1" dirty="0"/>
          </a:p>
        </p:txBody>
      </p:sp>
      <p:sp>
        <p:nvSpPr>
          <p:cNvPr id="6" name="Abgerundetes Rechteck 5"/>
          <p:cNvSpPr/>
          <p:nvPr/>
        </p:nvSpPr>
        <p:spPr>
          <a:xfrm>
            <a:off x="565544" y="1688177"/>
            <a:ext cx="10421544" cy="1541720"/>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Schreiben Sie sich die wichtigsten Punkte auf. Auf diese Weise wissen Sie auch am nächsten Tag noch, was besprochen wurde und können aus den Notizen weitere Handlungen ableiten. Insbesondere ausstehende Termine sowie die Wünsche der Verfahrensbeteiligten sollten Sie sich notieren.</a:t>
            </a:r>
          </a:p>
        </p:txBody>
      </p:sp>
      <p:sp>
        <p:nvSpPr>
          <p:cNvPr id="7" name="Abgerundetes Rechteck 6"/>
          <p:cNvSpPr/>
          <p:nvPr/>
        </p:nvSpPr>
        <p:spPr>
          <a:xfrm>
            <a:off x="222647" y="1317954"/>
            <a:ext cx="4792266"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Machen Sie sich Notizen</a:t>
            </a:r>
            <a:endParaRPr lang="de-DE" sz="2800" b="1" dirty="0"/>
          </a:p>
        </p:txBody>
      </p:sp>
      <p:sp>
        <p:nvSpPr>
          <p:cNvPr id="9" name="Abgerundetes Rechteck 8"/>
          <p:cNvSpPr/>
          <p:nvPr/>
        </p:nvSpPr>
        <p:spPr>
          <a:xfrm>
            <a:off x="1471016" y="3854816"/>
            <a:ext cx="10421544" cy="1717309"/>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de-DE" sz="2000" dirty="0" smtClean="0"/>
              <a:t>Kommt das Telefongespräch zum Ende, </a:t>
            </a:r>
            <a:r>
              <a:rPr lang="de-DE" sz="2000" dirty="0"/>
              <a:t>sollten Sie sich die Zeit nehmen, noch einmal die wichtigsten Punkte für beide Seiten zusammenzufassen. Damit stellen Sie sicher, dass Sie und </a:t>
            </a:r>
            <a:r>
              <a:rPr lang="de-DE" sz="2000" dirty="0" smtClean="0"/>
              <a:t>ihr Gegenüber </a:t>
            </a:r>
            <a:r>
              <a:rPr lang="de-DE" sz="2000" dirty="0"/>
              <a:t>sich auf einem Level befinden und vermeiden so </a:t>
            </a:r>
            <a:r>
              <a:rPr lang="de-DE" sz="2000" dirty="0" smtClean="0"/>
              <a:t>Missverständnisse. </a:t>
            </a:r>
            <a:endParaRPr lang="de-DE" sz="2000" dirty="0"/>
          </a:p>
        </p:txBody>
      </p:sp>
      <p:sp>
        <p:nvSpPr>
          <p:cNvPr id="8" name="Abgerundetes Rechteck 7"/>
          <p:cNvSpPr/>
          <p:nvPr/>
        </p:nvSpPr>
        <p:spPr>
          <a:xfrm>
            <a:off x="1056081" y="3624659"/>
            <a:ext cx="7330682"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Fassen Sie am Ende noch einmal zusammen</a:t>
            </a:r>
            <a:endParaRPr lang="de-DE" sz="2800" b="1" dirty="0"/>
          </a:p>
        </p:txBody>
      </p:sp>
    </p:spTree>
    <p:extLst>
      <p:ext uri="{BB962C8B-B14F-4D97-AF65-F5344CB8AC3E}">
        <p14:creationId xmlns:p14="http://schemas.microsoft.com/office/powerpoint/2010/main" val="301628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8" name="Abgerundetes Rechteck 7"/>
          <p:cNvSpPr/>
          <p:nvPr/>
        </p:nvSpPr>
        <p:spPr>
          <a:xfrm>
            <a:off x="2216937" y="1753220"/>
            <a:ext cx="8067676" cy="1767529"/>
          </a:xfrm>
          <a:prstGeom prst="roundRect">
            <a:avLst/>
          </a:prstGeom>
          <a:solidFill>
            <a:srgbClr val="F67291"/>
          </a:solidFill>
          <a:ln w="127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Auch hier gilt höfliches, freundliches und professionelles Verhalten ist wichtig.</a:t>
            </a:r>
            <a:endParaRPr lang="de-DE" sz="2400" dirty="0"/>
          </a:p>
        </p:txBody>
      </p:sp>
      <p:sp>
        <p:nvSpPr>
          <p:cNvPr id="2" name="Ellipse 1"/>
          <p:cNvSpPr/>
          <p:nvPr/>
        </p:nvSpPr>
        <p:spPr>
          <a:xfrm>
            <a:off x="659599" y="1296020"/>
            <a:ext cx="1771650" cy="914400"/>
          </a:xfrm>
          <a:prstGeom prst="ellipse">
            <a:avLst/>
          </a:prstGeom>
          <a:solidFill>
            <a:srgbClr val="F67291"/>
          </a:solidFill>
          <a:ln>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Fazit:</a:t>
            </a:r>
            <a:endParaRPr lang="de-DE" sz="2800" b="1" dirty="0">
              <a:effectLst>
                <a:outerShdw blurRad="38100" dist="38100" dir="2700000" algn="tl">
                  <a:srgbClr val="000000">
                    <a:alpha val="43137"/>
                  </a:srgbClr>
                </a:outerShdw>
              </a:effectLst>
            </a:endParaRPr>
          </a:p>
        </p:txBody>
      </p:sp>
      <p:sp>
        <p:nvSpPr>
          <p:cNvPr id="7" name="Abgerundetes Rechteck 6"/>
          <p:cNvSpPr/>
          <p:nvPr/>
        </p:nvSpPr>
        <p:spPr>
          <a:xfrm>
            <a:off x="2216937" y="3853483"/>
            <a:ext cx="8067676" cy="1767529"/>
          </a:xfrm>
          <a:prstGeom prst="roundRect">
            <a:avLst/>
          </a:prstGeom>
          <a:solidFill>
            <a:srgbClr val="F67291"/>
          </a:solidFill>
          <a:ln w="1270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Verhalten Sie sich so, wie auch Sie behandelt werden wollen und versuchen Sie sich in ihr Gegenüber zu versetzten, um besser auf Situationen eingehen zu können.</a:t>
            </a:r>
            <a:endParaRPr lang="de-DE" sz="2400" dirty="0"/>
          </a:p>
        </p:txBody>
      </p:sp>
      <p:sp>
        <p:nvSpPr>
          <p:cNvPr id="10" name="Abgerundetes Rechteck 9"/>
          <p:cNvSpPr/>
          <p:nvPr/>
        </p:nvSpPr>
        <p:spPr>
          <a:xfrm>
            <a:off x="2369337" y="2605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Telefonate</a:t>
            </a:r>
            <a:endParaRPr lang="de-DE" sz="2800" b="1" dirty="0"/>
          </a:p>
        </p:txBody>
      </p:sp>
    </p:spTree>
    <p:extLst>
      <p:ext uri="{BB962C8B-B14F-4D97-AF65-F5344CB8AC3E}">
        <p14:creationId xmlns:p14="http://schemas.microsoft.com/office/powerpoint/2010/main" val="382454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Emails</a:t>
            </a:r>
            <a:endParaRPr lang="de-DE" sz="2800" b="1" dirty="0"/>
          </a:p>
        </p:txBody>
      </p:sp>
      <p:sp>
        <p:nvSpPr>
          <p:cNvPr id="6" name="Abgerundetes Rechteck 5"/>
          <p:cNvSpPr/>
          <p:nvPr/>
        </p:nvSpPr>
        <p:spPr>
          <a:xfrm>
            <a:off x="691153" y="1761661"/>
            <a:ext cx="10421544" cy="1520366"/>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Überprüfen Sie Ihre E-Mails auf Fehler: Diese Faustregel sollten Sie </a:t>
            </a:r>
            <a:r>
              <a:rPr lang="de-DE" sz="2000" u="sng" dirty="0"/>
              <a:t>auf keinen Fall ignorieren</a:t>
            </a:r>
            <a:r>
              <a:rPr lang="de-DE" sz="2000" dirty="0"/>
              <a:t>. Auch wenn Ihr E-Mail-Programm oder Ihre Projektmanagement-Plattform über eine eingebaute Rechtschreibprüfung verfügt, sollten Sie Ihre E-Mails noch einmal lesen, bevor Sie sie abschicken – nur zur Sicherheit.</a:t>
            </a:r>
          </a:p>
        </p:txBody>
      </p:sp>
      <p:sp>
        <p:nvSpPr>
          <p:cNvPr id="7" name="Abgerundetes Rechteck 6"/>
          <p:cNvSpPr/>
          <p:nvPr/>
        </p:nvSpPr>
        <p:spPr>
          <a:xfrm>
            <a:off x="322659" y="1416426"/>
            <a:ext cx="4063604"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Seien Sie sorgsam</a:t>
            </a:r>
            <a:endParaRPr lang="de-DE" sz="2800" b="1" dirty="0"/>
          </a:p>
        </p:txBody>
      </p:sp>
      <p:sp>
        <p:nvSpPr>
          <p:cNvPr id="9" name="Abgerundetes Rechteck 8"/>
          <p:cNvSpPr/>
          <p:nvPr/>
        </p:nvSpPr>
        <p:spPr>
          <a:xfrm>
            <a:off x="1471016" y="3854816"/>
            <a:ext cx="10421544" cy="2274522"/>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Seien Sie höflich und professionell: Selbst wenn Sie dem Empfänger Ihrer E-Mail nicht direkt gegenübersitzen, wird Ihr Tonfall zwischen den Zeilen zu erkennen sein. Es ist wichtig, dass Sie in Ihrer E-Mail höflich und professionell sind. Sie könnten zum Beispiel freundliche Sätze einbauen wie „Ich hoffe, Sie ...“, „Vielen Dank für ...“, „Ich möchte Sie freundlich daran erinnern, dass ...“, „Lassen Sie mich bitte wissen ...“ und „Ich freue mich darauf, wieder von Ihnen zu hören.“</a:t>
            </a:r>
          </a:p>
        </p:txBody>
      </p:sp>
      <p:sp>
        <p:nvSpPr>
          <p:cNvPr id="8" name="Abgerundetes Rechteck 7"/>
          <p:cNvSpPr/>
          <p:nvPr/>
        </p:nvSpPr>
        <p:spPr>
          <a:xfrm>
            <a:off x="1056081" y="3624659"/>
            <a:ext cx="2987282"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Höflichkeit</a:t>
            </a:r>
            <a:endParaRPr lang="de-DE" sz="2800" b="1" dirty="0"/>
          </a:p>
        </p:txBody>
      </p:sp>
    </p:spTree>
    <p:extLst>
      <p:ext uri="{BB962C8B-B14F-4D97-AF65-F5344CB8AC3E}">
        <p14:creationId xmlns:p14="http://schemas.microsoft.com/office/powerpoint/2010/main" val="249099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3" name="Abgerundetes Rechteck 2"/>
          <p:cNvSpPr/>
          <p:nvPr/>
        </p:nvSpPr>
        <p:spPr>
          <a:xfrm>
            <a:off x="2216937" y="108121"/>
            <a:ext cx="7369976" cy="71437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Umgangsformen für Emails</a:t>
            </a:r>
            <a:endParaRPr lang="de-DE" sz="2800" b="1" dirty="0"/>
          </a:p>
        </p:txBody>
      </p:sp>
      <p:sp>
        <p:nvSpPr>
          <p:cNvPr id="6" name="Abgerundetes Rechteck 5"/>
          <p:cNvSpPr/>
          <p:nvPr/>
        </p:nvSpPr>
        <p:spPr>
          <a:xfrm>
            <a:off x="691153" y="1761660"/>
            <a:ext cx="10421544" cy="2100433"/>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Achten Sie auf zeitnahe Antworten: Wenn ein Teammitglied oder </a:t>
            </a:r>
            <a:r>
              <a:rPr lang="de-DE" sz="2000" dirty="0" smtClean="0"/>
              <a:t>Bürger bzw. Rechtsanwalt </a:t>
            </a:r>
            <a:r>
              <a:rPr lang="de-DE" sz="2000" dirty="0"/>
              <a:t>sich bei Ihnen meldet, so </a:t>
            </a:r>
            <a:r>
              <a:rPr lang="de-DE" sz="2000" dirty="0" smtClean="0"/>
              <a:t>tun sie </a:t>
            </a:r>
            <a:r>
              <a:rPr lang="de-DE" sz="2000" dirty="0"/>
              <a:t>das aus einem ganz bestimmten Grund. Zur E-Mail- und Team-Etikette gehört es zu einer guten Diszipliniertheit auch, zeitig zu antworten, auch wenn es nur in Form einer automatischen Benachrichtigung ist, falls Sie nicht im Büro sind. Sie müssen natürlich nicht innerhalb weniger Minuten antworten, aber versuchen Sie es innerhalb von einem oder zwei Werktagen.</a:t>
            </a:r>
          </a:p>
        </p:txBody>
      </p:sp>
      <p:sp>
        <p:nvSpPr>
          <p:cNvPr id="7" name="Abgerundetes Rechteck 6"/>
          <p:cNvSpPr/>
          <p:nvPr/>
        </p:nvSpPr>
        <p:spPr>
          <a:xfrm>
            <a:off x="322659" y="1416426"/>
            <a:ext cx="4063604"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Seien Sie prompt</a:t>
            </a:r>
            <a:endParaRPr lang="de-DE" sz="2800" b="1" dirty="0"/>
          </a:p>
        </p:txBody>
      </p:sp>
      <p:sp>
        <p:nvSpPr>
          <p:cNvPr id="9" name="Abgerundetes Rechteck 8"/>
          <p:cNvSpPr/>
          <p:nvPr/>
        </p:nvSpPr>
        <p:spPr>
          <a:xfrm>
            <a:off x="1442441" y="4231572"/>
            <a:ext cx="10421544" cy="1612016"/>
          </a:xfrm>
          <a:prstGeom prst="roundRect">
            <a:avLst/>
          </a:prstGeom>
          <a:solidFill>
            <a:schemeClr val="accent1">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Fassen Sie sich kurz: Wenn Sie Ihren E-Mail-Text kurz halten, kommen Sie schnell auf den Punkt und ersparen Ihren Lesern Zeit. Wenn Sie Ihre wichtigste Absicht in einer langen E-Mail verstecken, ist es weniger wahrscheinlich, dass der Leser so reagiert, wie Sie es sich wünschen.</a:t>
            </a:r>
          </a:p>
        </p:txBody>
      </p:sp>
      <p:sp>
        <p:nvSpPr>
          <p:cNvPr id="8" name="Abgerundetes Rechteck 7"/>
          <p:cNvSpPr/>
          <p:nvPr/>
        </p:nvSpPr>
        <p:spPr>
          <a:xfrm>
            <a:off x="1113231" y="4049898"/>
            <a:ext cx="3273032" cy="460313"/>
          </a:xfrm>
          <a:prstGeom prst="roundRect">
            <a:avLst/>
          </a:prstGeom>
          <a:solidFill>
            <a:schemeClr val="accent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Fassen Sie sich kurz</a:t>
            </a:r>
            <a:endParaRPr lang="de-DE" sz="2800" b="1" dirty="0"/>
          </a:p>
        </p:txBody>
      </p:sp>
    </p:spTree>
    <p:extLst>
      <p:ext uri="{BB962C8B-B14F-4D97-AF65-F5344CB8AC3E}">
        <p14:creationId xmlns:p14="http://schemas.microsoft.com/office/powerpoint/2010/main" val="39383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8"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1377</Words>
  <Application>Microsoft Office PowerPoint</Application>
  <PresentationFormat>Breitbild</PresentationFormat>
  <Paragraphs>116</Paragraphs>
  <Slides>13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13</vt:i4>
      </vt:variant>
    </vt:vector>
  </HeadingPairs>
  <TitlesOfParts>
    <vt:vector size="20" baseType="lpstr">
      <vt:lpstr>Arial</vt:lpstr>
      <vt:lpstr>Calibri</vt:lpstr>
      <vt:lpstr>Calibri Light</vt:lpstr>
      <vt:lpstr>MV Boli</vt:lpstr>
      <vt:lpstr>Times New Roman</vt:lpstr>
      <vt:lpstr>Webdings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45</cp:revision>
  <dcterms:created xsi:type="dcterms:W3CDTF">2024-07-19T09:43:42Z</dcterms:created>
  <dcterms:modified xsi:type="dcterms:W3CDTF">2024-08-05T08:09:37Z</dcterms:modified>
</cp:coreProperties>
</file>