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8" r:id="rId3"/>
    <p:sldId id="269" r:id="rId4"/>
    <p:sldId id="270" r:id="rId5"/>
    <p:sldId id="271" r:id="rId6"/>
    <p:sldId id="272" r:id="rId7"/>
    <p:sldId id="273" r:id="rId8"/>
    <p:sldId id="274" r:id="rId9"/>
    <p:sldId id="275" r:id="rId10"/>
    <p:sldId id="276"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showGuides="1">
      <p:cViewPr varScale="1">
        <p:scale>
          <a:sx n="66" d="100"/>
          <a:sy n="66" d="100"/>
        </p:scale>
        <p:origin x="60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04.02.2025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04.02.2025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04.02.2025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04.02.2025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04.02.2025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04.02.2025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04.02.2025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04.02.2025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04.02.2025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04.02.2025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04.02.2025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04.02.2025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230445" y="127076"/>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D4</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844102" y="1627736"/>
            <a:ext cx="8528618" cy="39921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a) Erklären Sie den Begriff elterliche Sorge! Nennen Sie die gesetzlichen Bestimmungen.</a:t>
            </a:r>
            <a:endParaRPr lang="de-DE" sz="2000" dirty="0">
              <a:solidFill>
                <a:schemeClr val="tx1"/>
              </a:solidFill>
            </a:endParaRP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1343708" y="2166629"/>
            <a:ext cx="9504584" cy="1215363"/>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 das Recht und die Pflicht der Eltern für das minderjährige Kind zu sorgen, die elterliche Sorge umfasst die Personensorge, die Vermögenssorge und die Vertretung des Kindes </a:t>
            </a:r>
          </a:p>
          <a:p>
            <a:pPr algn="ctr"/>
            <a:r>
              <a:rPr lang="de-DE" sz="2000" dirty="0">
                <a:solidFill>
                  <a:schemeClr val="tx1"/>
                </a:solidFill>
              </a:rPr>
              <a:t>(§§ 1626 I; 1629 I 1 BGB)</a:t>
            </a:r>
          </a:p>
        </p:txBody>
      </p:sp>
      <p:sp>
        <p:nvSpPr>
          <p:cNvPr id="9" name="Gefaltete Ecke 4">
            <a:extLst>
              <a:ext uri="{FF2B5EF4-FFF2-40B4-BE49-F238E27FC236}">
                <a16:creationId xmlns:a16="http://schemas.microsoft.com/office/drawing/2014/main" id="{687CA8F1-BBAF-4618-989D-4F8A882A886B}"/>
              </a:ext>
            </a:extLst>
          </p:cNvPr>
          <p:cNvSpPr/>
          <p:nvPr/>
        </p:nvSpPr>
        <p:spPr>
          <a:xfrm rot="21358924">
            <a:off x="10208583" y="442881"/>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Gruppe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p>
        </p:txBody>
      </p:sp>
    </p:spTree>
    <p:extLst>
      <p:ext uri="{BB962C8B-B14F-4D97-AF65-F5344CB8AC3E}">
        <p14:creationId xmlns:p14="http://schemas.microsoft.com/office/powerpoint/2010/main" val="232932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230445" y="127076"/>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D4</a:t>
            </a:r>
          </a:p>
        </p:txBody>
      </p:sp>
      <p:sp>
        <p:nvSpPr>
          <p:cNvPr id="12" name="Rechteck: abgerundete Ecken 11">
            <a:extLst>
              <a:ext uri="{FF2B5EF4-FFF2-40B4-BE49-F238E27FC236}">
                <a16:creationId xmlns:a16="http://schemas.microsoft.com/office/drawing/2014/main" id="{146E083C-97C7-4708-B74E-2D4FBF90C9D2}"/>
              </a:ext>
            </a:extLst>
          </p:cNvPr>
          <p:cNvSpPr/>
          <p:nvPr/>
        </p:nvSpPr>
        <p:spPr>
          <a:xfrm>
            <a:off x="684679" y="1969828"/>
            <a:ext cx="9226071" cy="38653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a) Erklären Sie ausführlich die Vermögenssorge! Nennen Sie die gesetzlichen Bestimmungen! </a:t>
            </a:r>
            <a:endParaRPr lang="de-DE" sz="2000" dirty="0">
              <a:solidFill>
                <a:schemeClr val="tx1"/>
              </a:solidFill>
            </a:endParaRPr>
          </a:p>
        </p:txBody>
      </p:sp>
      <p:sp>
        <p:nvSpPr>
          <p:cNvPr id="14" name="Rechteck: abgerundete Ecken 13">
            <a:extLst>
              <a:ext uri="{FF2B5EF4-FFF2-40B4-BE49-F238E27FC236}">
                <a16:creationId xmlns:a16="http://schemas.microsoft.com/office/drawing/2014/main" id="{569F608B-8645-4A3C-A992-2C0957B8C947}"/>
              </a:ext>
            </a:extLst>
          </p:cNvPr>
          <p:cNvSpPr/>
          <p:nvPr/>
        </p:nvSpPr>
        <p:spPr>
          <a:xfrm>
            <a:off x="1383934" y="2484293"/>
            <a:ext cx="9504584" cy="3939510"/>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dirty="0">
                <a:solidFill>
                  <a:schemeClr val="tx1"/>
                </a:solidFill>
              </a:rPr>
              <a:t>Eltern können zu Lasten des Kindes keine Schenkungen vornehmen (§ 1641 BGB) </a:t>
            </a:r>
          </a:p>
          <a:p>
            <a:pPr lvl="0"/>
            <a:r>
              <a:rPr lang="de-DE" sz="2000" dirty="0">
                <a:solidFill>
                  <a:schemeClr val="tx1"/>
                </a:solidFill>
              </a:rPr>
              <a:t>die Eltern haben das ihrer Verwaltung unterliegende Geld des Kindes nach den Grundsätzen einer wirtschaftlichen Vermögensverwaltung anzulegen, soweit es nicht zur Bestreitung von Ausgaben bereitzuhalten ist (§ 1642 BGB) </a:t>
            </a:r>
          </a:p>
          <a:p>
            <a:endParaRPr lang="de-DE" sz="2000" dirty="0">
              <a:solidFill>
                <a:schemeClr val="tx1"/>
              </a:solidFill>
            </a:endParaRPr>
          </a:p>
          <a:p>
            <a:r>
              <a:rPr lang="de-DE" sz="2000" dirty="0">
                <a:solidFill>
                  <a:schemeClr val="tx1"/>
                </a:solidFill>
              </a:rPr>
              <a:t>Einkünfte aus dem Kindesvermögen können nach Deckung der Verwaltungskosten für den Unterhalt des Kindes und nach Billigkeit auch zum Unterhalt der Eltern und der minderjährigen Geschwister des Kindes verwendet werden (§ 1649 BGB) </a:t>
            </a:r>
          </a:p>
          <a:p>
            <a:r>
              <a:rPr lang="de-DE" sz="2000" dirty="0">
                <a:solidFill>
                  <a:schemeClr val="tx1"/>
                </a:solidFill>
              </a:rPr>
              <a:t>Arbeitseinkünfte des Kindes dürfen nur für dessen Unterhalt verwendet werden – wenn die Eltern mit Mitteln des Kindes bewegliche Sachen erwerben, wird mit dem Erwerb das Kind Eigentümer der Sache (§ 1646 BGB)</a:t>
            </a:r>
          </a:p>
        </p:txBody>
      </p:sp>
      <p:sp>
        <p:nvSpPr>
          <p:cNvPr id="9" name="Gefaltete Ecke 4">
            <a:extLst>
              <a:ext uri="{FF2B5EF4-FFF2-40B4-BE49-F238E27FC236}">
                <a16:creationId xmlns:a16="http://schemas.microsoft.com/office/drawing/2014/main" id="{687CA8F1-BBAF-4618-989D-4F8A882A886B}"/>
              </a:ext>
            </a:extLst>
          </p:cNvPr>
          <p:cNvSpPr/>
          <p:nvPr/>
        </p:nvSpPr>
        <p:spPr>
          <a:xfrm rot="21358924">
            <a:off x="10248668" y="242169"/>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Gruppe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p>
        </p:txBody>
      </p:sp>
    </p:spTree>
    <p:extLst>
      <p:ext uri="{BB962C8B-B14F-4D97-AF65-F5344CB8AC3E}">
        <p14:creationId xmlns:p14="http://schemas.microsoft.com/office/powerpoint/2010/main" val="2837087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230445" y="127076"/>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D4</a:t>
            </a:r>
          </a:p>
        </p:txBody>
      </p:sp>
      <p:sp>
        <p:nvSpPr>
          <p:cNvPr id="12" name="Rechteck: abgerundete Ecken 11">
            <a:extLst>
              <a:ext uri="{FF2B5EF4-FFF2-40B4-BE49-F238E27FC236}">
                <a16:creationId xmlns:a16="http://schemas.microsoft.com/office/drawing/2014/main" id="{146E083C-97C7-4708-B74E-2D4FBF90C9D2}"/>
              </a:ext>
            </a:extLst>
          </p:cNvPr>
          <p:cNvSpPr/>
          <p:nvPr/>
        </p:nvSpPr>
        <p:spPr>
          <a:xfrm>
            <a:off x="2193930" y="804699"/>
            <a:ext cx="4381041" cy="39921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b) Wie wird die elterliche Sorge begründet? </a:t>
            </a:r>
            <a:endParaRPr lang="de-DE" sz="2000" dirty="0">
              <a:solidFill>
                <a:schemeClr val="tx1"/>
              </a:solidFill>
            </a:endParaRPr>
          </a:p>
        </p:txBody>
      </p:sp>
      <p:sp>
        <p:nvSpPr>
          <p:cNvPr id="14" name="Rechteck: abgerundete Ecken 13">
            <a:extLst>
              <a:ext uri="{FF2B5EF4-FFF2-40B4-BE49-F238E27FC236}">
                <a16:creationId xmlns:a16="http://schemas.microsoft.com/office/drawing/2014/main" id="{569F608B-8645-4A3C-A992-2C0957B8C947}"/>
              </a:ext>
            </a:extLst>
          </p:cNvPr>
          <p:cNvSpPr/>
          <p:nvPr/>
        </p:nvSpPr>
        <p:spPr>
          <a:xfrm>
            <a:off x="1203293" y="1247207"/>
            <a:ext cx="9504584" cy="5521222"/>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kraft Gesetzes (§ 1626 BGB) </a:t>
            </a:r>
          </a:p>
          <a:p>
            <a:pPr marL="285750" lvl="0" indent="-285750">
              <a:buFont typeface="Arial" panose="020B0604020202020204" pitchFamily="34" charset="0"/>
              <a:buChar char="•"/>
            </a:pPr>
            <a:r>
              <a:rPr lang="de-DE" sz="2000" dirty="0">
                <a:solidFill>
                  <a:schemeClr val="tx1"/>
                </a:solidFill>
              </a:rPr>
              <a:t>Eltern bei der Geburt miteinander verheiratet – elterliche Sorge automatisch gemeinsam </a:t>
            </a:r>
          </a:p>
          <a:p>
            <a:pPr marL="285750" lvl="0" indent="-285750">
              <a:buFont typeface="Arial" panose="020B0604020202020204" pitchFamily="34" charset="0"/>
              <a:buChar char="•"/>
            </a:pPr>
            <a:r>
              <a:rPr lang="de-DE" sz="2000" dirty="0">
                <a:solidFill>
                  <a:schemeClr val="tx1"/>
                </a:solidFill>
              </a:rPr>
              <a:t>heiraten die Kindeseltern erst später, steht ihnen die elterliche Sorge ab dem Tag der Eheschließung gemeinsam zu (§ 1626a I Nr. 2 BGB) </a:t>
            </a:r>
          </a:p>
          <a:p>
            <a:r>
              <a:rPr lang="de-DE" sz="2000" dirty="0">
                <a:solidFill>
                  <a:schemeClr val="tx1"/>
                </a:solidFill>
              </a:rPr>
              <a:t> </a:t>
            </a:r>
          </a:p>
          <a:p>
            <a:r>
              <a:rPr lang="de-DE" sz="2000" dirty="0">
                <a:solidFill>
                  <a:schemeClr val="tx1"/>
                </a:solidFill>
              </a:rPr>
              <a:t>durch Sorgerechtserklärung</a:t>
            </a:r>
          </a:p>
          <a:p>
            <a:pPr marL="285750" lvl="0" indent="-285750">
              <a:buFont typeface="Arial" panose="020B0604020202020204" pitchFamily="34" charset="0"/>
              <a:buChar char="•"/>
            </a:pPr>
            <a:r>
              <a:rPr lang="de-DE" sz="2000" dirty="0">
                <a:solidFill>
                  <a:schemeClr val="tx1"/>
                </a:solidFill>
              </a:rPr>
              <a:t>wenn die Eltern sind nicht verheiratet </a:t>
            </a:r>
          </a:p>
          <a:p>
            <a:pPr marL="285750" lvl="0" indent="-285750">
              <a:buFont typeface="Arial" panose="020B0604020202020204" pitchFamily="34" charset="0"/>
              <a:buChar char="•"/>
            </a:pPr>
            <a:r>
              <a:rPr lang="de-DE" sz="2000" dirty="0">
                <a:solidFill>
                  <a:schemeClr val="tx1"/>
                </a:solidFill>
              </a:rPr>
              <a:t>die Erklärung ist </a:t>
            </a:r>
            <a:r>
              <a:rPr lang="de-DE" sz="2000" dirty="0" err="1">
                <a:solidFill>
                  <a:schemeClr val="tx1"/>
                </a:solidFill>
              </a:rPr>
              <a:t>b€kundungsbedürftig</a:t>
            </a:r>
            <a:r>
              <a:rPr lang="de-DE" sz="2000" dirty="0">
                <a:solidFill>
                  <a:schemeClr val="tx1"/>
                </a:solidFill>
              </a:rPr>
              <a:t> (§ 1626d BGB): ist unwiderruflich, ohne Angabe einer Zeitbestimmung oder Bedingung (§ 1626b I BGB)</a:t>
            </a:r>
          </a:p>
          <a:p>
            <a:pPr marL="285750" lvl="0" indent="-285750">
              <a:buFont typeface="Arial" panose="020B0604020202020204" pitchFamily="34" charset="0"/>
              <a:buChar char="•"/>
            </a:pPr>
            <a:r>
              <a:rPr lang="de-DE" sz="2000" dirty="0">
                <a:solidFill>
                  <a:schemeClr val="tx1"/>
                </a:solidFill>
              </a:rPr>
              <a:t>sie kann bereits vor der Geburt des Kindes abgegeben werden (§ 1626b II BGB)</a:t>
            </a:r>
          </a:p>
          <a:p>
            <a:pPr marL="285750" lvl="0" indent="-285750">
              <a:buFont typeface="Arial" panose="020B0604020202020204" pitchFamily="34" charset="0"/>
              <a:buChar char="•"/>
            </a:pPr>
            <a:r>
              <a:rPr lang="de-DE" sz="2000" dirty="0">
                <a:solidFill>
                  <a:schemeClr val="tx1"/>
                </a:solidFill>
              </a:rPr>
              <a:t>die gemeinsame elterliche Sorge bedarf der Zustimmung der Kindesmutter (stimmt sie nicht zu, kann der Vater die gemeinsame oder alleinige elterliche Sorge nur durch das Familiengericht erlangen)</a:t>
            </a:r>
          </a:p>
          <a:p>
            <a:r>
              <a:rPr lang="de-DE" sz="2000" dirty="0">
                <a:solidFill>
                  <a:schemeClr val="tx1"/>
                </a:solidFill>
              </a:rPr>
              <a:t> </a:t>
            </a:r>
          </a:p>
          <a:p>
            <a:r>
              <a:rPr lang="de-DE" sz="2000" dirty="0">
                <a:solidFill>
                  <a:schemeClr val="tx1"/>
                </a:solidFill>
              </a:rPr>
              <a:t>kraft gerichtlicher Entscheidung </a:t>
            </a:r>
          </a:p>
          <a:p>
            <a:pPr marL="285750" indent="-285750">
              <a:buFont typeface="Arial" panose="020B0604020202020204" pitchFamily="34" charset="0"/>
              <a:buChar char="•"/>
            </a:pPr>
            <a:r>
              <a:rPr lang="de-DE" sz="2000" dirty="0">
                <a:solidFill>
                  <a:schemeClr val="tx1"/>
                </a:solidFill>
              </a:rPr>
              <a:t>eine Übertragung der elterlichen Sorge durch das Familiengericht ist möglich </a:t>
            </a:r>
          </a:p>
        </p:txBody>
      </p:sp>
      <p:sp>
        <p:nvSpPr>
          <p:cNvPr id="9" name="Gefaltete Ecke 4">
            <a:extLst>
              <a:ext uri="{FF2B5EF4-FFF2-40B4-BE49-F238E27FC236}">
                <a16:creationId xmlns:a16="http://schemas.microsoft.com/office/drawing/2014/main" id="{687CA8F1-BBAF-4618-989D-4F8A882A886B}"/>
              </a:ext>
            </a:extLst>
          </p:cNvPr>
          <p:cNvSpPr/>
          <p:nvPr/>
        </p:nvSpPr>
        <p:spPr>
          <a:xfrm rot="21358924">
            <a:off x="10248668" y="242169"/>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Gruppe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p>
        </p:txBody>
      </p:sp>
    </p:spTree>
    <p:extLst>
      <p:ext uri="{BB962C8B-B14F-4D97-AF65-F5344CB8AC3E}">
        <p14:creationId xmlns:p14="http://schemas.microsoft.com/office/powerpoint/2010/main" val="539908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230445" y="127076"/>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D4</a:t>
            </a:r>
          </a:p>
        </p:txBody>
      </p:sp>
      <p:sp>
        <p:nvSpPr>
          <p:cNvPr id="12" name="Rechteck: abgerundete Ecken 11">
            <a:extLst>
              <a:ext uri="{FF2B5EF4-FFF2-40B4-BE49-F238E27FC236}">
                <a16:creationId xmlns:a16="http://schemas.microsoft.com/office/drawing/2014/main" id="{146E083C-97C7-4708-B74E-2D4FBF90C9D2}"/>
              </a:ext>
            </a:extLst>
          </p:cNvPr>
          <p:cNvSpPr/>
          <p:nvPr/>
        </p:nvSpPr>
        <p:spPr>
          <a:xfrm>
            <a:off x="972158" y="2503932"/>
            <a:ext cx="8563727" cy="39921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c) Nennen Sie sorgerechtsunabhängige und sorgerechtsabhängige Rechte und Pflichten! </a:t>
            </a:r>
            <a:endParaRPr lang="de-DE" sz="2000" dirty="0">
              <a:solidFill>
                <a:schemeClr val="tx1"/>
              </a:solidFill>
            </a:endParaRPr>
          </a:p>
        </p:txBody>
      </p:sp>
      <p:sp>
        <p:nvSpPr>
          <p:cNvPr id="14" name="Rechteck: abgerundete Ecken 13">
            <a:extLst>
              <a:ext uri="{FF2B5EF4-FFF2-40B4-BE49-F238E27FC236}">
                <a16:creationId xmlns:a16="http://schemas.microsoft.com/office/drawing/2014/main" id="{569F608B-8645-4A3C-A992-2C0957B8C947}"/>
              </a:ext>
            </a:extLst>
          </p:cNvPr>
          <p:cNvSpPr/>
          <p:nvPr/>
        </p:nvSpPr>
        <p:spPr>
          <a:xfrm>
            <a:off x="1343708" y="3208763"/>
            <a:ext cx="9504584" cy="1692146"/>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sorgerechtsunabhängige Rechte und Pflichten: Umgangspflicht und -recht; Auskunftspflicht und -recht; Unterhaltspflicht</a:t>
            </a:r>
          </a:p>
          <a:p>
            <a:r>
              <a:rPr lang="de-DE" sz="2000">
                <a:solidFill>
                  <a:schemeClr val="tx1"/>
                </a:solidFill>
              </a:rPr>
              <a:t>sorgerechtsabhängige Rechte und Pflichten: Fürsorgepflicht, Personensorge, Vermögenssorge, gesetzliche Vertretung </a:t>
            </a:r>
            <a:endParaRPr lang="de-DE" sz="2000" dirty="0">
              <a:solidFill>
                <a:schemeClr val="tx1"/>
              </a:solidFill>
            </a:endParaRPr>
          </a:p>
        </p:txBody>
      </p:sp>
      <p:sp>
        <p:nvSpPr>
          <p:cNvPr id="9" name="Gefaltete Ecke 4">
            <a:extLst>
              <a:ext uri="{FF2B5EF4-FFF2-40B4-BE49-F238E27FC236}">
                <a16:creationId xmlns:a16="http://schemas.microsoft.com/office/drawing/2014/main" id="{687CA8F1-BBAF-4618-989D-4F8A882A886B}"/>
              </a:ext>
            </a:extLst>
          </p:cNvPr>
          <p:cNvSpPr/>
          <p:nvPr/>
        </p:nvSpPr>
        <p:spPr>
          <a:xfrm rot="21358924">
            <a:off x="10248668" y="242169"/>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Gruppe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p>
        </p:txBody>
      </p:sp>
    </p:spTree>
    <p:extLst>
      <p:ext uri="{BB962C8B-B14F-4D97-AF65-F5344CB8AC3E}">
        <p14:creationId xmlns:p14="http://schemas.microsoft.com/office/powerpoint/2010/main" val="869932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230445" y="127076"/>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D4</a:t>
            </a:r>
          </a:p>
        </p:txBody>
      </p:sp>
      <p:sp>
        <p:nvSpPr>
          <p:cNvPr id="12" name="Rechteck: abgerundete Ecken 11">
            <a:extLst>
              <a:ext uri="{FF2B5EF4-FFF2-40B4-BE49-F238E27FC236}">
                <a16:creationId xmlns:a16="http://schemas.microsoft.com/office/drawing/2014/main" id="{146E083C-97C7-4708-B74E-2D4FBF90C9D2}"/>
              </a:ext>
            </a:extLst>
          </p:cNvPr>
          <p:cNvSpPr/>
          <p:nvPr/>
        </p:nvSpPr>
        <p:spPr>
          <a:xfrm>
            <a:off x="812501" y="1749584"/>
            <a:ext cx="9226071" cy="3992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a) Erläutern Sie die Ausübung der elterlichen Sorge! Nennen Sie die gesetzliche Bestimmung“</a:t>
            </a:r>
            <a:endParaRPr lang="de-DE" sz="2000" dirty="0">
              <a:solidFill>
                <a:schemeClr val="tx1"/>
              </a:solidFill>
            </a:endParaRPr>
          </a:p>
        </p:txBody>
      </p:sp>
      <p:sp>
        <p:nvSpPr>
          <p:cNvPr id="14" name="Rechteck: abgerundete Ecken 13">
            <a:extLst>
              <a:ext uri="{FF2B5EF4-FFF2-40B4-BE49-F238E27FC236}">
                <a16:creationId xmlns:a16="http://schemas.microsoft.com/office/drawing/2014/main" id="{569F608B-8645-4A3C-A992-2C0957B8C947}"/>
              </a:ext>
            </a:extLst>
          </p:cNvPr>
          <p:cNvSpPr/>
          <p:nvPr/>
        </p:nvSpPr>
        <p:spPr>
          <a:xfrm>
            <a:off x="1485798" y="2562220"/>
            <a:ext cx="9504584" cy="1692146"/>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die Eltern haben die elterliche Sorge in eigener Verantwortung und in gegenseitigem Einvernehmen zum Wohl des Kindes auszuüben; bei Meinungsverschiedenheiten müssen sie versuchen, sich zu einigen </a:t>
            </a:r>
          </a:p>
          <a:p>
            <a:r>
              <a:rPr lang="de-DE" sz="2000">
                <a:solidFill>
                  <a:schemeClr val="tx1"/>
                </a:solidFill>
              </a:rPr>
              <a:t>(§ 1627 BGB)</a:t>
            </a:r>
            <a:endParaRPr lang="de-DE" sz="2000" dirty="0">
              <a:solidFill>
                <a:schemeClr val="tx1"/>
              </a:solidFill>
            </a:endParaRPr>
          </a:p>
        </p:txBody>
      </p:sp>
      <p:sp>
        <p:nvSpPr>
          <p:cNvPr id="9" name="Gefaltete Ecke 4">
            <a:extLst>
              <a:ext uri="{FF2B5EF4-FFF2-40B4-BE49-F238E27FC236}">
                <a16:creationId xmlns:a16="http://schemas.microsoft.com/office/drawing/2014/main" id="{687CA8F1-BBAF-4618-989D-4F8A882A886B}"/>
              </a:ext>
            </a:extLst>
          </p:cNvPr>
          <p:cNvSpPr/>
          <p:nvPr/>
        </p:nvSpPr>
        <p:spPr>
          <a:xfrm rot="21358924">
            <a:off x="10248668" y="242169"/>
            <a:ext cx="1483428" cy="1323481"/>
          </a:xfrm>
          <a:prstGeom prst="foldedCorner">
            <a:avLst/>
          </a:prstGeom>
          <a:solidFill>
            <a:schemeClr val="accent1">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Gruppe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p>
        </p:txBody>
      </p:sp>
    </p:spTree>
    <p:extLst>
      <p:ext uri="{BB962C8B-B14F-4D97-AF65-F5344CB8AC3E}">
        <p14:creationId xmlns:p14="http://schemas.microsoft.com/office/powerpoint/2010/main" val="3181044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230445" y="127076"/>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D4</a:t>
            </a:r>
          </a:p>
        </p:txBody>
      </p:sp>
      <p:sp>
        <p:nvSpPr>
          <p:cNvPr id="12" name="Rechteck: abgerundete Ecken 11">
            <a:extLst>
              <a:ext uri="{FF2B5EF4-FFF2-40B4-BE49-F238E27FC236}">
                <a16:creationId xmlns:a16="http://schemas.microsoft.com/office/drawing/2014/main" id="{146E083C-97C7-4708-B74E-2D4FBF90C9D2}"/>
              </a:ext>
            </a:extLst>
          </p:cNvPr>
          <p:cNvSpPr/>
          <p:nvPr/>
        </p:nvSpPr>
        <p:spPr>
          <a:xfrm>
            <a:off x="841529" y="1564667"/>
            <a:ext cx="9226071" cy="81348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b) Erläutern Sie die Ausübung der elterlichen Sorge bei Getrenntleben! Nennen Sie die gesetzlichen Bestimmungen! Nennen Sie jeweils Beispiele!</a:t>
            </a:r>
            <a:endParaRPr lang="de-DE" sz="2000" dirty="0">
              <a:solidFill>
                <a:schemeClr val="tx1"/>
              </a:solidFill>
            </a:endParaRPr>
          </a:p>
        </p:txBody>
      </p:sp>
      <p:sp>
        <p:nvSpPr>
          <p:cNvPr id="14" name="Rechteck: abgerundete Ecken 13">
            <a:extLst>
              <a:ext uri="{FF2B5EF4-FFF2-40B4-BE49-F238E27FC236}">
                <a16:creationId xmlns:a16="http://schemas.microsoft.com/office/drawing/2014/main" id="{569F608B-8645-4A3C-A992-2C0957B8C947}"/>
              </a:ext>
            </a:extLst>
          </p:cNvPr>
          <p:cNvSpPr/>
          <p:nvPr/>
        </p:nvSpPr>
        <p:spPr>
          <a:xfrm>
            <a:off x="1616427" y="2505236"/>
            <a:ext cx="9504584" cy="3283485"/>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leben Eltern, denen die elterliche Sorge gemeinsam zusteht, nicht nur vorübergehend getrennt, so ist bei Entscheidungen in Angelegenheiten, deren Regelung für das Kind von erheblicher Bedeutung ist, ihr gegenseitiges Einvernehmen erforderlich </a:t>
            </a:r>
          </a:p>
          <a:p>
            <a:r>
              <a:rPr lang="de-DE" sz="2000" dirty="0">
                <a:solidFill>
                  <a:schemeClr val="tx1"/>
                </a:solidFill>
              </a:rPr>
              <a:t>(§ 1687 I 1 BGB) </a:t>
            </a:r>
          </a:p>
          <a:p>
            <a:r>
              <a:rPr lang="de-DE" sz="2000" dirty="0">
                <a:solidFill>
                  <a:schemeClr val="tx1"/>
                </a:solidFill>
              </a:rPr>
              <a:t>der Elternteil, bei dem sich das Kind mit Einwilligung des anderen Elternteils oder auf Grund einer gerichtlichen Entscheidung gewöhnlich aufhält, hat die Befugnis zur alleinigen Entscheidung in Angelegenheiten des täglichen Lebens (§ 1687 I 2 BGB)</a:t>
            </a:r>
          </a:p>
          <a:p>
            <a:r>
              <a:rPr lang="de-DE" sz="2000" dirty="0">
                <a:solidFill>
                  <a:schemeClr val="tx1"/>
                </a:solidFill>
              </a:rPr>
              <a:t>bei Gefahr im Verzug ist jeder Elternteil dazu berechtigt, alle Rechtshandlungen vorzunehmen, die zum Wohl des Kindes notwendig sind; der andere Elternteil ist unverzüglich zu unterrichten (§ 1629 I 4 BGB)</a:t>
            </a:r>
          </a:p>
        </p:txBody>
      </p:sp>
      <p:sp>
        <p:nvSpPr>
          <p:cNvPr id="9" name="Gefaltete Ecke 4">
            <a:extLst>
              <a:ext uri="{FF2B5EF4-FFF2-40B4-BE49-F238E27FC236}">
                <a16:creationId xmlns:a16="http://schemas.microsoft.com/office/drawing/2014/main" id="{687CA8F1-BBAF-4618-989D-4F8A882A886B}"/>
              </a:ext>
            </a:extLst>
          </p:cNvPr>
          <p:cNvSpPr/>
          <p:nvPr/>
        </p:nvSpPr>
        <p:spPr>
          <a:xfrm rot="21358924">
            <a:off x="10248668" y="242169"/>
            <a:ext cx="1483428" cy="1323481"/>
          </a:xfrm>
          <a:prstGeom prst="foldedCorner">
            <a:avLst/>
          </a:prstGeom>
          <a:solidFill>
            <a:schemeClr val="accent1">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Gruppe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p>
        </p:txBody>
      </p:sp>
    </p:spTree>
    <p:extLst>
      <p:ext uri="{BB962C8B-B14F-4D97-AF65-F5344CB8AC3E}">
        <p14:creationId xmlns:p14="http://schemas.microsoft.com/office/powerpoint/2010/main" val="2250573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230445" y="127076"/>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D4</a:t>
            </a:r>
          </a:p>
        </p:txBody>
      </p:sp>
      <p:sp>
        <p:nvSpPr>
          <p:cNvPr id="12" name="Rechteck: abgerundete Ecken 11">
            <a:extLst>
              <a:ext uri="{FF2B5EF4-FFF2-40B4-BE49-F238E27FC236}">
                <a16:creationId xmlns:a16="http://schemas.microsoft.com/office/drawing/2014/main" id="{146E083C-97C7-4708-B74E-2D4FBF90C9D2}"/>
              </a:ext>
            </a:extLst>
          </p:cNvPr>
          <p:cNvSpPr/>
          <p:nvPr/>
        </p:nvSpPr>
        <p:spPr>
          <a:xfrm>
            <a:off x="725415" y="2598121"/>
            <a:ext cx="9226071" cy="81348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c) Was passiert, wenn die Eltern sich über Angelegenheiten von erheblicher Bedeutung nicht einigen können? Nennen Sie die gesetzliche Bestimmung! </a:t>
            </a:r>
            <a:endParaRPr lang="de-DE" sz="2000" dirty="0">
              <a:solidFill>
                <a:schemeClr val="tx1"/>
              </a:solidFill>
            </a:endParaRPr>
          </a:p>
        </p:txBody>
      </p:sp>
      <p:sp>
        <p:nvSpPr>
          <p:cNvPr id="14" name="Rechteck: abgerundete Ecken 13">
            <a:extLst>
              <a:ext uri="{FF2B5EF4-FFF2-40B4-BE49-F238E27FC236}">
                <a16:creationId xmlns:a16="http://schemas.microsoft.com/office/drawing/2014/main" id="{569F608B-8645-4A3C-A992-2C0957B8C947}"/>
              </a:ext>
            </a:extLst>
          </p:cNvPr>
          <p:cNvSpPr/>
          <p:nvPr/>
        </p:nvSpPr>
        <p:spPr>
          <a:xfrm>
            <a:off x="1616427" y="3782494"/>
            <a:ext cx="9504584" cy="923764"/>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das Familiengericht kann auf Antrag eines Elternteils die Entscheidung einem Elternteil übertragen  (§ 1628 BGB)</a:t>
            </a:r>
          </a:p>
        </p:txBody>
      </p:sp>
      <p:sp>
        <p:nvSpPr>
          <p:cNvPr id="9" name="Gefaltete Ecke 4">
            <a:extLst>
              <a:ext uri="{FF2B5EF4-FFF2-40B4-BE49-F238E27FC236}">
                <a16:creationId xmlns:a16="http://schemas.microsoft.com/office/drawing/2014/main" id="{687CA8F1-BBAF-4618-989D-4F8A882A886B}"/>
              </a:ext>
            </a:extLst>
          </p:cNvPr>
          <p:cNvSpPr/>
          <p:nvPr/>
        </p:nvSpPr>
        <p:spPr>
          <a:xfrm rot="21358924">
            <a:off x="10248668" y="242169"/>
            <a:ext cx="1483428" cy="1323481"/>
          </a:xfrm>
          <a:prstGeom prst="foldedCorner">
            <a:avLst/>
          </a:prstGeom>
          <a:solidFill>
            <a:schemeClr val="accent1">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Gruppe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p>
        </p:txBody>
      </p:sp>
    </p:spTree>
    <p:extLst>
      <p:ext uri="{BB962C8B-B14F-4D97-AF65-F5344CB8AC3E}">
        <p14:creationId xmlns:p14="http://schemas.microsoft.com/office/powerpoint/2010/main" val="2357664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230445" y="127076"/>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D4</a:t>
            </a:r>
          </a:p>
        </p:txBody>
      </p:sp>
      <p:sp>
        <p:nvSpPr>
          <p:cNvPr id="12" name="Rechteck: abgerundete Ecken 11">
            <a:extLst>
              <a:ext uri="{FF2B5EF4-FFF2-40B4-BE49-F238E27FC236}">
                <a16:creationId xmlns:a16="http://schemas.microsoft.com/office/drawing/2014/main" id="{146E083C-97C7-4708-B74E-2D4FBF90C9D2}"/>
              </a:ext>
            </a:extLst>
          </p:cNvPr>
          <p:cNvSpPr/>
          <p:nvPr/>
        </p:nvSpPr>
        <p:spPr>
          <a:xfrm>
            <a:off x="1523190" y="1305163"/>
            <a:ext cx="9226071" cy="813489"/>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a) Erklären Sie ausführliche die Personensorge! Nennen Sie die gesetzlichen Bestimmungen!</a:t>
            </a:r>
            <a:endParaRPr lang="de-DE" sz="2000" dirty="0">
              <a:solidFill>
                <a:schemeClr val="tx1"/>
              </a:solidFill>
            </a:endParaRPr>
          </a:p>
        </p:txBody>
      </p:sp>
      <p:sp>
        <p:nvSpPr>
          <p:cNvPr id="14" name="Rechteck: abgerundete Ecken 13">
            <a:extLst>
              <a:ext uri="{FF2B5EF4-FFF2-40B4-BE49-F238E27FC236}">
                <a16:creationId xmlns:a16="http://schemas.microsoft.com/office/drawing/2014/main" id="{569F608B-8645-4A3C-A992-2C0957B8C947}"/>
              </a:ext>
            </a:extLst>
          </p:cNvPr>
          <p:cNvSpPr/>
          <p:nvPr/>
        </p:nvSpPr>
        <p:spPr>
          <a:xfrm>
            <a:off x="1485798" y="2245732"/>
            <a:ext cx="9504584" cy="442044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die Personensorge umfasst sämtliche Angelegenheiten, die die Person eines Kindes betreffen, insbesondere: </a:t>
            </a:r>
          </a:p>
          <a:p>
            <a:pPr marL="342900" lvl="0" indent="-342900">
              <a:buFont typeface="Arial" panose="020B0604020202020204" pitchFamily="34" charset="0"/>
              <a:buChar char="•"/>
            </a:pPr>
            <a:r>
              <a:rPr lang="de-DE" sz="2000" dirty="0">
                <a:solidFill>
                  <a:schemeClr val="tx1"/>
                </a:solidFill>
              </a:rPr>
              <a:t>Pflege, Erziehung, Beaufsichtigung und Aufenthalt (§ 1631 I BGB)</a:t>
            </a:r>
          </a:p>
          <a:p>
            <a:pPr marL="342900" lvl="0" indent="-342900">
              <a:buFont typeface="Arial" panose="020B0604020202020204" pitchFamily="34" charset="0"/>
              <a:buChar char="•"/>
            </a:pPr>
            <a:r>
              <a:rPr lang="de-DE" sz="2000" dirty="0">
                <a:solidFill>
                  <a:schemeClr val="tx1"/>
                </a:solidFill>
              </a:rPr>
              <a:t>Ausbildungs- und Berufswahl (§ 1631a BGB) </a:t>
            </a:r>
          </a:p>
          <a:p>
            <a:pPr marL="342900" lvl="0" indent="-342900">
              <a:buFont typeface="Arial" panose="020B0604020202020204" pitchFamily="34" charset="0"/>
              <a:buChar char="•"/>
            </a:pPr>
            <a:r>
              <a:rPr lang="de-DE" sz="2000" dirty="0">
                <a:solidFill>
                  <a:schemeClr val="tx1"/>
                </a:solidFill>
              </a:rPr>
              <a:t>mit Freiheitsentzug verbundene Unterbringung (§ 1632 I BGB)</a:t>
            </a:r>
          </a:p>
          <a:p>
            <a:pPr marL="342900" lvl="0" indent="-342900">
              <a:buFont typeface="Arial" panose="020B0604020202020204" pitchFamily="34" charset="0"/>
              <a:buChar char="•"/>
            </a:pPr>
            <a:r>
              <a:rPr lang="de-DE" sz="2000" dirty="0">
                <a:solidFill>
                  <a:schemeClr val="tx1"/>
                </a:solidFill>
              </a:rPr>
              <a:t>Herausgabeanspruch gegenüber Dritten (§ 1632 I BGB) </a:t>
            </a:r>
          </a:p>
          <a:p>
            <a:pPr marL="342900" lvl="0" indent="-342900">
              <a:buFont typeface="Arial" panose="020B0604020202020204" pitchFamily="34" charset="0"/>
              <a:buChar char="•"/>
            </a:pPr>
            <a:r>
              <a:rPr lang="de-DE" sz="2000" dirty="0">
                <a:solidFill>
                  <a:schemeClr val="tx1"/>
                </a:solidFill>
              </a:rPr>
              <a:t>Bestimmung des Umgangs mit anderen Personen (§ 1631 II BGB) </a:t>
            </a:r>
          </a:p>
          <a:p>
            <a:r>
              <a:rPr lang="de-DE" sz="2000" dirty="0">
                <a:solidFill>
                  <a:schemeClr val="tx1"/>
                </a:solidFill>
              </a:rPr>
              <a:t>Angelegenheiten, die nicht explizit im Gesetz genannt werden: </a:t>
            </a:r>
          </a:p>
          <a:p>
            <a:pPr marL="342900" lvl="0" indent="-342900">
              <a:buFont typeface="Arial" panose="020B0604020202020204" pitchFamily="34" charset="0"/>
              <a:buChar char="•"/>
            </a:pPr>
            <a:r>
              <a:rPr lang="de-DE" sz="2000" dirty="0">
                <a:solidFill>
                  <a:schemeClr val="tx1"/>
                </a:solidFill>
              </a:rPr>
              <a:t>Vornamensgebung</a:t>
            </a:r>
          </a:p>
          <a:p>
            <a:pPr marL="342900" lvl="0" indent="-342900">
              <a:buFont typeface="Arial" panose="020B0604020202020204" pitchFamily="34" charset="0"/>
              <a:buChar char="•"/>
            </a:pPr>
            <a:r>
              <a:rPr lang="de-DE" sz="2000" dirty="0">
                <a:solidFill>
                  <a:schemeClr val="tx1"/>
                </a:solidFill>
              </a:rPr>
              <a:t>Festlegung bzw. Festlegung einer Religion </a:t>
            </a:r>
          </a:p>
          <a:p>
            <a:pPr marL="342900" lvl="0" indent="-342900">
              <a:buFont typeface="Arial" panose="020B0604020202020204" pitchFamily="34" charset="0"/>
              <a:buChar char="•"/>
            </a:pPr>
            <a:r>
              <a:rPr lang="de-DE" sz="2000" dirty="0">
                <a:solidFill>
                  <a:schemeClr val="tx1"/>
                </a:solidFill>
              </a:rPr>
              <a:t>Einwilligung von musischen, sportlichen und künstlerischen Fähigkeiten und Neigungen usw.</a:t>
            </a:r>
          </a:p>
          <a:p>
            <a:pPr marL="342900" indent="-342900">
              <a:buFont typeface="Arial" panose="020B0604020202020204" pitchFamily="34" charset="0"/>
              <a:buChar char="•"/>
            </a:pPr>
            <a:r>
              <a:rPr lang="de-DE" sz="2000" dirty="0">
                <a:solidFill>
                  <a:schemeClr val="tx1"/>
                </a:solidFill>
              </a:rPr>
              <a:t>Geltendmachung von Rechtsansprüchen des Kindes jedweder Art (insbesondere von Schadensersatz- und Unterhaltansprüchen) </a:t>
            </a:r>
          </a:p>
        </p:txBody>
      </p:sp>
      <p:sp>
        <p:nvSpPr>
          <p:cNvPr id="9" name="Gefaltete Ecke 4">
            <a:extLst>
              <a:ext uri="{FF2B5EF4-FFF2-40B4-BE49-F238E27FC236}">
                <a16:creationId xmlns:a16="http://schemas.microsoft.com/office/drawing/2014/main" id="{687CA8F1-BBAF-4618-989D-4F8A882A886B}"/>
              </a:ext>
            </a:extLst>
          </p:cNvPr>
          <p:cNvSpPr/>
          <p:nvPr/>
        </p:nvSpPr>
        <p:spPr>
          <a:xfrm rot="21358924">
            <a:off x="10248668" y="242169"/>
            <a:ext cx="1483428" cy="1323481"/>
          </a:xfrm>
          <a:prstGeom prst="foldedCorner">
            <a:avLst/>
          </a:prstGeom>
          <a:solidFill>
            <a:schemeClr val="accent2">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Gruppe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p>
        </p:txBody>
      </p:sp>
    </p:spTree>
    <p:extLst>
      <p:ext uri="{BB962C8B-B14F-4D97-AF65-F5344CB8AC3E}">
        <p14:creationId xmlns:p14="http://schemas.microsoft.com/office/powerpoint/2010/main" val="986614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230445" y="127076"/>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D4</a:t>
            </a:r>
          </a:p>
        </p:txBody>
      </p:sp>
      <p:sp>
        <p:nvSpPr>
          <p:cNvPr id="12" name="Rechteck: abgerundete Ecken 11">
            <a:extLst>
              <a:ext uri="{FF2B5EF4-FFF2-40B4-BE49-F238E27FC236}">
                <a16:creationId xmlns:a16="http://schemas.microsoft.com/office/drawing/2014/main" id="{146E083C-97C7-4708-B74E-2D4FBF90C9D2}"/>
              </a:ext>
            </a:extLst>
          </p:cNvPr>
          <p:cNvSpPr/>
          <p:nvPr/>
        </p:nvSpPr>
        <p:spPr>
          <a:xfrm>
            <a:off x="811990" y="2209619"/>
            <a:ext cx="9226071" cy="813489"/>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b) Erklären Sie die gesetzliche Vertretung! Nennen Sie die gesetzliche Bestimmung!</a:t>
            </a:r>
            <a:endParaRPr lang="de-DE" sz="2000" dirty="0">
              <a:solidFill>
                <a:schemeClr val="tx1"/>
              </a:solidFill>
            </a:endParaRPr>
          </a:p>
        </p:txBody>
      </p:sp>
      <p:sp>
        <p:nvSpPr>
          <p:cNvPr id="14" name="Rechteck: abgerundete Ecken 13">
            <a:extLst>
              <a:ext uri="{FF2B5EF4-FFF2-40B4-BE49-F238E27FC236}">
                <a16:creationId xmlns:a16="http://schemas.microsoft.com/office/drawing/2014/main" id="{569F608B-8645-4A3C-A992-2C0957B8C947}"/>
              </a:ext>
            </a:extLst>
          </p:cNvPr>
          <p:cNvSpPr/>
          <p:nvPr/>
        </p:nvSpPr>
        <p:spPr>
          <a:xfrm>
            <a:off x="1523190" y="3429000"/>
            <a:ext cx="9504584" cy="191986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unter gesetzlicher Vertretung versteht man die Aufnahme, Änderung oder Aufhebung von Rechtsbeziehungen für das Kind zu Dritten – d. h. Abgabe oder Annahme von Willenserklärungen oder die Vornahme anderer Rechtshandlungen für das Kind (z. B. Abschluss</a:t>
            </a:r>
            <a:endParaRPr lang="de-DE" sz="2000" dirty="0">
              <a:solidFill>
                <a:schemeClr val="tx1"/>
              </a:solidFill>
            </a:endParaRPr>
          </a:p>
        </p:txBody>
      </p:sp>
      <p:sp>
        <p:nvSpPr>
          <p:cNvPr id="9" name="Gefaltete Ecke 4">
            <a:extLst>
              <a:ext uri="{FF2B5EF4-FFF2-40B4-BE49-F238E27FC236}">
                <a16:creationId xmlns:a16="http://schemas.microsoft.com/office/drawing/2014/main" id="{687CA8F1-BBAF-4618-989D-4F8A882A886B}"/>
              </a:ext>
            </a:extLst>
          </p:cNvPr>
          <p:cNvSpPr/>
          <p:nvPr/>
        </p:nvSpPr>
        <p:spPr>
          <a:xfrm rot="21358924">
            <a:off x="10248668" y="242169"/>
            <a:ext cx="1483428" cy="1323481"/>
          </a:xfrm>
          <a:prstGeom prst="foldedCorner">
            <a:avLst/>
          </a:prstGeom>
          <a:solidFill>
            <a:schemeClr val="accent2">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Gruppe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p>
        </p:txBody>
      </p:sp>
    </p:spTree>
    <p:extLst>
      <p:ext uri="{BB962C8B-B14F-4D97-AF65-F5344CB8AC3E}">
        <p14:creationId xmlns:p14="http://schemas.microsoft.com/office/powerpoint/2010/main" val="3103457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230445" y="127076"/>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D4</a:t>
            </a:r>
          </a:p>
        </p:txBody>
      </p:sp>
      <p:sp>
        <p:nvSpPr>
          <p:cNvPr id="12" name="Rechteck: abgerundete Ecken 11">
            <a:extLst>
              <a:ext uri="{FF2B5EF4-FFF2-40B4-BE49-F238E27FC236}">
                <a16:creationId xmlns:a16="http://schemas.microsoft.com/office/drawing/2014/main" id="{146E083C-97C7-4708-B74E-2D4FBF90C9D2}"/>
              </a:ext>
            </a:extLst>
          </p:cNvPr>
          <p:cNvSpPr/>
          <p:nvPr/>
        </p:nvSpPr>
        <p:spPr>
          <a:xfrm>
            <a:off x="771764" y="1897586"/>
            <a:ext cx="9226071" cy="38653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a) Erklären Sie ausführlich die Vermögenssorge! Nennen Sie die gesetzlichen Bestimmungen! </a:t>
            </a:r>
            <a:endParaRPr lang="de-DE" sz="2000" dirty="0">
              <a:solidFill>
                <a:schemeClr val="tx1"/>
              </a:solidFill>
            </a:endParaRPr>
          </a:p>
        </p:txBody>
      </p:sp>
      <p:sp>
        <p:nvSpPr>
          <p:cNvPr id="14" name="Rechteck: abgerundete Ecken 13">
            <a:extLst>
              <a:ext uri="{FF2B5EF4-FFF2-40B4-BE49-F238E27FC236}">
                <a16:creationId xmlns:a16="http://schemas.microsoft.com/office/drawing/2014/main" id="{569F608B-8645-4A3C-A992-2C0957B8C947}"/>
              </a:ext>
            </a:extLst>
          </p:cNvPr>
          <p:cNvSpPr/>
          <p:nvPr/>
        </p:nvSpPr>
        <p:spPr>
          <a:xfrm>
            <a:off x="1204451" y="2412051"/>
            <a:ext cx="9504584" cy="4069085"/>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Vermögenssorge bedeutet das Recht und die Verpflichtung zur Erhaltung und Vermehrung des Kindesvermögens – Vermögen ist alles, was in Geld ausdrückbaren Wert hat (dazu zählt nicht, was dem Kind zur freien Verfügung überlassen ist) </a:t>
            </a:r>
          </a:p>
          <a:p>
            <a:r>
              <a:rPr lang="de-DE" sz="2000" dirty="0">
                <a:solidFill>
                  <a:schemeClr val="tx1"/>
                </a:solidFill>
              </a:rPr>
              <a:t>Beschränkungen bei der Vermögenssorge: </a:t>
            </a:r>
          </a:p>
          <a:p>
            <a:pPr lvl="0"/>
            <a:r>
              <a:rPr lang="de-DE" sz="2000" dirty="0">
                <a:solidFill>
                  <a:schemeClr val="tx1"/>
                </a:solidFill>
              </a:rPr>
              <a:t>einige Rechtsgeschäfte bedürfen der familiengerichtlichen Genehmigung (§ 1643 I BGB)</a:t>
            </a:r>
          </a:p>
          <a:p>
            <a:pPr lvl="0"/>
            <a:r>
              <a:rPr lang="de-DE" sz="2000" dirty="0">
                <a:solidFill>
                  <a:schemeClr val="tx1"/>
                </a:solidFill>
              </a:rPr>
              <a:t>Ausschlagung einer Erbschaft oder eines Vermächtnisses sowie der Verzicht auf einen Pflichtteilanspruch (§ 1643 III BGB) </a:t>
            </a:r>
          </a:p>
          <a:p>
            <a:pPr lvl="0"/>
            <a:r>
              <a:rPr lang="de-DE" sz="2000" dirty="0">
                <a:solidFill>
                  <a:schemeClr val="tx1"/>
                </a:solidFill>
              </a:rPr>
              <a:t>bei der Verwaltung von Schenkungen und Erbschaften haben sich die Eltern an die Anordnungen der Schenker bzw. Erblasser zu halten (§ 1639 BGB) – bei Zuwendungen über 15.000,00 € besteht die Verpflichtung, ein Vermögensverzeichnis anzulegen (§ 1640 BGB)</a:t>
            </a:r>
          </a:p>
        </p:txBody>
      </p:sp>
      <p:sp>
        <p:nvSpPr>
          <p:cNvPr id="9" name="Gefaltete Ecke 4">
            <a:extLst>
              <a:ext uri="{FF2B5EF4-FFF2-40B4-BE49-F238E27FC236}">
                <a16:creationId xmlns:a16="http://schemas.microsoft.com/office/drawing/2014/main" id="{687CA8F1-BBAF-4618-989D-4F8A882A886B}"/>
              </a:ext>
            </a:extLst>
          </p:cNvPr>
          <p:cNvSpPr/>
          <p:nvPr/>
        </p:nvSpPr>
        <p:spPr>
          <a:xfrm rot="21358924">
            <a:off x="10248668" y="242169"/>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Gruppe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p>
        </p:txBody>
      </p:sp>
      <p:sp>
        <p:nvSpPr>
          <p:cNvPr id="3" name="Pfeil: nach unten 2">
            <a:extLst>
              <a:ext uri="{FF2B5EF4-FFF2-40B4-BE49-F238E27FC236}">
                <a16:creationId xmlns:a16="http://schemas.microsoft.com/office/drawing/2014/main" id="{A43E29F7-BCD3-4FE7-AE62-9D0497EC5A5D}"/>
              </a:ext>
            </a:extLst>
          </p:cNvPr>
          <p:cNvSpPr/>
          <p:nvPr/>
        </p:nvSpPr>
        <p:spPr>
          <a:xfrm>
            <a:off x="8157263" y="6353203"/>
            <a:ext cx="362622" cy="4600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22707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500" fill="hold"/>
                                        <p:tgtEl>
                                          <p:spTgt spid="3"/>
                                        </p:tgtEl>
                                        <p:attrNameLst>
                                          <p:attrName>ppt_w</p:attrName>
                                        </p:attrNameLst>
                                      </p:cBhvr>
                                      <p:tavLst>
                                        <p:tav tm="0">
                                          <p:val>
                                            <p:fltVal val="0"/>
                                          </p:val>
                                        </p:tav>
                                        <p:tav tm="100000">
                                          <p:val>
                                            <p:strVal val="#ppt_w"/>
                                          </p:val>
                                        </p:tav>
                                      </p:tavLst>
                                    </p:anim>
                                    <p:anim calcmode="lin" valueType="num">
                                      <p:cBhvr>
                                        <p:cTn id="20" dur="500" fill="hold"/>
                                        <p:tgtEl>
                                          <p:spTgt spid="3"/>
                                        </p:tgtEl>
                                        <p:attrNameLst>
                                          <p:attrName>ppt_h</p:attrName>
                                        </p:attrNameLst>
                                      </p:cBhvr>
                                      <p:tavLst>
                                        <p:tav tm="0">
                                          <p:val>
                                            <p:fltVal val="0"/>
                                          </p:val>
                                        </p:tav>
                                        <p:tav tm="100000">
                                          <p:val>
                                            <p:strVal val="#ppt_h"/>
                                          </p:val>
                                        </p:tav>
                                      </p:tavLst>
                                    </p:anim>
                                    <p:animEffect transition="in" filter="fade">
                                      <p:cBhvr>
                                        <p:cTn id="2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3"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983</Words>
  <Application>Microsoft Office PowerPoint</Application>
  <PresentationFormat>Breitbild</PresentationFormat>
  <Paragraphs>135</Paragraphs>
  <Slides>10</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10</vt:i4>
      </vt:variant>
    </vt:vector>
  </HeadingPairs>
  <TitlesOfParts>
    <vt:vector size="15"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15</cp:revision>
  <dcterms:created xsi:type="dcterms:W3CDTF">2025-01-06T11:40:08Z</dcterms:created>
  <dcterms:modified xsi:type="dcterms:W3CDTF">2025-02-04T07:30:49Z</dcterms:modified>
</cp:coreProperties>
</file>