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3" r:id="rId9"/>
    <p:sldId id="265" r:id="rId10"/>
    <p:sldId id="267" r:id="rId11"/>
    <p:sldId id="266" r:id="rId12"/>
    <p:sldId id="268" r:id="rId13"/>
    <p:sldId id="272" r:id="rId14"/>
    <p:sldId id="269" r:id="rId15"/>
    <p:sldId id="270" r:id="rId16"/>
    <p:sldId id="271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6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8E3A2-0665-41A5-AA13-3186B72FB483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7A23F-BFAE-4970-AC2C-43FF1DA4B8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0852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8E3A2-0665-41A5-AA13-3186B72FB483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7A23F-BFAE-4970-AC2C-43FF1DA4B8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4078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8E3A2-0665-41A5-AA13-3186B72FB483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7A23F-BFAE-4970-AC2C-43FF1DA4B8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8560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8E3A2-0665-41A5-AA13-3186B72FB483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7A23F-BFAE-4970-AC2C-43FF1DA4B8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2390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8E3A2-0665-41A5-AA13-3186B72FB483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7A23F-BFAE-4970-AC2C-43FF1DA4B8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1053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8E3A2-0665-41A5-AA13-3186B72FB483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7A23F-BFAE-4970-AC2C-43FF1DA4B8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8294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8E3A2-0665-41A5-AA13-3186B72FB483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7A23F-BFAE-4970-AC2C-43FF1DA4B8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0378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8E3A2-0665-41A5-AA13-3186B72FB483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7A23F-BFAE-4970-AC2C-43FF1DA4B8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7627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8E3A2-0665-41A5-AA13-3186B72FB483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7A23F-BFAE-4970-AC2C-43FF1DA4B8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6086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8E3A2-0665-41A5-AA13-3186B72FB483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7A23F-BFAE-4970-AC2C-43FF1DA4B8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454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8E3A2-0665-41A5-AA13-3186B72FB483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7A23F-BFAE-4970-AC2C-43FF1DA4B8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8722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8E3A2-0665-41A5-AA13-3186B72FB483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7A23F-BFAE-4970-AC2C-43FF1DA4B8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0302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u="sng" dirty="0" smtClean="0">
                <a:solidFill>
                  <a:schemeClr val="accent5"/>
                </a:solidFill>
              </a:rPr>
              <a:t>Rechtswegezuständigkeit</a:t>
            </a:r>
            <a:endParaRPr lang="de-DE" b="1" u="sng" dirty="0">
              <a:solidFill>
                <a:schemeClr val="accent5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546167"/>
            <a:ext cx="10515600" cy="46307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i="1" dirty="0" smtClean="0"/>
              <a:t>Welches </a:t>
            </a:r>
            <a:r>
              <a:rPr lang="de-DE" i="1" dirty="0" smtClean="0"/>
              <a:t>Gericht </a:t>
            </a:r>
            <a:r>
              <a:rPr lang="de-DE" i="1" dirty="0" smtClean="0"/>
              <a:t>kann eine Rechtsstreit entscheiden?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b="1" dirty="0" smtClean="0"/>
              <a:t>Ordentliches Gericht </a:t>
            </a:r>
            <a:r>
              <a:rPr lang="de-DE" dirty="0" smtClean="0"/>
              <a:t>				</a:t>
            </a:r>
            <a:r>
              <a:rPr lang="de-DE" b="1" dirty="0" smtClean="0"/>
              <a:t>besonderes Gericht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Amtsgericht						Verwaltungsgericht</a:t>
            </a:r>
          </a:p>
          <a:p>
            <a:pPr marL="0" indent="0">
              <a:buNone/>
            </a:pPr>
            <a:r>
              <a:rPr lang="de-DE" dirty="0" smtClean="0"/>
              <a:t>Landgericht	 					Arbeitsgericht</a:t>
            </a:r>
          </a:p>
          <a:p>
            <a:pPr marL="0" indent="0">
              <a:buNone/>
            </a:pPr>
            <a:r>
              <a:rPr lang="de-DE" dirty="0" smtClean="0"/>
              <a:t>Kammergericht / Oberlandesgericht 		Sozialgericht</a:t>
            </a:r>
          </a:p>
          <a:p>
            <a:pPr marL="0" indent="0">
              <a:buNone/>
            </a:pPr>
            <a:r>
              <a:rPr lang="de-DE" dirty="0" smtClean="0"/>
              <a:t>Bundesgerichtshof					Finanzgericht</a:t>
            </a:r>
          </a:p>
          <a:p>
            <a:pPr marL="0" indent="0">
              <a:buNone/>
            </a:pPr>
            <a:r>
              <a:rPr lang="de-DE" dirty="0" smtClean="0"/>
              <a:t>												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744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838200" y="407324"/>
            <a:ext cx="10515600" cy="73152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Örtliche Zuständigkeit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853121" y="1645922"/>
            <a:ext cx="3085407" cy="112221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Allgemeiner Gerichtsstand</a:t>
            </a: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8987126" y="1650076"/>
            <a:ext cx="2371268" cy="2481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Vereinbarter, angeordneter, stillschweigend vereinbarter Gerichtsstand</a:t>
            </a:r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853121" y="3042458"/>
            <a:ext cx="7580577" cy="10889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Besonderer Gerichtsstand</a:t>
            </a:r>
            <a:endParaRPr lang="de-DE" dirty="0"/>
          </a:p>
        </p:txBody>
      </p:sp>
      <p:sp>
        <p:nvSpPr>
          <p:cNvPr id="9" name="Rechteck 8"/>
          <p:cNvSpPr/>
          <p:nvPr/>
        </p:nvSpPr>
        <p:spPr>
          <a:xfrm>
            <a:off x="838199" y="4671753"/>
            <a:ext cx="2370514" cy="1014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Persönlicher Gerichtsstand</a:t>
            </a:r>
            <a:endParaRPr lang="de-DE" dirty="0"/>
          </a:p>
        </p:txBody>
      </p:sp>
      <p:sp>
        <p:nvSpPr>
          <p:cNvPr id="14" name="Rechteck 13"/>
          <p:cNvSpPr/>
          <p:nvPr/>
        </p:nvSpPr>
        <p:spPr>
          <a:xfrm>
            <a:off x="3408218" y="4671752"/>
            <a:ext cx="2452255" cy="10141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Sachlicher Gerichtsstand</a:t>
            </a:r>
            <a:endParaRPr lang="de-DE" dirty="0"/>
          </a:p>
        </p:txBody>
      </p:sp>
      <p:sp>
        <p:nvSpPr>
          <p:cNvPr id="15" name="Rechteck 14"/>
          <p:cNvSpPr/>
          <p:nvPr/>
        </p:nvSpPr>
        <p:spPr>
          <a:xfrm>
            <a:off x="6059978" y="4671752"/>
            <a:ext cx="2373720" cy="10058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Prozessualer Gerichtsstand</a:t>
            </a:r>
            <a:endParaRPr lang="de-DE" dirty="0"/>
          </a:p>
        </p:txBody>
      </p:sp>
      <p:sp>
        <p:nvSpPr>
          <p:cNvPr id="17" name="Rechteck 16"/>
          <p:cNvSpPr/>
          <p:nvPr/>
        </p:nvSpPr>
        <p:spPr>
          <a:xfrm>
            <a:off x="5253644" y="1650076"/>
            <a:ext cx="3180054" cy="1122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A</a:t>
            </a:r>
            <a:r>
              <a:rPr lang="de-DE" dirty="0" smtClean="0"/>
              <a:t>usschließlicher Gerichtsstand</a:t>
            </a:r>
            <a:endParaRPr lang="de-DE" dirty="0"/>
          </a:p>
        </p:txBody>
      </p:sp>
      <p:sp>
        <p:nvSpPr>
          <p:cNvPr id="18" name="Pfeil nach unten 17"/>
          <p:cNvSpPr/>
          <p:nvPr/>
        </p:nvSpPr>
        <p:spPr>
          <a:xfrm>
            <a:off x="2111433" y="1246910"/>
            <a:ext cx="484632" cy="315884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Pfeil nach unten 18"/>
          <p:cNvSpPr/>
          <p:nvPr/>
        </p:nvSpPr>
        <p:spPr>
          <a:xfrm>
            <a:off x="6359039" y="1246911"/>
            <a:ext cx="484632" cy="315884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Pfeil nach unten 19"/>
          <p:cNvSpPr/>
          <p:nvPr/>
        </p:nvSpPr>
        <p:spPr>
          <a:xfrm>
            <a:off x="9930444" y="1246911"/>
            <a:ext cx="484632" cy="315884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Pfeil nach unten 20"/>
          <p:cNvSpPr/>
          <p:nvPr/>
        </p:nvSpPr>
        <p:spPr>
          <a:xfrm>
            <a:off x="4285112" y="1246910"/>
            <a:ext cx="611084" cy="1687483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Pfeil nach unten 21"/>
          <p:cNvSpPr/>
          <p:nvPr/>
        </p:nvSpPr>
        <p:spPr>
          <a:xfrm>
            <a:off x="1928553" y="4239490"/>
            <a:ext cx="584384" cy="349135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Pfeil nach unten 22"/>
          <p:cNvSpPr/>
          <p:nvPr/>
        </p:nvSpPr>
        <p:spPr>
          <a:xfrm>
            <a:off x="4298462" y="4227021"/>
            <a:ext cx="584384" cy="349135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5" name="Grafik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9818" y="4215644"/>
            <a:ext cx="634039" cy="37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677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357447"/>
            <a:ext cx="10515600" cy="5819516"/>
          </a:xfrm>
        </p:spPr>
        <p:txBody>
          <a:bodyPr/>
          <a:lstStyle/>
          <a:p>
            <a:pPr marL="0" indent="0">
              <a:buNone/>
            </a:pPr>
            <a:r>
              <a:rPr lang="de-DE" b="1" dirty="0" smtClean="0">
                <a:solidFill>
                  <a:srgbClr val="C00000"/>
                </a:solidFill>
              </a:rPr>
              <a:t>Folgende Punkte sind bei der Bestimmung der örtlichen Zuständigkeit </a:t>
            </a:r>
            <a:r>
              <a:rPr lang="de-DE" b="1" dirty="0" smtClean="0">
                <a:solidFill>
                  <a:srgbClr val="C00000"/>
                </a:solidFill>
              </a:rPr>
              <a:t>immer zu </a:t>
            </a:r>
            <a:r>
              <a:rPr lang="de-DE" b="1" dirty="0" smtClean="0">
                <a:solidFill>
                  <a:srgbClr val="C00000"/>
                </a:solidFill>
              </a:rPr>
              <a:t>prüfen.</a:t>
            </a:r>
          </a:p>
          <a:p>
            <a:pPr marL="0" indent="0">
              <a:buNone/>
            </a:pPr>
            <a:endParaRPr lang="de-DE" dirty="0"/>
          </a:p>
          <a:p>
            <a:pPr marL="514350" indent="-514350">
              <a:buAutoNum type="arabicPeriod"/>
            </a:pPr>
            <a:r>
              <a:rPr lang="de-DE" dirty="0" smtClean="0"/>
              <a:t>Liegt ein ausschließlicher Gerichtsstand vor?</a:t>
            </a:r>
          </a:p>
          <a:p>
            <a:pPr marL="514350" indent="-514350">
              <a:buAutoNum type="arabicPeriod"/>
            </a:pPr>
            <a:r>
              <a:rPr lang="de-DE" dirty="0" smtClean="0"/>
              <a:t>Falls kein ausschließlicher Gerichtsstand vorliegt- welcher Gerichtsstand ist dann der allgemeine?</a:t>
            </a:r>
          </a:p>
          <a:p>
            <a:pPr marL="514350" indent="-514350">
              <a:buAutoNum type="arabicPeriod"/>
            </a:pPr>
            <a:r>
              <a:rPr lang="de-DE" dirty="0" smtClean="0"/>
              <a:t>Neben dem allg. könnte zusätzlich noch ein besonderer  Gerichtsstand nach §§ 20ff ZPO bestehen!</a:t>
            </a:r>
          </a:p>
          <a:p>
            <a:pPr marL="514350" indent="-514350">
              <a:buAutoNum type="arabicPeriod"/>
            </a:pPr>
            <a:endParaRPr lang="de-DE" dirty="0"/>
          </a:p>
          <a:p>
            <a:pPr marL="514350" indent="-514350">
              <a:buAutoNum type="arabicPeriod"/>
            </a:pPr>
            <a:r>
              <a:rPr lang="de-DE" dirty="0" smtClean="0"/>
              <a:t>Oder gibt es sogar einen vereinbarten Gerichtsstand?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8376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324196"/>
            <a:ext cx="10515600" cy="585276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e-DE" b="1" u="sng" dirty="0" smtClean="0">
                <a:solidFill>
                  <a:srgbClr val="0070C0"/>
                </a:solidFill>
              </a:rPr>
              <a:t>Ausschließlicher Gerichtsstand</a:t>
            </a:r>
          </a:p>
          <a:p>
            <a:pPr marL="0" indent="0">
              <a:buNone/>
            </a:pPr>
            <a:endParaRPr lang="de-DE" u="sng" dirty="0"/>
          </a:p>
          <a:p>
            <a:pPr marL="0" indent="0">
              <a:buNone/>
            </a:pPr>
            <a:r>
              <a:rPr lang="de-DE" b="1" dirty="0" smtClean="0"/>
              <a:t>Bedeutet: </a:t>
            </a:r>
            <a:r>
              <a:rPr lang="de-DE" dirty="0" smtClean="0"/>
              <a:t>Es kann </a:t>
            </a:r>
            <a:r>
              <a:rPr lang="de-DE" u="sng" dirty="0" smtClean="0"/>
              <a:t>nur</a:t>
            </a:r>
            <a:r>
              <a:rPr lang="de-DE" dirty="0" smtClean="0"/>
              <a:t> vor diesem Gericht geklagt werden!</a:t>
            </a:r>
          </a:p>
          <a:p>
            <a:pPr marL="0" indent="0">
              <a:buNone/>
            </a:pPr>
            <a:r>
              <a:rPr lang="de-DE" dirty="0" smtClean="0"/>
              <a:t>Ausschließliche Gerichtsstände sind aber nur solche, die im Gesetz ausdrücklich so bezeichnet sind.</a:t>
            </a:r>
          </a:p>
          <a:p>
            <a:pPr marL="0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Der ausschließliche Gerichtsstand schließt eine eventuell abweichende Zuständigkeit eines allgemeinen und eines besonderen Gerichtsstandes aus und ist stets vorab zu prüfen.</a:t>
            </a:r>
            <a:br>
              <a:rPr lang="de-DE" dirty="0" smtClean="0"/>
            </a:br>
            <a:r>
              <a:rPr lang="de-DE" dirty="0" smtClean="0"/>
              <a:t>Eine Vereinbarung über die sachliche und örtliche Zuständigkeit ist nicht zulässig § 40 II 2 ZPO.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b="1" dirty="0" smtClean="0">
                <a:solidFill>
                  <a:srgbClr val="C00000"/>
                </a:solidFill>
                <a:latin typeface="Bradley Hand ITC" panose="03070402050302030203" pitchFamily="66" charset="0"/>
              </a:rPr>
              <a:t>Liegt ein ausschließlicher Gerichtsstand vor, kann eine Prüfung weiterer Gerichtsstände unterbleiben, da diese auf keinen Fall zuständig sind!</a:t>
            </a:r>
            <a:endParaRPr lang="de-DE" b="1" dirty="0">
              <a:solidFill>
                <a:srgbClr val="C00000"/>
              </a:solidFill>
              <a:latin typeface="Bradley Hand ITC" panose="03070402050302030203" pitchFamily="66" charset="0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65869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390698"/>
            <a:ext cx="10515600" cy="5786265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r>
              <a:rPr lang="de-DE" b="1" dirty="0" smtClean="0"/>
              <a:t>Bsp. f. ausschließlichen Gerichtsstand: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b="1" dirty="0" smtClean="0"/>
              <a:t>§ 24 ZPO</a:t>
            </a:r>
            <a:r>
              <a:rPr lang="de-DE" dirty="0" smtClean="0"/>
              <a:t>	dinglicher Gerichtsstand</a:t>
            </a:r>
            <a:br>
              <a:rPr lang="de-DE" dirty="0" smtClean="0"/>
            </a:br>
            <a:r>
              <a:rPr lang="de-DE" dirty="0" smtClean="0"/>
              <a:t> 		- d. Gericht, in dessen Bezirk sich das Grundstück befindet</a:t>
            </a:r>
            <a:br>
              <a:rPr lang="de-DE" dirty="0" smtClean="0"/>
            </a:br>
            <a:endParaRPr lang="de-DE" dirty="0" smtClean="0"/>
          </a:p>
          <a:p>
            <a:pPr marL="0" indent="0">
              <a:buNone/>
            </a:pPr>
            <a:r>
              <a:rPr lang="de-DE" b="1" dirty="0" smtClean="0"/>
              <a:t>§ 29a ZPO</a:t>
            </a:r>
            <a:r>
              <a:rPr lang="de-DE" dirty="0" smtClean="0"/>
              <a:t>	Gerichtsstand bei Miet- und Pachträumen</a:t>
            </a:r>
            <a:br>
              <a:rPr lang="de-DE" dirty="0" smtClean="0"/>
            </a:br>
            <a:r>
              <a:rPr lang="de-DE" dirty="0" smtClean="0"/>
              <a:t> 		- d. Gericht ausschließlich zuständig, in dessen Bezirk sich</a:t>
            </a:r>
            <a:br>
              <a:rPr lang="de-DE" dirty="0" smtClean="0"/>
            </a:br>
            <a:r>
              <a:rPr lang="de-DE" dirty="0" smtClean="0"/>
              <a:t> 		  die Wohnung / Räume befinden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68182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432262"/>
            <a:ext cx="10515600" cy="5744701"/>
          </a:xfrm>
        </p:spPr>
        <p:txBody>
          <a:bodyPr/>
          <a:lstStyle/>
          <a:p>
            <a:pPr marL="0" indent="0">
              <a:buNone/>
            </a:pPr>
            <a:r>
              <a:rPr lang="de-DE" b="1" u="sng" dirty="0" smtClean="0">
                <a:solidFill>
                  <a:srgbClr val="0070C0"/>
                </a:solidFill>
              </a:rPr>
              <a:t>Allgemeiner Gerichtsstand §§ 12-19a ZPO</a:t>
            </a:r>
          </a:p>
          <a:p>
            <a:pPr marL="0" indent="0">
              <a:buNone/>
            </a:pPr>
            <a:endParaRPr lang="de-DE" u="sng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de-DE" dirty="0" smtClean="0"/>
              <a:t>Der </a:t>
            </a:r>
            <a:r>
              <a:rPr lang="de-DE" b="1" dirty="0" smtClean="0"/>
              <a:t>allg. Gerichtsstand </a:t>
            </a:r>
            <a:r>
              <a:rPr lang="de-DE" dirty="0" smtClean="0"/>
              <a:t>einer natürlichen oder juristischen Person ist für alle </a:t>
            </a:r>
            <a:r>
              <a:rPr lang="de-DE" b="1" dirty="0" smtClean="0"/>
              <a:t>gegen </a:t>
            </a:r>
            <a:r>
              <a:rPr lang="de-DE" dirty="0" smtClean="0"/>
              <a:t>sie gerichteten Klagen gegeben – es ist also immer auf die Gegebenheiten beim Beklagten abzustellen.  § 12 ZPO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Der allg. Gerichtsstand einer Person wird durch den Wohnsitz bestimmt. § 13 ZPO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847865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465513"/>
            <a:ext cx="10515600" cy="5711450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§§ 7-11 BGB</a:t>
            </a:r>
          </a:p>
          <a:p>
            <a:pPr marL="0" indent="0">
              <a:buNone/>
            </a:pPr>
            <a:r>
              <a:rPr lang="de-DE" dirty="0"/>
              <a:t>§§ 15-18 ZPO </a:t>
            </a:r>
          </a:p>
          <a:p>
            <a:pPr marL="0" indent="0">
              <a:buNone/>
            </a:pPr>
            <a:r>
              <a:rPr lang="de-DE" dirty="0" smtClean="0"/>
              <a:t>lesen </a:t>
            </a:r>
            <a:r>
              <a:rPr lang="de-DE" dirty="0"/>
              <a:t>und kurz </a:t>
            </a:r>
            <a:r>
              <a:rPr lang="de-DE" dirty="0" smtClean="0"/>
              <a:t>notieren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Was ist mit:</a:t>
            </a:r>
          </a:p>
          <a:p>
            <a:pPr marL="0" indent="0">
              <a:buNone/>
            </a:pPr>
            <a:r>
              <a:rPr lang="de-DE" dirty="0" smtClean="0"/>
              <a:t>Personen ohne Wohnsitz</a:t>
            </a:r>
            <a:br>
              <a:rPr lang="de-DE" dirty="0" smtClean="0"/>
            </a:br>
            <a:r>
              <a:rPr lang="de-DE" dirty="0" smtClean="0"/>
              <a:t>Soldaten</a:t>
            </a: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>Juristischen Personen</a:t>
            </a:r>
            <a:br>
              <a:rPr lang="de-DE" dirty="0" smtClean="0"/>
            </a:br>
            <a:r>
              <a:rPr lang="de-DE" dirty="0" smtClean="0"/>
              <a:t>Wohnungslosen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7627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415636"/>
            <a:ext cx="10515600" cy="5761327"/>
          </a:xfrm>
        </p:spPr>
        <p:txBody>
          <a:bodyPr/>
          <a:lstStyle/>
          <a:p>
            <a:pPr marL="0" indent="0">
              <a:buNone/>
            </a:pPr>
            <a:r>
              <a:rPr lang="de-DE" b="1" u="sng" dirty="0" smtClean="0">
                <a:solidFill>
                  <a:srgbClr val="0070C0"/>
                </a:solidFill>
              </a:rPr>
              <a:t>Besonderer Gerichtsstand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Besonderer </a:t>
            </a:r>
            <a:r>
              <a:rPr lang="de-DE" b="1" dirty="0" smtClean="0"/>
              <a:t>persönlicher</a:t>
            </a:r>
            <a:r>
              <a:rPr lang="de-DE" dirty="0" smtClean="0"/>
              <a:t> </a:t>
            </a:r>
            <a:r>
              <a:rPr lang="de-DE" dirty="0" smtClean="0"/>
              <a:t>Gerichtsstand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Besonderer </a:t>
            </a:r>
            <a:r>
              <a:rPr lang="de-DE" b="1" dirty="0" smtClean="0"/>
              <a:t>sachlicher</a:t>
            </a:r>
            <a:r>
              <a:rPr lang="de-DE" dirty="0" smtClean="0"/>
              <a:t> Gerichtsstand</a:t>
            </a:r>
          </a:p>
          <a:p>
            <a:pPr marL="0" indent="0">
              <a:buNone/>
            </a:pPr>
            <a:r>
              <a:rPr lang="de-DE" dirty="0" smtClean="0"/>
              <a:t>Besonderer </a:t>
            </a:r>
            <a:r>
              <a:rPr lang="de-DE" b="1" dirty="0" smtClean="0"/>
              <a:t>prozessualer </a:t>
            </a:r>
            <a:r>
              <a:rPr lang="de-DE" dirty="0" smtClean="0"/>
              <a:t>Gerichtsstand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Bei der Bestimmung des besonderen Gerichtsstandes ist auf die Person des Beklagten abzustelle</a:t>
            </a:r>
            <a:r>
              <a:rPr lang="de-DE" dirty="0" smtClean="0"/>
              <a:t>n ( §§ 20,21 ZPO), teilweise aber auch auf den sachlichen </a:t>
            </a:r>
            <a:r>
              <a:rPr lang="de-DE" dirty="0"/>
              <a:t>Z</a:t>
            </a:r>
            <a:r>
              <a:rPr lang="de-DE" dirty="0" smtClean="0"/>
              <a:t>usammenhang ( §§ 25, 29, 32 ZPO). </a:t>
            </a:r>
            <a:br>
              <a:rPr lang="de-DE" dirty="0" smtClean="0"/>
            </a:br>
            <a:r>
              <a:rPr lang="de-DE" dirty="0" smtClean="0"/>
              <a:t>Daneben  gibt es auch prozessuale Gerichtsstände ( §§ 34ff. ZPO)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180099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465513"/>
            <a:ext cx="10515600" cy="57114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b="1" dirty="0" smtClean="0">
                <a:solidFill>
                  <a:schemeClr val="accent5"/>
                </a:solidFill>
              </a:rPr>
              <a:t>Es kann immer sein, dass mehrerer Gerichtsstände zutreffen! Was dann?</a:t>
            </a:r>
            <a:r>
              <a:rPr lang="de-DE" b="1" dirty="0" smtClean="0"/>
              <a:t/>
            </a:r>
            <a:br>
              <a:rPr lang="de-DE" b="1" dirty="0" smtClean="0"/>
            </a:br>
            <a:endParaRPr lang="de-DE" b="1" dirty="0" smtClean="0"/>
          </a:p>
          <a:p>
            <a:pPr marL="0" indent="0">
              <a:buNone/>
            </a:pPr>
            <a:r>
              <a:rPr lang="de-DE" b="1" dirty="0" smtClean="0">
                <a:solidFill>
                  <a:srgbClr val="C00000"/>
                </a:solidFill>
              </a:rPr>
              <a:t>§ 35 ZPO besagt dazu: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i="1" dirty="0" smtClean="0"/>
              <a:t>„Unter mehreren zuständigen Gerichten hat der Kläger die Wahl“</a:t>
            </a:r>
          </a:p>
          <a:p>
            <a:pPr marL="0" indent="0">
              <a:buNone/>
            </a:pPr>
            <a:endParaRPr lang="de-DE" i="1" dirty="0" smtClean="0"/>
          </a:p>
          <a:p>
            <a:pPr marL="0" indent="0">
              <a:buNone/>
            </a:pPr>
            <a:r>
              <a:rPr lang="de-DE" i="1" dirty="0" smtClean="0"/>
              <a:t>Falls also neben dem allgemeinen Gerichtsstand auch ein besonderer Gerichtsstand in Betracht kommt (oder auch mehrere), hat der </a:t>
            </a:r>
            <a:r>
              <a:rPr lang="de-DE" i="1" u="sng" dirty="0" smtClean="0"/>
              <a:t>Kläger</a:t>
            </a:r>
            <a:r>
              <a:rPr lang="de-DE" i="1" dirty="0" smtClean="0"/>
              <a:t> </a:t>
            </a:r>
            <a:r>
              <a:rPr lang="de-DE" i="1" u="sng" dirty="0" smtClean="0"/>
              <a:t>zwischen </a:t>
            </a:r>
            <a:r>
              <a:rPr lang="de-DE" i="1" dirty="0" smtClean="0"/>
              <a:t>diesen </a:t>
            </a:r>
            <a:r>
              <a:rPr lang="de-DE" i="1" u="sng" dirty="0" smtClean="0"/>
              <a:t>allgemeinen und besonderen Gerichtsständen ein Wahlrecht!</a:t>
            </a:r>
            <a:r>
              <a:rPr lang="de-DE" i="1" dirty="0" smtClean="0"/>
              <a:t/>
            </a:r>
            <a:br>
              <a:rPr lang="de-DE" i="1" dirty="0" smtClean="0"/>
            </a:br>
            <a:r>
              <a:rPr lang="de-DE" i="1" dirty="0" smtClean="0"/>
              <a:t/>
            </a:r>
            <a:br>
              <a:rPr lang="de-DE" i="1" dirty="0" smtClean="0"/>
            </a:br>
            <a:r>
              <a:rPr lang="de-DE" i="1" dirty="0" smtClean="0">
                <a:solidFill>
                  <a:srgbClr val="C00000"/>
                </a:solidFill>
              </a:rPr>
              <a:t>Sollte jedoch ein ausschließlicher Gerichtsstand vorliegen, so ist nur dieser maßgeblich!!!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235048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448887"/>
            <a:ext cx="10515600" cy="5728076"/>
          </a:xfrm>
        </p:spPr>
        <p:txBody>
          <a:bodyPr/>
          <a:lstStyle/>
          <a:p>
            <a:pPr marL="0" indent="0">
              <a:buNone/>
            </a:pPr>
            <a:r>
              <a:rPr lang="de-DE" b="1" dirty="0" smtClean="0">
                <a:solidFill>
                  <a:srgbClr val="0070C0"/>
                </a:solidFill>
              </a:rPr>
              <a:t>Bsp. persönlicher Gerichtsstand:</a:t>
            </a:r>
            <a:br>
              <a:rPr lang="de-DE" b="1" dirty="0" smtClean="0">
                <a:solidFill>
                  <a:srgbClr val="0070C0"/>
                </a:solidFill>
              </a:rPr>
            </a:br>
            <a:r>
              <a:rPr lang="de-DE" b="1" dirty="0" smtClean="0">
                <a:solidFill>
                  <a:srgbClr val="0070C0"/>
                </a:solidFill>
              </a:rPr>
              <a:t>§§ 20, 21, 23, 25, 29, 32 ZPO </a:t>
            </a:r>
            <a:r>
              <a:rPr lang="de-DE" sz="1400" dirty="0" smtClean="0">
                <a:latin typeface="Bradley Hand ITC" panose="03070402050302030203" pitchFamily="66" charset="0"/>
              </a:rPr>
              <a:t>(lesen)</a:t>
            </a:r>
            <a:r>
              <a:rPr lang="de-DE" b="1" dirty="0" smtClean="0"/>
              <a:t/>
            </a:r>
            <a:br>
              <a:rPr lang="de-DE" b="1" dirty="0" smtClean="0"/>
            </a:br>
            <a:endParaRPr lang="de-DE" b="1" dirty="0" smtClean="0"/>
          </a:p>
          <a:p>
            <a:pPr marL="0" indent="0">
              <a:buNone/>
            </a:pPr>
            <a:r>
              <a:rPr lang="de-DE" dirty="0" smtClean="0"/>
              <a:t>Aufenthaltsort</a:t>
            </a:r>
            <a:br>
              <a:rPr lang="de-DE" dirty="0" smtClean="0"/>
            </a:br>
            <a:r>
              <a:rPr lang="de-DE" dirty="0" smtClean="0"/>
              <a:t>gewerbliche Niederlassung</a:t>
            </a: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>Gerichtsstand des Vermögens</a:t>
            </a:r>
            <a:br>
              <a:rPr lang="de-DE" dirty="0" smtClean="0"/>
            </a:br>
            <a:r>
              <a:rPr lang="de-DE" dirty="0" smtClean="0"/>
              <a:t>Gerichtsstand des Erfüllungsortes</a:t>
            </a:r>
            <a:br>
              <a:rPr lang="de-DE" dirty="0" smtClean="0"/>
            </a:br>
            <a:r>
              <a:rPr lang="de-DE" dirty="0" smtClean="0"/>
              <a:t>Gerichtsstand der unerlaubten Handlung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758600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532015"/>
            <a:ext cx="10515600" cy="5644948"/>
          </a:xfrm>
        </p:spPr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Übung: Übungsheft Seite 12-13</a:t>
            </a:r>
            <a:br>
              <a:rPr lang="de-DE" dirty="0" smtClean="0"/>
            </a:br>
            <a:r>
              <a:rPr lang="de-DE" dirty="0" smtClean="0"/>
              <a:t>Aufgabe A/15, A/16 eigenständig lösen-  ca. 45 min Zeit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Nutzen Sie ihr </a:t>
            </a:r>
            <a:r>
              <a:rPr lang="de-DE" u="sng" dirty="0" smtClean="0"/>
              <a:t>Handout</a:t>
            </a:r>
            <a:r>
              <a:rPr lang="de-DE" dirty="0" smtClean="0"/>
              <a:t> und </a:t>
            </a:r>
            <a:r>
              <a:rPr lang="de-DE" u="sng" dirty="0" smtClean="0"/>
              <a:t>GVG</a:t>
            </a:r>
            <a:r>
              <a:rPr lang="de-DE" dirty="0" smtClean="0"/>
              <a:t> und die </a:t>
            </a:r>
            <a:r>
              <a:rPr lang="de-DE" u="sng" dirty="0" smtClean="0"/>
              <a:t>ZPO</a:t>
            </a:r>
            <a:endParaRPr lang="de-DE" u="sng" dirty="0"/>
          </a:p>
        </p:txBody>
      </p:sp>
    </p:spTree>
    <p:extLst>
      <p:ext uri="{BB962C8B-B14F-4D97-AF65-F5344CB8AC3E}">
        <p14:creationId xmlns:p14="http://schemas.microsoft.com/office/powerpoint/2010/main" val="394666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473825"/>
            <a:ext cx="10515600" cy="5703138"/>
          </a:xfrm>
        </p:spPr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§ 13 GVG (Gerichtsverfassungsgesetz) eröffnet (jedenfalls grundsätzlich) den </a:t>
            </a:r>
            <a:r>
              <a:rPr lang="de-DE" b="1" dirty="0" smtClean="0"/>
              <a:t>ordentlichen Zivilrechtsweg </a:t>
            </a:r>
            <a:r>
              <a:rPr lang="de-DE" dirty="0" smtClean="0"/>
              <a:t>für alle Zivilsachen und somit auch für die bürgerlichen Rechtsstreitigkeiten.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§ 40 VwGO (Verwaltungsgerichtsordnung)eröffnet den </a:t>
            </a:r>
            <a:r>
              <a:rPr lang="de-DE" b="1" dirty="0" smtClean="0"/>
              <a:t>besonderen</a:t>
            </a:r>
            <a:r>
              <a:rPr lang="de-DE" dirty="0" smtClean="0"/>
              <a:t> </a:t>
            </a:r>
            <a:r>
              <a:rPr lang="de-DE" b="1" dirty="0" smtClean="0"/>
              <a:t>Verwaltungsrechtsweg</a:t>
            </a:r>
            <a:r>
              <a:rPr lang="de-DE" dirty="0" smtClean="0"/>
              <a:t> für </a:t>
            </a:r>
            <a:r>
              <a:rPr lang="de-DE" dirty="0" smtClean="0"/>
              <a:t>alle </a:t>
            </a:r>
            <a:r>
              <a:rPr lang="de-DE" dirty="0"/>
              <a:t>ö</a:t>
            </a:r>
            <a:r>
              <a:rPr lang="de-DE" dirty="0" smtClean="0"/>
              <a:t>ffentlich-rechtlichen Streitigkeiten.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11474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340822"/>
            <a:ext cx="10515600" cy="5836141"/>
          </a:xfrm>
        </p:spPr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Ob der Streit zwischen zwei Parteien ein privatrechtlicher oder öffentlich-rechtlicher Streit ist, bestimmt sich demnach danach, was genau Gegenstand des Streits ist. </a:t>
            </a:r>
            <a:r>
              <a:rPr lang="de-DE" sz="1400" i="1" dirty="0" smtClean="0">
                <a:latin typeface="Bradley Hand ITC" panose="03070402050302030203" pitchFamily="66" charset="0"/>
              </a:rPr>
              <a:t>(in GG erklärt)</a:t>
            </a:r>
          </a:p>
          <a:p>
            <a:pPr marL="0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68605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lkenförmige Legende 3"/>
          <p:cNvSpPr/>
          <p:nvPr/>
        </p:nvSpPr>
        <p:spPr>
          <a:xfrm>
            <a:off x="748146" y="665018"/>
            <a:ext cx="6084916" cy="2352502"/>
          </a:xfrm>
          <a:prstGeom prst="cloudCallou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74320"/>
            <a:ext cx="10515600" cy="5902643"/>
          </a:xfrm>
        </p:spPr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              Ordentliches </a:t>
            </a:r>
            <a:r>
              <a:rPr lang="de-DE" dirty="0" smtClean="0"/>
              <a:t>Zivilgericht?</a:t>
            </a: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Handelt es sich z.B. um einen Kaufvertrag, der zwischen einer öfftl. Verwaltung (Stadt/Gemeinde…) und einem Unternehmen/ eine Firma (</a:t>
            </a:r>
            <a:r>
              <a:rPr lang="de-DE" dirty="0" err="1" smtClean="0"/>
              <a:t>AG,KG,GmbH</a:t>
            </a:r>
            <a:r>
              <a:rPr lang="de-DE" dirty="0" smtClean="0"/>
              <a:t>…) streitig ist, - stehen sich die Parteien gleichberechtigt – </a:t>
            </a:r>
            <a:r>
              <a:rPr lang="de-DE" u="sng" dirty="0" smtClean="0"/>
              <a:t>privatrechtlich</a:t>
            </a:r>
            <a:r>
              <a:rPr lang="de-DE" dirty="0" smtClean="0"/>
              <a:t> gegenüber.</a:t>
            </a:r>
            <a:br>
              <a:rPr lang="de-DE" dirty="0" smtClean="0"/>
            </a:br>
            <a:r>
              <a:rPr lang="de-DE" dirty="0" smtClean="0"/>
              <a:t>Käufer und Verkäufer eines Gegenstandes kann jedermann sein.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9497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lkenförmige Legende 1"/>
          <p:cNvSpPr/>
          <p:nvPr/>
        </p:nvSpPr>
        <p:spPr>
          <a:xfrm>
            <a:off x="1163782" y="482138"/>
            <a:ext cx="5968538" cy="2036618"/>
          </a:xfrm>
          <a:prstGeom prst="cloudCallou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465513"/>
            <a:ext cx="10515600" cy="57114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		besonderes </a:t>
            </a:r>
            <a:r>
              <a:rPr lang="de-DE" dirty="0" smtClean="0"/>
              <a:t>Gericht?</a:t>
            </a: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Die Stadt Berlin entdeckt , dass „XY“ ein Gebäude ohne Genehmigung errichtet hat. Per Bescheid ordnet sie an, dass „XY“ den Bau abreißen muss.</a:t>
            </a:r>
            <a:br>
              <a:rPr lang="de-DE" dirty="0" smtClean="0"/>
            </a:br>
            <a:r>
              <a:rPr lang="de-DE" dirty="0" smtClean="0"/>
              <a:t>„XY“ ist damit nicht einverstanden und klagt gegen diesen Bescheid.</a:t>
            </a:r>
            <a:br>
              <a:rPr lang="de-DE" dirty="0" smtClean="0"/>
            </a:br>
            <a:r>
              <a:rPr lang="de-DE" dirty="0" smtClean="0"/>
              <a:t>Die Klage reicht „XY“ beim </a:t>
            </a:r>
            <a:r>
              <a:rPr lang="de-DE" b="1" dirty="0" smtClean="0"/>
              <a:t>Verwaltungsgericht</a:t>
            </a:r>
            <a:r>
              <a:rPr lang="de-DE" dirty="0" smtClean="0"/>
              <a:t> ein, da der Gegenstand hier das Bauordnungsrecht ist und dieses sich ausschließlich an die Stadt Berlin in ihrer Funktion als Träger der öffentlichen Gewalt richtet.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05211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448887"/>
            <a:ext cx="10515600" cy="572807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b="1" u="sng" dirty="0" smtClean="0">
                <a:solidFill>
                  <a:schemeClr val="accent5"/>
                </a:solidFill>
              </a:rPr>
              <a:t>Sachliche Zuständigkeit im ZP-Verfahren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	</a:t>
            </a:r>
            <a:r>
              <a:rPr lang="de-DE" b="1" dirty="0" smtClean="0"/>
              <a:t>in 1. Instanz vor das Amtsgericht oder Landgericht?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- hier bestimmt grundsätzlich die Wertgrenze 5000,-€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	</a:t>
            </a:r>
            <a:r>
              <a:rPr lang="de-DE" b="1" dirty="0" smtClean="0"/>
              <a:t>Es gibt Ausnahmen welche </a:t>
            </a:r>
            <a:r>
              <a:rPr lang="de-DE" b="1" u="sng" dirty="0" smtClean="0"/>
              <a:t>nur beim AG </a:t>
            </a:r>
            <a:r>
              <a:rPr lang="de-DE" b="1" dirty="0" smtClean="0"/>
              <a:t>verhandelt werden:</a:t>
            </a:r>
            <a:br>
              <a:rPr lang="de-DE" b="1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 	- Mietsachen über </a:t>
            </a:r>
            <a:r>
              <a:rPr lang="de-DE" b="1" dirty="0" smtClean="0"/>
              <a:t>Wohn</a:t>
            </a:r>
            <a:r>
              <a:rPr lang="de-DE" dirty="0" smtClean="0"/>
              <a:t>raum, § 23 Nr. 2a GVG</a:t>
            </a:r>
            <a:br>
              <a:rPr lang="de-DE" dirty="0" smtClean="0"/>
            </a:br>
            <a:r>
              <a:rPr lang="de-DE" dirty="0" smtClean="0"/>
              <a:t> 	- Familiensachen § 23a I Nr.1 GVG</a:t>
            </a:r>
            <a:br>
              <a:rPr lang="de-DE" dirty="0" smtClean="0"/>
            </a:br>
            <a:r>
              <a:rPr lang="de-DE" dirty="0" smtClean="0"/>
              <a:t> 	- Angelegenheiten der freiwilligen Gerichtsbarkeit </a:t>
            </a:r>
            <a:br>
              <a:rPr lang="de-DE" dirty="0" smtClean="0"/>
            </a:br>
            <a:r>
              <a:rPr lang="de-DE" dirty="0" smtClean="0"/>
              <a:t>  	  § 23a I Nr.2,II GVG</a:t>
            </a:r>
            <a:br>
              <a:rPr lang="de-DE" dirty="0" smtClean="0"/>
            </a:br>
            <a:r>
              <a:rPr lang="de-DE" dirty="0" smtClean="0"/>
              <a:t>	- Mahnsachen § 27 GVG u. § 689 I ZPO</a:t>
            </a:r>
            <a:br>
              <a:rPr lang="de-DE" dirty="0" smtClean="0"/>
            </a:br>
            <a:r>
              <a:rPr lang="de-DE" dirty="0" smtClean="0"/>
              <a:t>	- Verfahren nach § 23 Nr. 2b-g GVG </a:t>
            </a:r>
            <a:r>
              <a:rPr lang="de-DE" sz="1200" dirty="0" smtClean="0">
                <a:latin typeface="Bradley Hand ITC" panose="03070402050302030203" pitchFamily="66" charset="0"/>
              </a:rPr>
              <a:t>(lesen)</a:t>
            </a:r>
            <a:br>
              <a:rPr lang="de-DE" sz="1200" dirty="0" smtClean="0">
                <a:latin typeface="Bradley Hand ITC" panose="03070402050302030203" pitchFamily="66" charset="0"/>
              </a:rPr>
            </a:br>
            <a:r>
              <a:rPr lang="de-DE" sz="1200" dirty="0" smtClean="0">
                <a:latin typeface="Bradley Hand ITC" panose="03070402050302030203" pitchFamily="66" charset="0"/>
              </a:rPr>
              <a:t>	</a:t>
            </a:r>
            <a:r>
              <a:rPr lang="de-DE" dirty="0" smtClean="0"/>
              <a:t>- Streitigkeiten zwischen Reisenden und Wirten</a:t>
            </a:r>
            <a:br>
              <a:rPr lang="de-DE" dirty="0" smtClean="0"/>
            </a:br>
            <a:r>
              <a:rPr lang="de-DE" dirty="0" smtClean="0"/>
              <a:t>	- Streitigkeiten wegen Wildschadens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88466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382385"/>
            <a:ext cx="10515600" cy="5794578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>
                <a:solidFill>
                  <a:schemeClr val="accent5"/>
                </a:solidFill>
              </a:rPr>
              <a:t>Was geschieht wenn sich der Streitwert während des Prozesses verändert?</a:t>
            </a:r>
          </a:p>
          <a:p>
            <a:pPr marL="0" indent="0">
              <a:buNone/>
            </a:pPr>
            <a:endParaRPr lang="de-DE" dirty="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de-DE" dirty="0" smtClean="0">
                <a:solidFill>
                  <a:srgbClr val="C00000"/>
                </a:solidFill>
                <a:latin typeface="Bradley Hand ITC" panose="03070402050302030203" pitchFamily="66" charset="0"/>
              </a:rPr>
              <a:t>Siehe Handout Seite 9-10!</a:t>
            </a:r>
            <a:endParaRPr lang="de-DE" dirty="0">
              <a:solidFill>
                <a:srgbClr val="C00000"/>
              </a:solidFill>
              <a:latin typeface="Bradley Hand ITC" panose="03070402050302030203" pitchFamily="66" charset="0"/>
            </a:endParaRPr>
          </a:p>
          <a:p>
            <a:pPr marL="0" indent="0">
              <a:buNone/>
            </a:pPr>
            <a:endParaRPr lang="de-DE" dirty="0" smtClean="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de-DE" dirty="0"/>
              <a:t>a</a:t>
            </a:r>
            <a:r>
              <a:rPr lang="de-DE" dirty="0" smtClean="0"/>
              <a:t>uch hier gibt es ggf. die Wahl- je nachdem ob Kläger oder Beklagter entsprechende Anträge stellen, es greift </a:t>
            </a:r>
            <a:r>
              <a:rPr lang="de-DE" b="1" dirty="0" smtClean="0"/>
              <a:t>§ 506 I ZPO </a:t>
            </a:r>
            <a:r>
              <a:rPr lang="de-DE" sz="1400" dirty="0" smtClean="0">
                <a:latin typeface="Bradley Hand ITC" panose="03070402050302030203" pitchFamily="66" charset="0"/>
              </a:rPr>
              <a:t>(lesen) </a:t>
            </a:r>
            <a:r>
              <a:rPr lang="de-DE" dirty="0" smtClean="0"/>
              <a:t>für das </a:t>
            </a:r>
            <a:r>
              <a:rPr lang="de-DE" b="1" dirty="0" smtClean="0"/>
              <a:t>AG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b="1" dirty="0" smtClean="0"/>
              <a:t>LG</a:t>
            </a:r>
            <a:r>
              <a:rPr lang="de-DE" dirty="0" smtClean="0"/>
              <a:t> bleibt auch zuständig, wenn der Streitwert unter 5000,-€ sinkt, hier greift </a:t>
            </a:r>
            <a:r>
              <a:rPr lang="de-DE" b="1" dirty="0" smtClean="0"/>
              <a:t>§ 261 III Nr.2 ZPO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785097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332509"/>
            <a:ext cx="10515600" cy="5844454"/>
          </a:xfrm>
        </p:spPr>
        <p:txBody>
          <a:bodyPr/>
          <a:lstStyle/>
          <a:p>
            <a:pPr marL="0" indent="0">
              <a:buNone/>
            </a:pPr>
            <a:endParaRPr lang="de-DE" b="1" u="sng" dirty="0" smtClean="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de-DE" b="1" u="sng" dirty="0" smtClean="0">
                <a:solidFill>
                  <a:schemeClr val="accent5"/>
                </a:solidFill>
              </a:rPr>
              <a:t>Örtliche Zuständigkeit im ZP-Verfahren §§ 12-40 ZPO</a:t>
            </a:r>
          </a:p>
          <a:p>
            <a:pPr marL="0" indent="0">
              <a:buNone/>
            </a:pPr>
            <a:r>
              <a:rPr lang="de-DE" dirty="0" smtClean="0">
                <a:solidFill>
                  <a:schemeClr val="accent5"/>
                </a:solidFill>
              </a:rPr>
              <a:t>Oder: Welches sachlich zuständige deutsche Zivilgericht ist </a:t>
            </a:r>
            <a:r>
              <a:rPr lang="de-DE" b="1" dirty="0" smtClean="0">
                <a:solidFill>
                  <a:schemeClr val="accent5"/>
                </a:solidFill>
              </a:rPr>
              <a:t>örtlich zuständig?</a:t>
            </a:r>
          </a:p>
          <a:p>
            <a:pPr marL="0" indent="0">
              <a:buNone/>
            </a:pPr>
            <a:endParaRPr lang="de-DE" dirty="0" smtClean="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de-DE" dirty="0" smtClean="0"/>
              <a:t>Jedes zur Entscheidung berufene Gericht muss nicht nur sachlich sondern auch örtlich zuständig sein- es muss bei ihm der sogenannte </a:t>
            </a:r>
            <a:r>
              <a:rPr lang="de-DE" b="1" dirty="0" smtClean="0"/>
              <a:t>GERICHTSSTAND </a:t>
            </a:r>
            <a:r>
              <a:rPr lang="de-DE" dirty="0" smtClean="0"/>
              <a:t>vorliegen.</a:t>
            </a:r>
            <a:endParaRPr lang="de-DE" dirty="0"/>
          </a:p>
          <a:p>
            <a:pPr marL="0" indent="0">
              <a:buNone/>
            </a:pPr>
            <a:endParaRPr lang="de-DE" dirty="0" smtClean="0">
              <a:solidFill>
                <a:schemeClr val="accent5"/>
              </a:solidFill>
            </a:endParaRPr>
          </a:p>
          <a:p>
            <a:pPr marL="0" indent="0">
              <a:buNone/>
            </a:pPr>
            <a:endParaRPr lang="de-DE" dirty="0">
              <a:solidFill>
                <a:schemeClr val="accent5"/>
              </a:solidFill>
            </a:endParaRPr>
          </a:p>
          <a:p>
            <a:pPr marL="0" indent="0">
              <a:buNone/>
            </a:pPr>
            <a:endParaRPr lang="de-DE" dirty="0">
              <a:solidFill>
                <a:schemeClr val="accent5"/>
              </a:solidFill>
            </a:endParaRPr>
          </a:p>
          <a:p>
            <a:pPr marL="0" indent="0">
              <a:buNone/>
            </a:pPr>
            <a:endParaRPr lang="de-DE" b="1" u="sng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873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498764"/>
            <a:ext cx="10515600" cy="5678199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>
                <a:solidFill>
                  <a:srgbClr val="0070C0"/>
                </a:solidFill>
              </a:rPr>
              <a:t>Die ZPO unterscheidet bei der örtlichen Zuständigkeit zwischen: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 smtClean="0"/>
              <a:t>	dem </a:t>
            </a:r>
            <a:r>
              <a:rPr lang="de-DE" dirty="0" smtClean="0">
                <a:solidFill>
                  <a:srgbClr val="0070C0"/>
                </a:solidFill>
              </a:rPr>
              <a:t>allgemeinen</a:t>
            </a:r>
          </a:p>
          <a:p>
            <a:r>
              <a:rPr lang="de-DE" dirty="0" smtClean="0"/>
              <a:t> </a:t>
            </a:r>
            <a:r>
              <a:rPr lang="de-DE" dirty="0"/>
              <a:t>	</a:t>
            </a:r>
            <a:r>
              <a:rPr lang="de-DE" dirty="0" smtClean="0"/>
              <a:t>dem </a:t>
            </a:r>
            <a:r>
              <a:rPr lang="de-DE" dirty="0" smtClean="0">
                <a:solidFill>
                  <a:srgbClr val="0070C0"/>
                </a:solidFill>
              </a:rPr>
              <a:t>besonderen</a:t>
            </a:r>
          </a:p>
          <a:p>
            <a:r>
              <a:rPr lang="de-DE" dirty="0" smtClean="0"/>
              <a:t> </a:t>
            </a:r>
            <a:r>
              <a:rPr lang="de-DE" dirty="0"/>
              <a:t>	</a:t>
            </a:r>
            <a:r>
              <a:rPr lang="de-DE" dirty="0" smtClean="0"/>
              <a:t>dem </a:t>
            </a:r>
            <a:r>
              <a:rPr lang="de-DE" dirty="0" smtClean="0">
                <a:solidFill>
                  <a:srgbClr val="0070C0"/>
                </a:solidFill>
              </a:rPr>
              <a:t>ausschließlichen</a:t>
            </a:r>
            <a:r>
              <a:rPr lang="de-DE" dirty="0" smtClean="0"/>
              <a:t> 	</a:t>
            </a:r>
            <a:r>
              <a:rPr lang="de-DE" dirty="0" smtClean="0">
                <a:solidFill>
                  <a:srgbClr val="0070C0"/>
                </a:solidFill>
              </a:rPr>
              <a:t>Gerichtsstand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	Daneben </a:t>
            </a:r>
            <a:r>
              <a:rPr lang="de-DE" dirty="0"/>
              <a:t>g</a:t>
            </a:r>
            <a:r>
              <a:rPr lang="de-DE" dirty="0" smtClean="0"/>
              <a:t>ibt es noch den </a:t>
            </a:r>
            <a:r>
              <a:rPr lang="de-DE" dirty="0" smtClean="0">
                <a:solidFill>
                  <a:srgbClr val="0070C0"/>
                </a:solidFill>
              </a:rPr>
              <a:t>vereinbarten</a:t>
            </a:r>
            <a:r>
              <a:rPr lang="de-DE" dirty="0" smtClean="0"/>
              <a:t> Gerichtsstand.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98206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1048</Words>
  <Application>Microsoft Office PowerPoint</Application>
  <PresentationFormat>Breitbild</PresentationFormat>
  <Paragraphs>106</Paragraphs>
  <Slides>19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4" baseType="lpstr">
      <vt:lpstr>Arial</vt:lpstr>
      <vt:lpstr>Bradley Hand ITC</vt:lpstr>
      <vt:lpstr>Calibri</vt:lpstr>
      <vt:lpstr>Calibri Light</vt:lpstr>
      <vt:lpstr>Office</vt:lpstr>
      <vt:lpstr>Rechtswegezuständigkeit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Rechtswegezuständigkeit</dc:title>
  <dc:creator>Simmerl-Hübner, Susanne</dc:creator>
  <cp:lastModifiedBy>Simmerl-Hübner, Susanne</cp:lastModifiedBy>
  <cp:revision>39</cp:revision>
  <dcterms:created xsi:type="dcterms:W3CDTF">2024-09-27T07:38:45Z</dcterms:created>
  <dcterms:modified xsi:type="dcterms:W3CDTF">2024-09-29T14:30:31Z</dcterms:modified>
</cp:coreProperties>
</file>