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441" r:id="rId34"/>
    <p:sldId id="288" r:id="rId35"/>
    <p:sldId id="289" r:id="rId36"/>
    <p:sldId id="291" r:id="rId37"/>
    <p:sldId id="292" r:id="rId38"/>
    <p:sldId id="293" r:id="rId39"/>
    <p:sldId id="442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2" r:id="rId48"/>
    <p:sldId id="304" r:id="rId49"/>
    <p:sldId id="305" r:id="rId50"/>
    <p:sldId id="306" r:id="rId51"/>
    <p:sldId id="440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447" r:id="rId84"/>
    <p:sldId id="339" r:id="rId85"/>
    <p:sldId id="448" r:id="rId86"/>
    <p:sldId id="341" r:id="rId87"/>
    <p:sldId id="342" r:id="rId88"/>
    <p:sldId id="343" r:id="rId89"/>
    <p:sldId id="344" r:id="rId90"/>
    <p:sldId id="345" r:id="rId91"/>
    <p:sldId id="443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445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449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444" r:id="rId144"/>
    <p:sldId id="398" r:id="rId145"/>
    <p:sldId id="399" r:id="rId146"/>
    <p:sldId id="400" r:id="rId147"/>
    <p:sldId id="401" r:id="rId148"/>
    <p:sldId id="402" r:id="rId149"/>
    <p:sldId id="403" r:id="rId150"/>
    <p:sldId id="404" r:id="rId151"/>
    <p:sldId id="405" r:id="rId152"/>
    <p:sldId id="406" r:id="rId153"/>
    <p:sldId id="407" r:id="rId154"/>
    <p:sldId id="408" r:id="rId155"/>
    <p:sldId id="409" r:id="rId156"/>
    <p:sldId id="410" r:id="rId157"/>
    <p:sldId id="411" r:id="rId158"/>
    <p:sldId id="412" r:id="rId159"/>
    <p:sldId id="413" r:id="rId160"/>
    <p:sldId id="414" r:id="rId161"/>
    <p:sldId id="415" r:id="rId162"/>
    <p:sldId id="416" r:id="rId163"/>
    <p:sldId id="417" r:id="rId164"/>
    <p:sldId id="418" r:id="rId165"/>
    <p:sldId id="419" r:id="rId166"/>
    <p:sldId id="420" r:id="rId167"/>
    <p:sldId id="421" r:id="rId168"/>
    <p:sldId id="422" r:id="rId169"/>
    <p:sldId id="423" r:id="rId170"/>
    <p:sldId id="424" r:id="rId171"/>
    <p:sldId id="425" r:id="rId172"/>
    <p:sldId id="426" r:id="rId173"/>
    <p:sldId id="427" r:id="rId174"/>
    <p:sldId id="428" r:id="rId175"/>
    <p:sldId id="446" r:id="rId176"/>
    <p:sldId id="429" r:id="rId177"/>
    <p:sldId id="430" r:id="rId178"/>
    <p:sldId id="431" r:id="rId179"/>
    <p:sldId id="432" r:id="rId180"/>
    <p:sldId id="433" r:id="rId181"/>
    <p:sldId id="434" r:id="rId182"/>
    <p:sldId id="435" r:id="rId183"/>
    <p:sldId id="436" r:id="rId184"/>
    <p:sldId id="437" r:id="rId185"/>
  </p:sldIdLst>
  <p:sldSz cx="18288000" cy="10287000"/>
  <p:notesSz cx="6858000" cy="9144000"/>
  <p:embeddedFontLst>
    <p:embeddedFont>
      <p:font typeface="Alfa Slab One" panose="020B0604020202020204" charset="0"/>
      <p:regular r:id="rId187"/>
    </p:embeddedFont>
    <p:embeddedFont>
      <p:font typeface="Anton" panose="020B0604020202020204" charset="0"/>
      <p:regular r:id="rId188"/>
    </p:embeddedFont>
    <p:embeddedFont>
      <p:font typeface="Arimo" panose="020B0604020202020204" charset="0"/>
      <p:regular r:id="rId189"/>
    </p:embeddedFont>
    <p:embeddedFont>
      <p:font typeface="Glacial Indifference" panose="020B0604020202020204" charset="0"/>
      <p:regular r:id="rId190"/>
    </p:embeddedFont>
    <p:embeddedFont>
      <p:font typeface="Imprint MT Shadow" panose="020B0604020202020204" charset="0"/>
      <p:regular r:id="rId191"/>
    </p:embeddedFont>
    <p:embeddedFont>
      <p:font typeface="Inter" panose="020B0604020202020204" charset="0"/>
      <p:regular r:id="rId192"/>
    </p:embeddedFont>
    <p:embeddedFont>
      <p:font typeface="Inter Bold" panose="020B0604020202020204" charset="0"/>
      <p:regular r:id="rId193"/>
      <p:bold r:id="rId194"/>
    </p:embeddedFont>
    <p:embeddedFont>
      <p:font typeface="Inter Bold Italics" panose="020B0604020202020204" charset="0"/>
      <p:regular r:id="rId195"/>
      <p:bold r:id="rId196"/>
      <p:italic r:id="rId197"/>
      <p:boldItalic r:id="rId198"/>
    </p:embeddedFont>
    <p:embeddedFont>
      <p:font typeface="Inter Italics" panose="020B0604020202020204" charset="0"/>
      <p:regular r:id="rId199"/>
      <p:italic r:id="rId200"/>
    </p:embeddedFont>
    <p:embeddedFont>
      <p:font typeface="Intro Rust Base Shade" panose="020B0604020202020204" charset="0"/>
      <p:regular r:id="rId201"/>
    </p:embeddedFont>
    <p:embeddedFont>
      <p:font typeface="Nickainley" panose="020B0604020202020204" charset="0"/>
      <p:regular r:id="rId202"/>
    </p:embeddedFont>
    <p:embeddedFont>
      <p:font typeface="Recoleta" panose="020B0604020202020204" charset="0"/>
      <p:regular r:id="rId203"/>
    </p:embeddedFont>
    <p:embeddedFont>
      <p:font typeface="Recoleta Bold" panose="020B0604020202020204" charset="0"/>
      <p:regular r:id="rId204"/>
      <p:bold r:id="rId20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76" autoAdjust="0"/>
    <p:restoredTop sz="94589" autoAdjust="0"/>
  </p:normalViewPr>
  <p:slideViewPr>
    <p:cSldViewPr>
      <p:cViewPr varScale="1">
        <p:scale>
          <a:sx n="39" d="100"/>
          <a:sy n="39" d="100"/>
        </p:scale>
        <p:origin x="17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font" Target="fonts/font5.fntdata"/><Relationship Id="rId205" Type="http://schemas.openxmlformats.org/officeDocument/2006/relationships/font" Target="fonts/font19.fntdata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181" Type="http://schemas.openxmlformats.org/officeDocument/2006/relationships/slide" Target="slides/slide180.xml"/><Relationship Id="rId186" Type="http://schemas.openxmlformats.org/officeDocument/2006/relationships/notesMaster" Target="notesMasters/notesMaster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92" Type="http://schemas.openxmlformats.org/officeDocument/2006/relationships/font" Target="fonts/font6.fntdata"/><Relationship Id="rId197" Type="http://schemas.openxmlformats.org/officeDocument/2006/relationships/font" Target="fonts/font11.fntdata"/><Relationship Id="rId206" Type="http://schemas.openxmlformats.org/officeDocument/2006/relationships/presProps" Target="presProps.xml"/><Relationship Id="rId201" Type="http://schemas.openxmlformats.org/officeDocument/2006/relationships/font" Target="fonts/font15.fntdata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font" Target="fonts/font12.fntdata"/><Relationship Id="rId172" Type="http://schemas.openxmlformats.org/officeDocument/2006/relationships/slide" Target="slides/slide171.xml"/><Relationship Id="rId193" Type="http://schemas.openxmlformats.org/officeDocument/2006/relationships/font" Target="fonts/font7.fntdata"/><Relationship Id="rId202" Type="http://schemas.openxmlformats.org/officeDocument/2006/relationships/font" Target="fonts/font16.fntdata"/><Relationship Id="rId207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font" Target="fonts/font2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font" Target="fonts/font8.fntdata"/><Relationship Id="rId199" Type="http://schemas.openxmlformats.org/officeDocument/2006/relationships/font" Target="fonts/font13.fntdata"/><Relationship Id="rId203" Type="http://schemas.openxmlformats.org/officeDocument/2006/relationships/font" Target="fonts/font17.fntdata"/><Relationship Id="rId208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font" Target="fonts/font3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font" Target="fonts/font9.fntdata"/><Relationship Id="rId209" Type="http://schemas.openxmlformats.org/officeDocument/2006/relationships/tableStyles" Target="tableStyles.xml"/><Relationship Id="rId190" Type="http://schemas.openxmlformats.org/officeDocument/2006/relationships/font" Target="fonts/font4.fntdata"/><Relationship Id="rId204" Type="http://schemas.openxmlformats.org/officeDocument/2006/relationships/font" Target="fonts/font18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font" Target="fonts/font10.fntdata"/><Relationship Id="rId200" Type="http://schemas.openxmlformats.org/officeDocument/2006/relationships/font" Target="fonts/font14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2-25T13:56:15.55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0 164,'95'-2,"0"0,0 1,0-1,19-1,-4 1,-35 1,-47 1,0 0,22 0,35 0,-35 0,2 0,17 0,0 0,-10 1,-2 1,1-1,-4 1,11 1,-19-1,-23-2,5 0,3 0,11 0,14 0,0-1,35 0,-10 0,15-2,-23 1,-14 0,-7-1,-6 0,27 1,1-1,-20 2,3 0,-6-1,0 0,49-4,-25-1,-20 3,19-2,10 0,-22 2,3-1,0 1,1-1,0 1,-2 0,34-3,-20 1,-26 3,-10 0,3 1,-4 0,12-1,5 0,15 1,24 0,-33 2,5-1,17 1,3 0,0 1,0 1,3-1,-5 0,-28 0,-6 1,25-1,-52-1,-16 0,46-6,15 2,-6-1,5 0,-4 2,0 0,1 0,-1 0,-8 2,1 0,4-1,1 2,-2 0,-1 1,1 0,-2-1,-6 1,-4 0,13-1,-17-1,-17 0,6 0,15 1,10 0,0-1,-22 0,-11 0,32 1,29 0,-19-1,2 0,-10 1,-3-1,23-2,-36 3,-23-4,-5 3,0-2,0 1,25 1,20 1,18 1,-24 1,-22-2,-28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27.02.2026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‹Nr.›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Soll ein Grundstück  verkauft, so müssen sich Käufer und Verkäufer vor einem Notar über den Verkauf einigen. Diese Einigung nennt man Auflassung. Aber erst durch die Eintragung wird man Eigentümer.</a:t>
            </a:r>
          </a:p>
          <a:p>
            <a:r>
              <a:rPr lang="en-US"/>
              <a:t>Geregelt ist das im § 925 BGB (Auflassung)</a:t>
            </a:r>
          </a:p>
          <a:p>
            <a:r>
              <a:rPr lang="en-US"/>
              <a:t>Die Auflassung muss bei gleichzeitiger Anwesenheit (Vertretung möglich), vor einem Notar erklärt werden.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Bis wann ist die Rücknahme möglich? nur bis zur Eintragung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ver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svg"/><Relationship Id="rId3" Type="http://schemas.openxmlformats.org/officeDocument/2006/relationships/image" Target="../media/image151.png"/><Relationship Id="rId7" Type="http://schemas.openxmlformats.org/officeDocument/2006/relationships/image" Target="../media/image15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.svg"/><Relationship Id="rId5" Type="http://schemas.openxmlformats.org/officeDocument/2006/relationships/image" Target="../media/image153.png"/><Relationship Id="rId10" Type="http://schemas.openxmlformats.org/officeDocument/2006/relationships/image" Target="../media/image158.svg"/><Relationship Id="rId4" Type="http://schemas.openxmlformats.org/officeDocument/2006/relationships/image" Target="../media/image152.svg"/><Relationship Id="rId9" Type="http://schemas.openxmlformats.org/officeDocument/2006/relationships/image" Target="../media/image157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0.svg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sv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sv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sv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sv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sv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8.svg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0.sv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72.png"/><Relationship Id="rId4" Type="http://schemas.openxmlformats.org/officeDocument/2006/relationships/image" Target="../media/image171.jpe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sv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sv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sv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sv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7.png"/><Relationship Id="rId4" Type="http://schemas.openxmlformats.org/officeDocument/2006/relationships/image" Target="../media/image176.png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svg"/><Relationship Id="rId3" Type="http://schemas.openxmlformats.org/officeDocument/2006/relationships/image" Target="../media/image178.png"/><Relationship Id="rId7" Type="http://schemas.openxmlformats.org/officeDocument/2006/relationships/image" Target="../media/image18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1.svg"/><Relationship Id="rId5" Type="http://schemas.openxmlformats.org/officeDocument/2006/relationships/image" Target="../media/image180.png"/><Relationship Id="rId4" Type="http://schemas.openxmlformats.org/officeDocument/2006/relationships/image" Target="../media/image179.svg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185.png"/><Relationship Id="rId4" Type="http://schemas.openxmlformats.org/officeDocument/2006/relationships/image" Target="../media/image18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7.sv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0.svg"/><Relationship Id="rId4" Type="http://schemas.openxmlformats.org/officeDocument/2006/relationships/image" Target="../media/image189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4.png"/><Relationship Id="rId4" Type="http://schemas.openxmlformats.org/officeDocument/2006/relationships/image" Target="../media/image193.svg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6.sv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8.sv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2.svg"/><Relationship Id="rId5" Type="http://schemas.openxmlformats.org/officeDocument/2006/relationships/image" Target="../media/image201.png"/><Relationship Id="rId4" Type="http://schemas.openxmlformats.org/officeDocument/2006/relationships/image" Target="../media/image200.svg"/></Relationships>
</file>

<file path=ppt/slides/_rels/slide1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7.png"/><Relationship Id="rId3" Type="http://schemas.openxmlformats.org/officeDocument/2006/relationships/image" Target="../media/image203.png"/><Relationship Id="rId7" Type="http://schemas.openxmlformats.org/officeDocument/2006/relationships/image" Target="../media/image20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5.png"/><Relationship Id="rId5" Type="http://schemas.openxmlformats.org/officeDocument/2006/relationships/image" Target="../media/image204.png"/><Relationship Id="rId10" Type="http://schemas.openxmlformats.org/officeDocument/2006/relationships/image" Target="../media/image209.png"/><Relationship Id="rId4" Type="http://schemas.openxmlformats.org/officeDocument/2006/relationships/image" Target="../media/image8.jpeg"/><Relationship Id="rId9" Type="http://schemas.openxmlformats.org/officeDocument/2006/relationships/image" Target="../media/image20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2.png"/><Relationship Id="rId5" Type="http://schemas.openxmlformats.org/officeDocument/2006/relationships/image" Target="../media/image8.jpeg"/><Relationship Id="rId4" Type="http://schemas.openxmlformats.org/officeDocument/2006/relationships/image" Target="../media/image203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4.sv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8.svg"/><Relationship Id="rId5" Type="http://schemas.openxmlformats.org/officeDocument/2006/relationships/image" Target="../media/image217.png"/><Relationship Id="rId4" Type="http://schemas.openxmlformats.org/officeDocument/2006/relationships/image" Target="../media/image216.sv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0.png"/><Relationship Id="rId5" Type="http://schemas.openxmlformats.org/officeDocument/2006/relationships/image" Target="../media/image219.png"/><Relationship Id="rId4" Type="http://schemas.openxmlformats.org/officeDocument/2006/relationships/image" Target="../media/image216.sv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6.sv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6.sv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png"/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4.png"/><Relationship Id="rId4" Type="http://schemas.openxmlformats.org/officeDocument/2006/relationships/image" Target="../media/image223.sv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6.sv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6.sv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6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6.sv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5.png"/><Relationship Id="rId4" Type="http://schemas.openxmlformats.org/officeDocument/2006/relationships/image" Target="../media/image216.sv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6.png"/><Relationship Id="rId4" Type="http://schemas.openxmlformats.org/officeDocument/2006/relationships/image" Target="../media/image216.sv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8.svg"/><Relationship Id="rId5" Type="http://schemas.openxmlformats.org/officeDocument/2006/relationships/image" Target="../media/image227.png"/><Relationship Id="rId4" Type="http://schemas.openxmlformats.org/officeDocument/2006/relationships/image" Target="../media/image216.sv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svg"/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1.png"/><Relationship Id="rId4" Type="http://schemas.openxmlformats.org/officeDocument/2006/relationships/image" Target="../media/image8.jpe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svg"/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2.png"/><Relationship Id="rId4" Type="http://schemas.openxmlformats.org/officeDocument/2006/relationships/image" Target="../media/image8.jpeg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6.sv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6.sv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3.png"/><Relationship Id="rId4" Type="http://schemas.openxmlformats.org/officeDocument/2006/relationships/image" Target="../media/image216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4.png"/><Relationship Id="rId4" Type="http://schemas.openxmlformats.org/officeDocument/2006/relationships/image" Target="../media/image216.sv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6.svg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8.sv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0.svg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2.sv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5.png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1.svg"/><Relationship Id="rId5" Type="http://schemas.openxmlformats.org/officeDocument/2006/relationships/image" Target="../media/image250.png"/><Relationship Id="rId4" Type="http://schemas.openxmlformats.org/officeDocument/2006/relationships/image" Target="../media/image249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sv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svg"/><Relationship Id="rId9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7" Type="http://schemas.openxmlformats.org/officeDocument/2006/relationships/image" Target="../media/image60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svg"/><Relationship Id="rId4" Type="http://schemas.openxmlformats.org/officeDocument/2006/relationships/image" Target="../media/image5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13" Type="http://schemas.openxmlformats.org/officeDocument/2006/relationships/image" Target="../media/image73.png"/><Relationship Id="rId18" Type="http://schemas.openxmlformats.org/officeDocument/2006/relationships/image" Target="../media/image78.sv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svg"/><Relationship Id="rId17" Type="http://schemas.openxmlformats.org/officeDocument/2006/relationships/image" Target="../media/image77.png"/><Relationship Id="rId2" Type="http://schemas.openxmlformats.org/officeDocument/2006/relationships/image" Target="../media/image8.jpeg"/><Relationship Id="rId16" Type="http://schemas.openxmlformats.org/officeDocument/2006/relationships/image" Target="../media/image76.svg"/><Relationship Id="rId20" Type="http://schemas.openxmlformats.org/officeDocument/2006/relationships/image" Target="../media/image8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sv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10" Type="http://schemas.openxmlformats.org/officeDocument/2006/relationships/image" Target="../media/image70.svg"/><Relationship Id="rId19" Type="http://schemas.openxmlformats.org/officeDocument/2006/relationships/image" Target="../media/image79.png"/><Relationship Id="rId4" Type="http://schemas.openxmlformats.org/officeDocument/2006/relationships/image" Target="../media/image64.svg"/><Relationship Id="rId9" Type="http://schemas.openxmlformats.org/officeDocument/2006/relationships/image" Target="../media/image69.png"/><Relationship Id="rId14" Type="http://schemas.openxmlformats.org/officeDocument/2006/relationships/image" Target="../media/image74.sv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png"/><Relationship Id="rId4" Type="http://schemas.openxmlformats.org/officeDocument/2006/relationships/image" Target="../media/image85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sv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sca_esv=a8424e5f7dad53ec&amp;q=Eintragungsantrag&amp;sa=X&amp;ved=2ahUKEwjm1bHej--SAxV7hf0HHegnL2cQgK4QegQIARAB&amp;biw=1912&amp;bih=1044&amp;dpr=1&amp;mstk=AUtExfBUFpA2p-kWyH8tsV66xG5qeAHnIa6poxt7TnRLSDX0_YUXqwB0x2Npip9KohDcqTH2vulL8mBEjMbXO8FGWv3mYnomB47ZlmPE4ApVPJTWXEpMIvliMDhufvE6kftDtE4&amp;csui=3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svg"/><Relationship Id="rId5" Type="http://schemas.openxmlformats.org/officeDocument/2006/relationships/image" Target="../media/image82.png"/><Relationship Id="rId4" Type="http://schemas.openxmlformats.org/officeDocument/2006/relationships/hyperlink" Target="https://www.google.com/search?sca_esv=a8424e5f7dad53ec&amp;q=Eintragungsbewilligung&amp;sa=X&amp;ved=2ahUKEwjm1bHej--SAxV7hf0HHegnL2cQgK4QegQIARAC&amp;biw=1912&amp;bih=1044&amp;dpr=1&amp;mstk=AUtExfBUFpA2p-kWyH8tsV66xG5qeAHnIa6poxt7TnRLSDX0_YUXqwB0x2Npip9KohDcqTH2vulL8mBEjMbXO8FGWv3mYnomB47ZlmPE4ApVPJTWXEpMIvliMDhufvE6kftDtE4&amp;csui=3" TargetMode="Externa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sv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7.sv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103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sv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png"/><Relationship Id="rId5" Type="http://schemas.openxmlformats.org/officeDocument/2006/relationships/image" Target="../media/image104.jpeg"/><Relationship Id="rId4" Type="http://schemas.openxmlformats.org/officeDocument/2006/relationships/image" Target="../media/image8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0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2.png"/><Relationship Id="rId7" Type="http://schemas.openxmlformats.org/officeDocument/2006/relationships/image" Target="../media/image116.sv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svg"/><Relationship Id="rId9" Type="http://schemas.openxmlformats.org/officeDocument/2006/relationships/image" Target="../media/image118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0.sv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3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8.svg"/><Relationship Id="rId5" Type="http://schemas.openxmlformats.org/officeDocument/2006/relationships/image" Target="../media/image127.png"/><Relationship Id="rId4" Type="http://schemas.openxmlformats.org/officeDocument/2006/relationships/image" Target="../media/image126.sv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31.png"/><Relationship Id="rId4" Type="http://schemas.openxmlformats.org/officeDocument/2006/relationships/image" Target="../media/image130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2.gif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sv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6.svg"/><Relationship Id="rId5" Type="http://schemas.openxmlformats.org/officeDocument/2006/relationships/image" Target="../media/image135.png"/><Relationship Id="rId4" Type="http://schemas.openxmlformats.org/officeDocument/2006/relationships/image" Target="../media/image8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4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31.png"/><Relationship Id="rId5" Type="http://schemas.openxmlformats.org/officeDocument/2006/relationships/image" Target="../media/image138.jpeg"/><Relationship Id="rId4" Type="http://schemas.openxmlformats.org/officeDocument/2006/relationships/image" Target="../media/image8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sv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svg"/><Relationship Id="rId5" Type="http://schemas.openxmlformats.org/officeDocument/2006/relationships/image" Target="../media/image139.png"/><Relationship Id="rId4" Type="http://schemas.openxmlformats.org/officeDocument/2006/relationships/image" Target="../media/image8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sv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sv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1.png"/><Relationship Id="rId4" Type="http://schemas.openxmlformats.org/officeDocument/2006/relationships/image" Target="../media/image8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sv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sv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6.png"/><Relationship Id="rId4" Type="http://schemas.openxmlformats.org/officeDocument/2006/relationships/image" Target="../media/image145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svg"/><Relationship Id="rId5" Type="http://schemas.openxmlformats.org/officeDocument/2006/relationships/image" Target="../media/image149.png"/><Relationship Id="rId4" Type="http://schemas.openxmlformats.org/officeDocument/2006/relationships/image" Target="../media/image14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992411" y="2363810"/>
            <a:ext cx="7261733" cy="5716996"/>
            <a:chOff x="0" y="0"/>
            <a:chExt cx="3730237" cy="29367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30237" cy="2936730"/>
            </a:xfrm>
            <a:custGeom>
              <a:avLst/>
              <a:gdLst/>
              <a:ahLst/>
              <a:cxnLst/>
              <a:rect l="l" t="t" r="r" b="b"/>
              <a:pathLst>
                <a:path w="3730237" h="2936730">
                  <a:moveTo>
                    <a:pt x="0" y="0"/>
                  </a:moveTo>
                  <a:lnTo>
                    <a:pt x="0" y="2936730"/>
                  </a:lnTo>
                  <a:lnTo>
                    <a:pt x="3730237" y="2936730"/>
                  </a:lnTo>
                  <a:lnTo>
                    <a:pt x="3730237" y="0"/>
                  </a:lnTo>
                  <a:lnTo>
                    <a:pt x="0" y="0"/>
                  </a:lnTo>
                  <a:close/>
                  <a:moveTo>
                    <a:pt x="3669277" y="2875770"/>
                  </a:moveTo>
                  <a:lnTo>
                    <a:pt x="59690" y="2875770"/>
                  </a:lnTo>
                  <a:lnTo>
                    <a:pt x="59690" y="59690"/>
                  </a:lnTo>
                  <a:lnTo>
                    <a:pt x="3669277" y="59690"/>
                  </a:lnTo>
                  <a:lnTo>
                    <a:pt x="3669277" y="287577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7266012" y="1896318"/>
            <a:ext cx="10914916" cy="7025173"/>
            <a:chOff x="0" y="0"/>
            <a:chExt cx="5513070" cy="3548380"/>
          </a:xfrm>
        </p:grpSpPr>
        <p:sp>
          <p:nvSpPr>
            <p:cNvPr id="5" name="Freeform 5"/>
            <p:cNvSpPr/>
            <p:nvPr/>
          </p:nvSpPr>
          <p:spPr>
            <a:xfrm>
              <a:off x="-1297" y="429"/>
              <a:ext cx="5514367" cy="3547951"/>
            </a:xfrm>
            <a:custGeom>
              <a:avLst/>
              <a:gdLst/>
              <a:ahLst/>
              <a:cxnLst/>
              <a:rect l="l" t="t" r="r" b="b"/>
              <a:pathLst>
                <a:path w="5514367" h="3547951">
                  <a:moveTo>
                    <a:pt x="4989857" y="1543891"/>
                  </a:moveTo>
                  <a:cubicBezTo>
                    <a:pt x="5047007" y="1522301"/>
                    <a:pt x="5123207" y="1532461"/>
                    <a:pt x="5187977" y="1510871"/>
                  </a:cubicBezTo>
                  <a:cubicBezTo>
                    <a:pt x="5325137" y="1463881"/>
                    <a:pt x="5434357" y="1388951"/>
                    <a:pt x="5514367" y="1303861"/>
                  </a:cubicBezTo>
                  <a:cubicBezTo>
                    <a:pt x="5497857" y="1216231"/>
                    <a:pt x="5492777" y="1167971"/>
                    <a:pt x="5504207" y="1094311"/>
                  </a:cubicBezTo>
                  <a:cubicBezTo>
                    <a:pt x="5494047" y="1089231"/>
                    <a:pt x="5472457" y="1103201"/>
                    <a:pt x="5471187" y="1082881"/>
                  </a:cubicBezTo>
                  <a:cubicBezTo>
                    <a:pt x="5468647" y="1024461"/>
                    <a:pt x="5440707" y="1002871"/>
                    <a:pt x="5414037" y="953341"/>
                  </a:cubicBezTo>
                  <a:cubicBezTo>
                    <a:pt x="5209567" y="982551"/>
                    <a:pt x="4837457" y="1142571"/>
                    <a:pt x="4616477" y="1128601"/>
                  </a:cubicBezTo>
                  <a:cubicBezTo>
                    <a:pt x="4752367" y="1032081"/>
                    <a:pt x="4850157" y="924131"/>
                    <a:pt x="4852697" y="781891"/>
                  </a:cubicBezTo>
                  <a:cubicBezTo>
                    <a:pt x="4841267" y="770461"/>
                    <a:pt x="4776497" y="762841"/>
                    <a:pt x="4761257" y="767921"/>
                  </a:cubicBezTo>
                  <a:cubicBezTo>
                    <a:pt x="4709187" y="757761"/>
                    <a:pt x="4655847" y="710771"/>
                    <a:pt x="4632987" y="681561"/>
                  </a:cubicBezTo>
                  <a:cubicBezTo>
                    <a:pt x="4611397" y="695531"/>
                    <a:pt x="4607587" y="680291"/>
                    <a:pt x="4588537" y="690451"/>
                  </a:cubicBezTo>
                  <a:cubicBezTo>
                    <a:pt x="4507257" y="628221"/>
                    <a:pt x="4335807" y="722201"/>
                    <a:pt x="4253257" y="663781"/>
                  </a:cubicBezTo>
                  <a:cubicBezTo>
                    <a:pt x="4291357" y="563451"/>
                    <a:pt x="4213887" y="540591"/>
                    <a:pt x="4161817" y="492331"/>
                  </a:cubicBezTo>
                  <a:cubicBezTo>
                    <a:pt x="4180867" y="413591"/>
                    <a:pt x="4133877" y="371681"/>
                    <a:pt x="4090697" y="298021"/>
                  </a:cubicBezTo>
                  <a:cubicBezTo>
                    <a:pt x="4037357" y="323421"/>
                    <a:pt x="4041167" y="284051"/>
                    <a:pt x="4047517" y="258651"/>
                  </a:cubicBezTo>
                  <a:cubicBezTo>
                    <a:pt x="4008147" y="270081"/>
                    <a:pt x="3984017" y="254841"/>
                    <a:pt x="3962427" y="234521"/>
                  </a:cubicBezTo>
                  <a:cubicBezTo>
                    <a:pt x="3886227" y="263731"/>
                    <a:pt x="3816377" y="265001"/>
                    <a:pt x="3755417" y="271351"/>
                  </a:cubicBezTo>
                  <a:cubicBezTo>
                    <a:pt x="3444267" y="304371"/>
                    <a:pt x="3058187" y="388191"/>
                    <a:pt x="2778787" y="402161"/>
                  </a:cubicBezTo>
                  <a:cubicBezTo>
                    <a:pt x="3035327" y="292941"/>
                    <a:pt x="3332507" y="223091"/>
                    <a:pt x="3521737" y="129111"/>
                  </a:cubicBezTo>
                  <a:cubicBezTo>
                    <a:pt x="3528087" y="75771"/>
                    <a:pt x="3526817" y="51641"/>
                    <a:pt x="3523007" y="2111"/>
                  </a:cubicBezTo>
                  <a:cubicBezTo>
                    <a:pt x="3318537" y="-15669"/>
                    <a:pt x="3004847" y="82121"/>
                    <a:pt x="2714017" y="173561"/>
                  </a:cubicBezTo>
                  <a:cubicBezTo>
                    <a:pt x="2039647" y="385651"/>
                    <a:pt x="1226847" y="626951"/>
                    <a:pt x="844577" y="1002871"/>
                  </a:cubicBezTo>
                  <a:cubicBezTo>
                    <a:pt x="854737" y="1058751"/>
                    <a:pt x="838227" y="1131141"/>
                    <a:pt x="880137" y="1179401"/>
                  </a:cubicBezTo>
                  <a:cubicBezTo>
                    <a:pt x="740437" y="1255601"/>
                    <a:pt x="580417" y="1324181"/>
                    <a:pt x="444527" y="1402921"/>
                  </a:cubicBezTo>
                  <a:cubicBezTo>
                    <a:pt x="449607" y="1468961"/>
                    <a:pt x="483897" y="1537541"/>
                    <a:pt x="497867" y="1548971"/>
                  </a:cubicBezTo>
                  <a:cubicBezTo>
                    <a:pt x="453417" y="1573101"/>
                    <a:pt x="521997" y="1555321"/>
                    <a:pt x="519457" y="1580721"/>
                  </a:cubicBezTo>
                  <a:cubicBezTo>
                    <a:pt x="500407" y="1589611"/>
                    <a:pt x="513107" y="1611201"/>
                    <a:pt x="485167" y="1617551"/>
                  </a:cubicBezTo>
                  <a:cubicBezTo>
                    <a:pt x="382297" y="1601041"/>
                    <a:pt x="267997" y="1681051"/>
                    <a:pt x="162587" y="1705181"/>
                  </a:cubicBezTo>
                  <a:cubicBezTo>
                    <a:pt x="158777" y="1721691"/>
                    <a:pt x="196877" y="1719151"/>
                    <a:pt x="172747" y="1733121"/>
                  </a:cubicBezTo>
                  <a:cubicBezTo>
                    <a:pt x="102897" y="1749631"/>
                    <a:pt x="95277" y="1786461"/>
                    <a:pt x="25427" y="1802971"/>
                  </a:cubicBezTo>
                  <a:cubicBezTo>
                    <a:pt x="22887" y="1818211"/>
                    <a:pt x="20347" y="1833451"/>
                    <a:pt x="24157" y="1851231"/>
                  </a:cubicBezTo>
                  <a:cubicBezTo>
                    <a:pt x="34317" y="1863931"/>
                    <a:pt x="95277" y="1848691"/>
                    <a:pt x="78767" y="1870281"/>
                  </a:cubicBezTo>
                  <a:cubicBezTo>
                    <a:pt x="41937" y="1882981"/>
                    <a:pt x="-1243" y="1879171"/>
                    <a:pt x="27" y="1914731"/>
                  </a:cubicBezTo>
                  <a:cubicBezTo>
                    <a:pt x="20347" y="1937591"/>
                    <a:pt x="62257" y="1922351"/>
                    <a:pt x="73687" y="1959181"/>
                  </a:cubicBezTo>
                  <a:cubicBezTo>
                    <a:pt x="64797" y="1976961"/>
                    <a:pt x="36857" y="1987121"/>
                    <a:pt x="44477" y="2009981"/>
                  </a:cubicBezTo>
                  <a:cubicBezTo>
                    <a:pt x="104167" y="2008711"/>
                    <a:pt x="157507" y="2020141"/>
                    <a:pt x="219737" y="2016331"/>
                  </a:cubicBezTo>
                  <a:cubicBezTo>
                    <a:pt x="200687" y="2026491"/>
                    <a:pt x="234977" y="2049351"/>
                    <a:pt x="285777" y="2039191"/>
                  </a:cubicBezTo>
                  <a:cubicBezTo>
                    <a:pt x="283237" y="2056971"/>
                    <a:pt x="238787" y="2059511"/>
                    <a:pt x="242597" y="2078561"/>
                  </a:cubicBezTo>
                  <a:cubicBezTo>
                    <a:pt x="316257" y="2064591"/>
                    <a:pt x="336577" y="2036651"/>
                    <a:pt x="405157" y="2026491"/>
                  </a:cubicBezTo>
                  <a:cubicBezTo>
                    <a:pt x="359437" y="2063321"/>
                    <a:pt x="301017" y="2120471"/>
                    <a:pt x="243867" y="2133171"/>
                  </a:cubicBezTo>
                  <a:cubicBezTo>
                    <a:pt x="227357" y="2156031"/>
                    <a:pt x="233707" y="2186511"/>
                    <a:pt x="224817" y="2210641"/>
                  </a:cubicBezTo>
                  <a:cubicBezTo>
                    <a:pt x="209577" y="2205561"/>
                    <a:pt x="210847" y="2285571"/>
                    <a:pt x="250217" y="2304621"/>
                  </a:cubicBezTo>
                  <a:cubicBezTo>
                    <a:pt x="299747" y="2291921"/>
                    <a:pt x="411507" y="2298271"/>
                    <a:pt x="483897" y="2313511"/>
                  </a:cubicBezTo>
                  <a:cubicBezTo>
                    <a:pt x="478817" y="2327481"/>
                    <a:pt x="462307" y="2337641"/>
                    <a:pt x="471197" y="2357961"/>
                  </a:cubicBezTo>
                  <a:cubicBezTo>
                    <a:pt x="495327" y="2366851"/>
                    <a:pt x="553747" y="2316051"/>
                    <a:pt x="577877" y="2335101"/>
                  </a:cubicBezTo>
                  <a:cubicBezTo>
                    <a:pt x="613437" y="2347801"/>
                    <a:pt x="549937" y="2360501"/>
                    <a:pt x="567717" y="2385901"/>
                  </a:cubicBezTo>
                  <a:cubicBezTo>
                    <a:pt x="803937" y="2267791"/>
                    <a:pt x="993167" y="2246201"/>
                    <a:pt x="1233197" y="2189051"/>
                  </a:cubicBezTo>
                  <a:cubicBezTo>
                    <a:pt x="965227" y="2305891"/>
                    <a:pt x="603277" y="2620851"/>
                    <a:pt x="596927" y="2723721"/>
                  </a:cubicBezTo>
                  <a:cubicBezTo>
                    <a:pt x="629947" y="2723721"/>
                    <a:pt x="657887" y="2731341"/>
                    <a:pt x="688367" y="2737691"/>
                  </a:cubicBezTo>
                  <a:cubicBezTo>
                    <a:pt x="678207" y="2764361"/>
                    <a:pt x="662967" y="2789761"/>
                    <a:pt x="660427" y="2818971"/>
                  </a:cubicBezTo>
                  <a:cubicBezTo>
                    <a:pt x="676937" y="2789761"/>
                    <a:pt x="735357" y="2775791"/>
                    <a:pt x="740437" y="2829131"/>
                  </a:cubicBezTo>
                  <a:cubicBezTo>
                    <a:pt x="699797" y="2832941"/>
                    <a:pt x="699797" y="2845641"/>
                    <a:pt x="699797" y="2876121"/>
                  </a:cubicBezTo>
                  <a:cubicBezTo>
                    <a:pt x="741707" y="2881201"/>
                    <a:pt x="806477" y="2844371"/>
                    <a:pt x="826797" y="2883741"/>
                  </a:cubicBezTo>
                  <a:cubicBezTo>
                    <a:pt x="800127" y="2900251"/>
                    <a:pt x="789967" y="2885011"/>
                    <a:pt x="764567" y="2898981"/>
                  </a:cubicBezTo>
                  <a:cubicBezTo>
                    <a:pt x="765837" y="2924381"/>
                    <a:pt x="791237" y="2905331"/>
                    <a:pt x="800127" y="2918031"/>
                  </a:cubicBezTo>
                  <a:cubicBezTo>
                    <a:pt x="726467" y="2948511"/>
                    <a:pt x="730277" y="2959941"/>
                    <a:pt x="706147" y="3000581"/>
                  </a:cubicBezTo>
                  <a:cubicBezTo>
                    <a:pt x="685827" y="2967561"/>
                    <a:pt x="632487" y="3179651"/>
                    <a:pt x="675667" y="3177111"/>
                  </a:cubicBezTo>
                  <a:cubicBezTo>
                    <a:pt x="640107" y="3213941"/>
                    <a:pt x="708687" y="3192351"/>
                    <a:pt x="725197" y="3206321"/>
                  </a:cubicBezTo>
                  <a:cubicBezTo>
                    <a:pt x="709957" y="3232991"/>
                    <a:pt x="744247" y="3240611"/>
                    <a:pt x="748057" y="3268551"/>
                  </a:cubicBezTo>
                  <a:cubicBezTo>
                    <a:pt x="767107" y="3273631"/>
                    <a:pt x="803937" y="3246961"/>
                    <a:pt x="802667" y="3287601"/>
                  </a:cubicBezTo>
                  <a:cubicBezTo>
                    <a:pt x="765837" y="3291411"/>
                    <a:pt x="777267" y="3281251"/>
                    <a:pt x="751867" y="3306651"/>
                  </a:cubicBezTo>
                  <a:cubicBezTo>
                    <a:pt x="742977" y="3297761"/>
                    <a:pt x="723927" y="3288871"/>
                    <a:pt x="704877" y="3307921"/>
                  </a:cubicBezTo>
                  <a:cubicBezTo>
                    <a:pt x="718847" y="3334591"/>
                    <a:pt x="713767" y="3354911"/>
                    <a:pt x="711227" y="3376501"/>
                  </a:cubicBezTo>
                  <a:cubicBezTo>
                    <a:pt x="778537" y="3365071"/>
                    <a:pt x="731547" y="3387931"/>
                    <a:pt x="793777" y="3393011"/>
                  </a:cubicBezTo>
                  <a:cubicBezTo>
                    <a:pt x="812827" y="3415871"/>
                    <a:pt x="784887" y="3422221"/>
                    <a:pt x="781077" y="3437461"/>
                  </a:cubicBezTo>
                  <a:cubicBezTo>
                    <a:pt x="902997" y="3441271"/>
                    <a:pt x="966497" y="3492071"/>
                    <a:pt x="1070637" y="3516201"/>
                  </a:cubicBezTo>
                  <a:cubicBezTo>
                    <a:pt x="1070637" y="3539061"/>
                    <a:pt x="1089687" y="3530171"/>
                    <a:pt x="1092227" y="3547951"/>
                  </a:cubicBezTo>
                  <a:cubicBezTo>
                    <a:pt x="1290347" y="3525091"/>
                    <a:pt x="1421157" y="3546681"/>
                    <a:pt x="1649757" y="3476831"/>
                  </a:cubicBezTo>
                  <a:cubicBezTo>
                    <a:pt x="1621817" y="3451431"/>
                    <a:pt x="1543077" y="3471751"/>
                    <a:pt x="1527837" y="3459051"/>
                  </a:cubicBezTo>
                  <a:cubicBezTo>
                    <a:pt x="1682777" y="3394281"/>
                    <a:pt x="1872007" y="3371421"/>
                    <a:pt x="2057427" y="3334591"/>
                  </a:cubicBezTo>
                  <a:cubicBezTo>
                    <a:pt x="2235227" y="3300301"/>
                    <a:pt x="2410487" y="3311731"/>
                    <a:pt x="2585747" y="3234261"/>
                  </a:cubicBezTo>
                  <a:cubicBezTo>
                    <a:pt x="2627657" y="3250771"/>
                    <a:pt x="2660677" y="3219021"/>
                    <a:pt x="2700047" y="3207591"/>
                  </a:cubicBezTo>
                  <a:cubicBezTo>
                    <a:pt x="2905787" y="3145361"/>
                    <a:pt x="3167407" y="3095831"/>
                    <a:pt x="3370607" y="3079321"/>
                  </a:cubicBezTo>
                  <a:cubicBezTo>
                    <a:pt x="3406167" y="3076781"/>
                    <a:pt x="3446807" y="3056461"/>
                    <a:pt x="3463317" y="3045031"/>
                  </a:cubicBezTo>
                  <a:cubicBezTo>
                    <a:pt x="3529357" y="3055191"/>
                    <a:pt x="3643657" y="3012011"/>
                    <a:pt x="3703347" y="2995501"/>
                  </a:cubicBezTo>
                  <a:cubicBezTo>
                    <a:pt x="3700807" y="2984071"/>
                    <a:pt x="3690647" y="2971371"/>
                    <a:pt x="3702077" y="2965021"/>
                  </a:cubicBezTo>
                  <a:cubicBezTo>
                    <a:pt x="3784627" y="2945971"/>
                    <a:pt x="3901467" y="2925651"/>
                    <a:pt x="3977667" y="2879931"/>
                  </a:cubicBezTo>
                  <a:cubicBezTo>
                    <a:pt x="3967507" y="2874851"/>
                    <a:pt x="3945917" y="2888821"/>
                    <a:pt x="3944647" y="2868501"/>
                  </a:cubicBezTo>
                  <a:cubicBezTo>
                    <a:pt x="4017037" y="2850721"/>
                    <a:pt x="4105937" y="2843101"/>
                    <a:pt x="4174517" y="2815161"/>
                  </a:cubicBezTo>
                  <a:cubicBezTo>
                    <a:pt x="4160547" y="2812621"/>
                    <a:pt x="4145307" y="2812621"/>
                    <a:pt x="4132607" y="2806271"/>
                  </a:cubicBezTo>
                  <a:cubicBezTo>
                    <a:pt x="4217697" y="2741501"/>
                    <a:pt x="4253257" y="2709751"/>
                    <a:pt x="4370097" y="2695781"/>
                  </a:cubicBezTo>
                  <a:cubicBezTo>
                    <a:pt x="4361207" y="2657681"/>
                    <a:pt x="4387877" y="2633551"/>
                    <a:pt x="4447567" y="2619581"/>
                  </a:cubicBezTo>
                  <a:cubicBezTo>
                    <a:pt x="4464077" y="2596721"/>
                    <a:pt x="4413277" y="2605611"/>
                    <a:pt x="4432327" y="2577671"/>
                  </a:cubicBezTo>
                  <a:cubicBezTo>
                    <a:pt x="4644417" y="2549731"/>
                    <a:pt x="4702837" y="2359231"/>
                    <a:pt x="4800627" y="2252551"/>
                  </a:cubicBezTo>
                  <a:cubicBezTo>
                    <a:pt x="4804437" y="2248741"/>
                    <a:pt x="4820947" y="2238581"/>
                    <a:pt x="4823487" y="2236041"/>
                  </a:cubicBezTo>
                  <a:cubicBezTo>
                    <a:pt x="4958107" y="2154761"/>
                    <a:pt x="5124477" y="2143331"/>
                    <a:pt x="5227347" y="2031571"/>
                  </a:cubicBezTo>
                  <a:cubicBezTo>
                    <a:pt x="5266717" y="1946481"/>
                    <a:pt x="5370857" y="1838531"/>
                    <a:pt x="5255287" y="1768681"/>
                  </a:cubicBezTo>
                  <a:cubicBezTo>
                    <a:pt x="5267987" y="1750901"/>
                    <a:pt x="5261637" y="1726771"/>
                    <a:pt x="5248937" y="1700101"/>
                  </a:cubicBezTo>
                  <a:cubicBezTo>
                    <a:pt x="5196867" y="1714071"/>
                    <a:pt x="4956837" y="1667081"/>
                    <a:pt x="4903497" y="1645491"/>
                  </a:cubicBezTo>
                  <a:cubicBezTo>
                    <a:pt x="4914927" y="1618821"/>
                    <a:pt x="4890797" y="1592151"/>
                    <a:pt x="4897147" y="1576911"/>
                  </a:cubicBezTo>
                  <a:cubicBezTo>
                    <a:pt x="4946677" y="1574371"/>
                    <a:pt x="4960647" y="1555321"/>
                    <a:pt x="4989857" y="1543891"/>
                  </a:cubicBezTo>
                  <a:close/>
                </a:path>
              </a:pathLst>
            </a:custGeom>
            <a:blipFill>
              <a:blip r:embed="rId2"/>
              <a:stretch>
                <a:fillRect l="-6645" r="-6645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4297902"/>
            <a:ext cx="5878448" cy="1363439"/>
            <a:chOff x="0" y="0"/>
            <a:chExt cx="7837930" cy="1817919"/>
          </a:xfrm>
        </p:grpSpPr>
        <p:sp>
          <p:nvSpPr>
            <p:cNvPr id="7" name="TextBox 7"/>
            <p:cNvSpPr txBox="1"/>
            <p:nvPr/>
          </p:nvSpPr>
          <p:spPr>
            <a:xfrm>
              <a:off x="0" y="0"/>
              <a:ext cx="7837930" cy="7874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662"/>
                </a:lnSpc>
              </a:pPr>
              <a:r>
                <a:rPr lang="en-US" sz="3885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GRUNDBUCHLEHRGANG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077086"/>
              <a:ext cx="7837930" cy="7408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550"/>
                </a:lnSpc>
              </a:pPr>
              <a:endParaRPr/>
            </a:p>
          </p:txBody>
        </p:sp>
      </p:grpSp>
    </p:spTree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547688"/>
            <a:ext cx="15773400" cy="1988345"/>
            <a:chOff x="0" y="0"/>
            <a:chExt cx="21031200" cy="26511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Dingliche Rechte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10395" y="2768637"/>
            <a:ext cx="17030700" cy="5664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93139" lvl="1" indent="-496570" algn="l">
              <a:lnSpc>
                <a:spcPts val="6439"/>
              </a:lnSpc>
              <a:buFont typeface="Arial"/>
              <a:buChar char="•"/>
            </a:pP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dingliche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Rechte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betreffen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Recht an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einer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bestimmten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Sache</a:t>
            </a:r>
          </a:p>
          <a:p>
            <a:pPr marL="993139" lvl="1" indent="-496570" algn="l">
              <a:lnSpc>
                <a:spcPts val="6439"/>
              </a:lnSpc>
              <a:buFont typeface="Arial"/>
              <a:buChar char="•"/>
            </a:pP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absolute Rechte, die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gegen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jedermann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gelten</a:t>
            </a:r>
            <a:endParaRPr lang="en-US" sz="4599" dirty="0">
              <a:solidFill>
                <a:srgbClr val="30303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993139" lvl="1" indent="-496570" algn="l">
              <a:lnSpc>
                <a:spcPts val="6439"/>
              </a:lnSpc>
              <a:buFont typeface="Arial"/>
              <a:buChar char="•"/>
            </a:pP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existieren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für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bewegliche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und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unbewegliche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Sachen (z. B.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Grundstücke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)</a:t>
            </a:r>
          </a:p>
          <a:p>
            <a:pPr marL="993139" lvl="1" indent="-496570" algn="l">
              <a:lnSpc>
                <a:spcPts val="6439"/>
              </a:lnSpc>
              <a:buFont typeface="Arial"/>
              <a:buChar char="•"/>
            </a:pP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Unterteilung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dinglicher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Rechte an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Grundstücken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:</a:t>
            </a:r>
          </a:p>
          <a:p>
            <a:pPr marL="1986279" lvl="2" indent="-662093" algn="l">
              <a:lnSpc>
                <a:spcPts val="6439"/>
              </a:lnSpc>
              <a:buFont typeface="Arial"/>
              <a:buChar char="⚬"/>
            </a:pP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A)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Subjektive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dingliche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Rechte (z. B.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Grunddienstbarkeit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)</a:t>
            </a:r>
          </a:p>
          <a:p>
            <a:pPr marL="1986279" lvl="2" indent="-662093" algn="l">
              <a:lnSpc>
                <a:spcPts val="6439"/>
              </a:lnSpc>
              <a:buFont typeface="Arial"/>
              <a:buChar char="⚬"/>
            </a:pP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B)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Subjektive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persönliche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Rechte (z. B.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Nießbrauch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)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0">
            <a:off x="9738484" y="5138738"/>
            <a:ext cx="10464870" cy="0"/>
          </a:xfrm>
          <a:prstGeom prst="line">
            <a:avLst/>
          </a:prstGeom>
          <a:ln w="9525" cap="rnd">
            <a:solidFill>
              <a:srgbClr val="E1653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3" name="AutoShape 3"/>
          <p:cNvSpPr/>
          <p:nvPr/>
        </p:nvSpPr>
        <p:spPr>
          <a:xfrm rot="8776560">
            <a:off x="10406482" y="7899797"/>
            <a:ext cx="8608171" cy="0"/>
          </a:xfrm>
          <a:prstGeom prst="line">
            <a:avLst/>
          </a:prstGeom>
          <a:ln w="9525" cap="rnd">
            <a:solidFill>
              <a:srgbClr val="E1653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grpSp>
        <p:nvGrpSpPr>
          <p:cNvPr id="4" name="Group 4"/>
          <p:cNvGrpSpPr/>
          <p:nvPr/>
        </p:nvGrpSpPr>
        <p:grpSpPr>
          <a:xfrm>
            <a:off x="13772217" y="-12697"/>
            <a:ext cx="4511021" cy="10299697"/>
            <a:chOff x="0" y="0"/>
            <a:chExt cx="6014695" cy="137329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E16539">
                <a:alpha val="12941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05162" y="-12697"/>
            <a:ext cx="3882838" cy="10299697"/>
            <a:chOff x="0" y="0"/>
            <a:chExt cx="5177117" cy="137329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6539">
                <a:alpha val="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398503" y="4572000"/>
            <a:ext cx="4889497" cy="5715000"/>
            <a:chOff x="0" y="0"/>
            <a:chExt cx="6519329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E16539">
                <a:alpha val="51765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001750" y="-12697"/>
            <a:ext cx="4281488" cy="10299697"/>
            <a:chOff x="0" y="0"/>
            <a:chExt cx="5708650" cy="137329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24706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348091" y="-12697"/>
            <a:ext cx="1935137" cy="10299697"/>
            <a:chOff x="0" y="0"/>
            <a:chExt cx="2580183" cy="137329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408498" y="-12697"/>
            <a:ext cx="1874739" cy="10299697"/>
            <a:chOff x="0" y="0"/>
            <a:chExt cx="2499652" cy="137329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DFC8">
                <a:alpha val="6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5557497" y="5384797"/>
            <a:ext cx="2725741" cy="4902203"/>
            <a:chOff x="0" y="0"/>
            <a:chExt cx="3634321" cy="65362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F0DFC8">
                <a:alpha val="43529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0" y="6019800"/>
            <a:ext cx="673103" cy="4267200"/>
            <a:chOff x="0" y="0"/>
            <a:chExt cx="897471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16003" y="914400"/>
            <a:ext cx="12895002" cy="1981200"/>
            <a:chOff x="0" y="0"/>
            <a:chExt cx="17193336" cy="26416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7193337" cy="2641600"/>
            </a:xfrm>
            <a:custGeom>
              <a:avLst/>
              <a:gdLst/>
              <a:ahLst/>
              <a:cxnLst/>
              <a:rect l="l" t="t" r="r" b="b"/>
              <a:pathLst>
                <a:path w="17193337" h="2641600">
                  <a:moveTo>
                    <a:pt x="0" y="0"/>
                  </a:moveTo>
                  <a:lnTo>
                    <a:pt x="17193337" y="0"/>
                  </a:lnTo>
                  <a:lnTo>
                    <a:pt x="17193337" y="2641600"/>
                  </a:lnTo>
                  <a:lnTo>
                    <a:pt x="0" y="2641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6821" b="-76821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9525"/>
              <a:ext cx="17193336" cy="26511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600" u="sng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Ablauf</a:t>
              </a:r>
              <a:r>
                <a:rPr lang="en-US" sz="6600" u="sng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der </a:t>
              </a:r>
              <a:r>
                <a:rPr lang="en-US" sz="6600" u="sng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Löschung</a:t>
              </a:r>
              <a:endParaRPr lang="en-US" sz="6600" u="sng" dirty="0">
                <a:solidFill>
                  <a:srgbClr val="303030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sp>
        <p:nvSpPr>
          <p:cNvPr id="23" name="Freeform 23"/>
          <p:cNvSpPr/>
          <p:nvPr/>
        </p:nvSpPr>
        <p:spPr>
          <a:xfrm>
            <a:off x="336552" y="3086100"/>
            <a:ext cx="601325" cy="866775"/>
          </a:xfrm>
          <a:custGeom>
            <a:avLst/>
            <a:gdLst/>
            <a:ahLst/>
            <a:cxnLst/>
            <a:rect l="l" t="t" r="r" b="b"/>
            <a:pathLst>
              <a:path w="601325" h="866775">
                <a:moveTo>
                  <a:pt x="0" y="0"/>
                </a:moveTo>
                <a:lnTo>
                  <a:pt x="601325" y="0"/>
                </a:lnTo>
                <a:lnTo>
                  <a:pt x="601325" y="866775"/>
                </a:lnTo>
                <a:lnTo>
                  <a:pt x="0" y="8667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4" name="Freeform 24"/>
          <p:cNvSpPr/>
          <p:nvPr/>
        </p:nvSpPr>
        <p:spPr>
          <a:xfrm>
            <a:off x="1324283" y="4578572"/>
            <a:ext cx="720563" cy="806224"/>
          </a:xfrm>
          <a:custGeom>
            <a:avLst/>
            <a:gdLst/>
            <a:ahLst/>
            <a:cxnLst/>
            <a:rect l="l" t="t" r="r" b="b"/>
            <a:pathLst>
              <a:path w="720563" h="806224">
                <a:moveTo>
                  <a:pt x="0" y="0"/>
                </a:moveTo>
                <a:lnTo>
                  <a:pt x="720563" y="0"/>
                </a:lnTo>
                <a:lnTo>
                  <a:pt x="720563" y="806225"/>
                </a:lnTo>
                <a:lnTo>
                  <a:pt x="0" y="8062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5" name="Freeform 25"/>
          <p:cNvSpPr/>
          <p:nvPr/>
        </p:nvSpPr>
        <p:spPr>
          <a:xfrm>
            <a:off x="3052745" y="5886450"/>
            <a:ext cx="739057" cy="849491"/>
          </a:xfrm>
          <a:custGeom>
            <a:avLst/>
            <a:gdLst/>
            <a:ahLst/>
            <a:cxnLst/>
            <a:rect l="l" t="t" r="r" b="b"/>
            <a:pathLst>
              <a:path w="739057" h="849491">
                <a:moveTo>
                  <a:pt x="0" y="0"/>
                </a:moveTo>
                <a:lnTo>
                  <a:pt x="739057" y="0"/>
                </a:lnTo>
                <a:lnTo>
                  <a:pt x="739057" y="849491"/>
                </a:lnTo>
                <a:lnTo>
                  <a:pt x="0" y="84949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26" name="Freeform 26"/>
          <p:cNvSpPr/>
          <p:nvPr/>
        </p:nvSpPr>
        <p:spPr>
          <a:xfrm>
            <a:off x="5183480" y="7739635"/>
            <a:ext cx="751096" cy="839213"/>
          </a:xfrm>
          <a:custGeom>
            <a:avLst/>
            <a:gdLst/>
            <a:ahLst/>
            <a:cxnLst/>
            <a:rect l="l" t="t" r="r" b="b"/>
            <a:pathLst>
              <a:path w="751096" h="839213">
                <a:moveTo>
                  <a:pt x="0" y="0"/>
                </a:moveTo>
                <a:lnTo>
                  <a:pt x="751095" y="0"/>
                </a:lnTo>
                <a:lnTo>
                  <a:pt x="751095" y="839213"/>
                </a:lnTo>
                <a:lnTo>
                  <a:pt x="0" y="8392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7" name="TextBox 27"/>
          <p:cNvSpPr txBox="1"/>
          <p:nvPr/>
        </p:nvSpPr>
        <p:spPr>
          <a:xfrm>
            <a:off x="1174627" y="3171825"/>
            <a:ext cx="12219132" cy="1491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999"/>
              </a:lnSpc>
              <a:spcBef>
                <a:spcPct val="0"/>
              </a:spcBef>
            </a:pP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LÖSCHUNGSBEWILLIGUNG VOM GLÄUBIGER EINHOLEN</a:t>
            </a:r>
          </a:p>
          <a:p>
            <a:pPr algn="l">
              <a:lnSpc>
                <a:spcPts val="2999"/>
              </a:lnSpc>
              <a:spcBef>
                <a:spcPct val="0"/>
              </a:spcBef>
            </a:pP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→ SCHRIFTLICH UND BEGLAUBIGT</a:t>
            </a:r>
          </a:p>
          <a:p>
            <a:pPr algn="ctr">
              <a:lnSpc>
                <a:spcPts val="6480"/>
              </a:lnSpc>
              <a:spcBef>
                <a:spcPct val="0"/>
              </a:spcBef>
            </a:pP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2188737" y="4733925"/>
            <a:ext cx="11067452" cy="3850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 AUF LÖSCHUNG BEIM GRUNDBUCH STELLEN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870792" y="6065330"/>
            <a:ext cx="11679603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DER ANTRAG MUSS IN ÖFFENTLICH BEGLAUBIGTER FORM EINGEREICHT WERDEN</a:t>
            </a:r>
          </a:p>
          <a:p>
            <a:pPr algn="ctr">
              <a:lnSpc>
                <a:spcPts val="2999"/>
              </a:lnSpc>
            </a:pP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(gem.§ 30 GBO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als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gemischter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algn="ctr">
              <a:lnSpc>
                <a:spcPts val="2999"/>
              </a:lnSpc>
              <a:spcBef>
                <a:spcPct val="0"/>
              </a:spcBef>
            </a:pP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6020731" y="7835898"/>
            <a:ext cx="7751486" cy="1154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GRUNDBUCHAMT LÖSCHT DIE GRUNDSCHULD AUS DEM GRUNDBUCH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/>
      <p:bldP spid="28" grpId="0"/>
      <p:bldP spid="29" grpId="0"/>
      <p:bldP spid="30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0">
            <a:off x="9738484" y="5138738"/>
            <a:ext cx="10464870" cy="0"/>
          </a:xfrm>
          <a:prstGeom prst="line">
            <a:avLst/>
          </a:prstGeom>
          <a:ln w="9525" cap="rnd">
            <a:solidFill>
              <a:srgbClr val="FFB1A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3" name="AutoShape 3"/>
          <p:cNvSpPr/>
          <p:nvPr/>
        </p:nvSpPr>
        <p:spPr>
          <a:xfrm rot="8776560">
            <a:off x="10406482" y="7899797"/>
            <a:ext cx="8608171" cy="0"/>
          </a:xfrm>
          <a:prstGeom prst="line">
            <a:avLst/>
          </a:prstGeom>
          <a:ln w="9525" cap="rnd">
            <a:solidFill>
              <a:srgbClr val="FFB1A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grpSp>
        <p:nvGrpSpPr>
          <p:cNvPr id="4" name="Group 4"/>
          <p:cNvGrpSpPr/>
          <p:nvPr/>
        </p:nvGrpSpPr>
        <p:grpSpPr>
          <a:xfrm>
            <a:off x="13772217" y="-12697"/>
            <a:ext cx="4511021" cy="10299697"/>
            <a:chOff x="0" y="0"/>
            <a:chExt cx="6014695" cy="137329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FFB1A5">
                <a:alpha val="12941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05162" y="-12697"/>
            <a:ext cx="3882838" cy="10299697"/>
            <a:chOff x="0" y="0"/>
            <a:chExt cx="5177117" cy="137329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1A5">
                <a:alpha val="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398503" y="4572000"/>
            <a:ext cx="4889497" cy="5715000"/>
            <a:chOff x="0" y="0"/>
            <a:chExt cx="6519329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FFB1A5">
                <a:alpha val="51765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001750" y="-12697"/>
            <a:ext cx="4281488" cy="10299697"/>
            <a:chOff x="0" y="0"/>
            <a:chExt cx="5708650" cy="137329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24706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348091" y="-12697"/>
            <a:ext cx="1935137" cy="10299697"/>
            <a:chOff x="0" y="0"/>
            <a:chExt cx="2580183" cy="137329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408498" y="-12697"/>
            <a:ext cx="1874739" cy="10299697"/>
            <a:chOff x="0" y="0"/>
            <a:chExt cx="2499652" cy="137329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6539">
                <a:alpha val="6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5557497" y="5384797"/>
            <a:ext cx="2725741" cy="4902203"/>
            <a:chOff x="0" y="0"/>
            <a:chExt cx="3634321" cy="65362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E16539">
                <a:alpha val="43529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0" y="6019800"/>
            <a:ext cx="673103" cy="4267200"/>
            <a:chOff x="0" y="0"/>
            <a:chExt cx="897471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16003" y="914400"/>
            <a:ext cx="12895002" cy="1981200"/>
            <a:chOff x="0" y="0"/>
            <a:chExt cx="17193336" cy="26416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7193337" cy="2641600"/>
            </a:xfrm>
            <a:custGeom>
              <a:avLst/>
              <a:gdLst/>
              <a:ahLst/>
              <a:cxnLst/>
              <a:rect l="l" t="t" r="r" b="b"/>
              <a:pathLst>
                <a:path w="17193337" h="2641600">
                  <a:moveTo>
                    <a:pt x="0" y="0"/>
                  </a:moveTo>
                  <a:lnTo>
                    <a:pt x="17193337" y="0"/>
                  </a:lnTo>
                  <a:lnTo>
                    <a:pt x="17193337" y="2641600"/>
                  </a:lnTo>
                  <a:lnTo>
                    <a:pt x="0" y="2641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6821" b="-76821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9525"/>
              <a:ext cx="17193336" cy="26511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5400" u="sng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ABTRETUNG EINER GRUNDSCHULD</a:t>
              </a:r>
            </a:p>
          </p:txBody>
        </p:sp>
      </p:grpSp>
      <p:sp>
        <p:nvSpPr>
          <p:cNvPr id="23" name="Freeform 23"/>
          <p:cNvSpPr/>
          <p:nvPr/>
        </p:nvSpPr>
        <p:spPr>
          <a:xfrm>
            <a:off x="2155212" y="3992293"/>
            <a:ext cx="11846538" cy="5464216"/>
          </a:xfrm>
          <a:custGeom>
            <a:avLst/>
            <a:gdLst/>
            <a:ahLst/>
            <a:cxnLst/>
            <a:rect l="l" t="t" r="r" b="b"/>
            <a:pathLst>
              <a:path w="11846538" h="5464216">
                <a:moveTo>
                  <a:pt x="0" y="0"/>
                </a:moveTo>
                <a:lnTo>
                  <a:pt x="11846538" y="0"/>
                </a:lnTo>
                <a:lnTo>
                  <a:pt x="11846538" y="5464216"/>
                </a:lnTo>
                <a:lnTo>
                  <a:pt x="0" y="54642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4" name="TextBox 24"/>
          <p:cNvSpPr txBox="1"/>
          <p:nvPr/>
        </p:nvSpPr>
        <p:spPr>
          <a:xfrm>
            <a:off x="3330630" y="5010797"/>
            <a:ext cx="9569340" cy="292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9"/>
              </a:lnSpc>
            </a:pPr>
            <a:r>
              <a:rPr lang="en-US" sz="3199" b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§ 398 BGB</a:t>
            </a:r>
          </a:p>
          <a:p>
            <a:pPr marL="579118" lvl="1" indent="-289559" algn="l">
              <a:lnSpc>
                <a:spcPts val="3839"/>
              </a:lnSpc>
            </a:pPr>
            <a:endParaRPr lang="en-US" sz="3199" b="1">
              <a:solidFill>
                <a:srgbClr val="30303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l">
              <a:lnSpc>
                <a:spcPts val="3839"/>
              </a:lnSpc>
            </a:pPr>
            <a:r>
              <a:rPr lang="en-US" sz="3199" b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Übertragung einer bestehenden Grundschuld von einem Grundpfandgläubiger (meist eine Bank) auf einen neuen Gläubiger, ohne die Grundschuld im Grundbuch zu löschen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227392" y="3736697"/>
            <a:ext cx="2360074" cy="793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98"/>
              </a:lnSpc>
              <a:spcBef>
                <a:spcPct val="0"/>
              </a:spcBef>
            </a:pPr>
            <a:r>
              <a:rPr lang="en-US" sz="5646" dirty="0">
                <a:solidFill>
                  <a:srgbClr val="303030"/>
                </a:solidFill>
                <a:latin typeface="Nickainley"/>
                <a:ea typeface="Nickainley"/>
                <a:cs typeface="Nickainley"/>
                <a:sym typeface="Nickainley"/>
              </a:rPr>
              <a:t>Definition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5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0">
            <a:off x="9738484" y="5138738"/>
            <a:ext cx="10464870" cy="0"/>
          </a:xfrm>
          <a:prstGeom prst="line">
            <a:avLst/>
          </a:prstGeom>
          <a:ln w="9525" cap="rnd">
            <a:solidFill>
              <a:srgbClr val="FFB1A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3" name="AutoShape 3"/>
          <p:cNvSpPr/>
          <p:nvPr/>
        </p:nvSpPr>
        <p:spPr>
          <a:xfrm rot="8776560">
            <a:off x="10406482" y="7899797"/>
            <a:ext cx="8608171" cy="0"/>
          </a:xfrm>
          <a:prstGeom prst="line">
            <a:avLst/>
          </a:prstGeom>
          <a:ln w="9525" cap="rnd">
            <a:solidFill>
              <a:srgbClr val="FFB1A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grpSp>
        <p:nvGrpSpPr>
          <p:cNvPr id="4" name="Group 4"/>
          <p:cNvGrpSpPr/>
          <p:nvPr/>
        </p:nvGrpSpPr>
        <p:grpSpPr>
          <a:xfrm>
            <a:off x="13772217" y="-12697"/>
            <a:ext cx="4511021" cy="10299697"/>
            <a:chOff x="0" y="0"/>
            <a:chExt cx="6014695" cy="137329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FFB1A5">
                <a:alpha val="12941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05162" y="-12697"/>
            <a:ext cx="3882838" cy="10299697"/>
            <a:chOff x="0" y="0"/>
            <a:chExt cx="5177117" cy="137329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1A5">
                <a:alpha val="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398503" y="4572000"/>
            <a:ext cx="4889497" cy="5715000"/>
            <a:chOff x="0" y="0"/>
            <a:chExt cx="6519329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FFB1A5">
                <a:alpha val="51765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001750" y="-12697"/>
            <a:ext cx="4281488" cy="10299697"/>
            <a:chOff x="0" y="0"/>
            <a:chExt cx="5708650" cy="137329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24706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348091" y="-12697"/>
            <a:ext cx="1935137" cy="10299697"/>
            <a:chOff x="0" y="0"/>
            <a:chExt cx="2580183" cy="137329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408498" y="-12697"/>
            <a:ext cx="1874739" cy="10299697"/>
            <a:chOff x="0" y="0"/>
            <a:chExt cx="2499652" cy="137329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6539">
                <a:alpha val="6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5557497" y="5384797"/>
            <a:ext cx="2725741" cy="4902203"/>
            <a:chOff x="0" y="0"/>
            <a:chExt cx="3634321" cy="65362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E16539">
                <a:alpha val="43529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0" y="6019800"/>
            <a:ext cx="673103" cy="4267200"/>
            <a:chOff x="0" y="0"/>
            <a:chExt cx="897471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16003" y="755417"/>
            <a:ext cx="12895003" cy="1778009"/>
            <a:chOff x="0" y="-211977"/>
            <a:chExt cx="17193337" cy="2853577"/>
          </a:xfrm>
        </p:grpSpPr>
        <p:sp>
          <p:nvSpPr>
            <p:cNvPr id="21" name="Freeform 21"/>
            <p:cNvSpPr/>
            <p:nvPr/>
          </p:nvSpPr>
          <p:spPr>
            <a:xfrm>
              <a:off x="0" y="-211977"/>
              <a:ext cx="17193337" cy="2091577"/>
            </a:xfrm>
            <a:custGeom>
              <a:avLst/>
              <a:gdLst/>
              <a:ahLst/>
              <a:cxnLst/>
              <a:rect l="l" t="t" r="r" b="b"/>
              <a:pathLst>
                <a:path w="17193337" h="2641600">
                  <a:moveTo>
                    <a:pt x="0" y="0"/>
                  </a:moveTo>
                  <a:lnTo>
                    <a:pt x="17193337" y="0"/>
                  </a:lnTo>
                  <a:lnTo>
                    <a:pt x="17193337" y="2641600"/>
                  </a:lnTo>
                  <a:lnTo>
                    <a:pt x="0" y="2641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6821" b="-76821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9525"/>
              <a:ext cx="17193336" cy="26511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5400" u="sng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WICHTIG</a:t>
              </a: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796280" y="2557530"/>
            <a:ext cx="15967720" cy="6647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88632" lvl="1" indent="-244316" algn="l"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Abtretung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erfolgt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Einigung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zwischen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alten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neuem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marL="244316" lvl="1" algn="l"/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Gläubiger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Abtretungsvertrag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488632" lvl="1" indent="-244316" algn="l"/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Grundschuld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bleibt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am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bestehen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-&gt;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Gläubigerwechsel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/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erforderlich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um die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Abtretung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gegenüber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Dritten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wirksam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machen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=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neuen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Gläubigers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/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wenn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Teil der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Grundschuld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abgetreten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muss für den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Teilbetrag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neuer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Brief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erstellt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=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Teilbrief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/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→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alte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Brief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dann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Stammbrief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genannt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§§ 61,70 GBO</a:t>
            </a:r>
          </a:p>
          <a:p>
            <a:pPr algn="l"/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519871"/>
            <a:ext cx="1097280" cy="1010193"/>
          </a:xfrm>
          <a:custGeom>
            <a:avLst/>
            <a:gdLst/>
            <a:ahLst/>
            <a:cxnLst/>
            <a:rect l="l" t="t" r="r" b="b"/>
            <a:pathLst>
              <a:path w="1097280" h="1010193">
                <a:moveTo>
                  <a:pt x="0" y="0"/>
                </a:moveTo>
                <a:lnTo>
                  <a:pt x="1097280" y="0"/>
                </a:lnTo>
                <a:lnTo>
                  <a:pt x="1097280" y="1010193"/>
                </a:lnTo>
                <a:lnTo>
                  <a:pt x="0" y="10101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960120" y="920934"/>
            <a:ext cx="16361226" cy="2841174"/>
            <a:chOff x="0" y="0"/>
            <a:chExt cx="21814968" cy="37882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814917" cy="3788283"/>
            </a:xfrm>
            <a:custGeom>
              <a:avLst/>
              <a:gdLst/>
              <a:ahLst/>
              <a:cxnLst/>
              <a:rect l="l" t="t" r="r" b="b"/>
              <a:pathLst>
                <a:path w="21814917" h="3788283">
                  <a:moveTo>
                    <a:pt x="0" y="0"/>
                  </a:moveTo>
                  <a:lnTo>
                    <a:pt x="21814917" y="0"/>
                  </a:lnTo>
                  <a:lnTo>
                    <a:pt x="21814917" y="3788283"/>
                  </a:lnTo>
                  <a:lnTo>
                    <a:pt x="0" y="3788283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65443" y="1214847"/>
            <a:ext cx="14914074" cy="1620241"/>
            <a:chOff x="0" y="0"/>
            <a:chExt cx="19885431" cy="216032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885433" cy="2160321"/>
            </a:xfrm>
            <a:custGeom>
              <a:avLst/>
              <a:gdLst/>
              <a:ahLst/>
              <a:cxnLst/>
              <a:rect l="l" t="t" r="r" b="b"/>
              <a:pathLst>
                <a:path w="19885433" h="2160321">
                  <a:moveTo>
                    <a:pt x="0" y="0"/>
                  </a:moveTo>
                  <a:lnTo>
                    <a:pt x="19885433" y="0"/>
                  </a:lnTo>
                  <a:lnTo>
                    <a:pt x="19885433" y="2160321"/>
                  </a:lnTo>
                  <a:lnTo>
                    <a:pt x="0" y="2160321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07400" b="-151312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85725"/>
              <a:ext cx="19885431" cy="207459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776"/>
                </a:lnSpc>
              </a:pPr>
              <a:r>
                <a:rPr lang="en-US" sz="8800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Akzessorietät</a:t>
              </a:r>
              <a:endParaRPr lang="en-US" sz="7200" dirty="0">
                <a:solidFill>
                  <a:srgbClr val="303030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31231" y="3000009"/>
            <a:ext cx="14946191" cy="5598130"/>
            <a:chOff x="-45616" y="0"/>
            <a:chExt cx="19928254" cy="746417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882638" cy="6975132"/>
            </a:xfrm>
            <a:custGeom>
              <a:avLst/>
              <a:gdLst/>
              <a:ahLst/>
              <a:cxnLst/>
              <a:rect l="l" t="t" r="r" b="b"/>
              <a:pathLst>
                <a:path w="19882638" h="6975132">
                  <a:moveTo>
                    <a:pt x="0" y="0"/>
                  </a:moveTo>
                  <a:lnTo>
                    <a:pt x="19882638" y="0"/>
                  </a:lnTo>
                  <a:lnTo>
                    <a:pt x="19882638" y="6975132"/>
                  </a:lnTo>
                  <a:lnTo>
                    <a:pt x="0" y="697513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0745" b="-339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-45616" y="527143"/>
              <a:ext cx="19882637" cy="693703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Grundschuld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fehlt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rechtliche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Verbindung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zwischen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Forderung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dinglichen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Recht (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keine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Akzessorietät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marL="325755" lvl="1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großer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Vorteil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weder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Entstehung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noch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dauerhafte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Bestand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Grundschuld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Forderung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abhängig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→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daraus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resultierende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Flexibilität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Kreditsicherung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⟶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häufiger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Grundschuld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statt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Hypothek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AutoShape 11"/>
          <p:cNvSpPr/>
          <p:nvPr/>
        </p:nvSpPr>
        <p:spPr>
          <a:xfrm rot="10781400">
            <a:off x="1214323" y="9704156"/>
            <a:ext cx="15859354" cy="0"/>
          </a:xfrm>
          <a:prstGeom prst="line">
            <a:avLst/>
          </a:prstGeom>
          <a:ln w="47625" cap="rnd">
            <a:solidFill>
              <a:srgbClr val="E1653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4257652"/>
            <a:ext cx="16230600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6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AUCH WENN DER KREDIT ABBEZAHLT IST, BLEIBT DIE GRUNDSCHULD BESTEHEN, BIS SIE </a:t>
            </a:r>
            <a:r>
              <a:rPr lang="en-US" sz="3600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AKTIV</a:t>
            </a:r>
            <a:r>
              <a:rPr lang="en-US" sz="36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IM GRUNDBUCH </a:t>
            </a:r>
            <a:r>
              <a:rPr lang="en-US" sz="3600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GELÖSCHT</a:t>
            </a:r>
            <a:r>
              <a:rPr lang="en-US" sz="36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WIRD.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331941" y="6848779"/>
            <a:ext cx="15624118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6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TILGT HERR S DAS DARLEHEN VOLLSTÄNDIG, ERLISCHT DIE FORDERUNG. DIE HYPOTHEK ERLISCHT DAMIT EBENFALLS </a:t>
            </a:r>
            <a:r>
              <a:rPr lang="en-US" sz="3600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AUTOMATISCH</a:t>
            </a:r>
            <a:r>
              <a:rPr lang="en-US" sz="36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(§ 1163 BGB) UND WIRD ZUR EIGENTÜMERGRUNDSCHULD, DIE NUN </a:t>
            </a:r>
            <a:r>
              <a:rPr lang="en-US" sz="3600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GELÖSCHT</a:t>
            </a:r>
            <a:r>
              <a:rPr lang="en-US" sz="36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WERDEN KANN. </a:t>
            </a:r>
          </a:p>
        </p:txBody>
      </p:sp>
      <p:sp>
        <p:nvSpPr>
          <p:cNvPr id="4" name="Freeform 4"/>
          <p:cNvSpPr/>
          <p:nvPr/>
        </p:nvSpPr>
        <p:spPr>
          <a:xfrm>
            <a:off x="-119725" y="1333724"/>
            <a:ext cx="1097280" cy="1010193"/>
          </a:xfrm>
          <a:custGeom>
            <a:avLst/>
            <a:gdLst/>
            <a:ahLst/>
            <a:cxnLst/>
            <a:rect l="l" t="t" r="r" b="b"/>
            <a:pathLst>
              <a:path w="1097280" h="1010193">
                <a:moveTo>
                  <a:pt x="0" y="0"/>
                </a:moveTo>
                <a:lnTo>
                  <a:pt x="1097280" y="0"/>
                </a:lnTo>
                <a:lnTo>
                  <a:pt x="1097280" y="1010193"/>
                </a:lnTo>
                <a:lnTo>
                  <a:pt x="0" y="10101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5" name="Group 5"/>
          <p:cNvGrpSpPr/>
          <p:nvPr/>
        </p:nvGrpSpPr>
        <p:grpSpPr>
          <a:xfrm>
            <a:off x="1445718" y="1028700"/>
            <a:ext cx="14914074" cy="1620241"/>
            <a:chOff x="0" y="0"/>
            <a:chExt cx="19885431" cy="216032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885433" cy="2160321"/>
            </a:xfrm>
            <a:custGeom>
              <a:avLst/>
              <a:gdLst/>
              <a:ahLst/>
              <a:cxnLst/>
              <a:rect l="l" t="t" r="r" b="b"/>
              <a:pathLst>
                <a:path w="19885433" h="2160321">
                  <a:moveTo>
                    <a:pt x="0" y="0"/>
                  </a:moveTo>
                  <a:lnTo>
                    <a:pt x="19885433" y="0"/>
                  </a:lnTo>
                  <a:lnTo>
                    <a:pt x="19885433" y="2160321"/>
                  </a:lnTo>
                  <a:lnTo>
                    <a:pt x="0" y="2160321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07400" b="-151312"/>
              </a:stretch>
            </a:blipFill>
          </p:spPr>
          <p:txBody>
            <a:bodyPr/>
            <a:lstStyle/>
            <a:p>
              <a:endParaRPr lang="de-DE" sz="36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85725"/>
              <a:ext cx="19885431" cy="207459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776"/>
                </a:lnSpc>
              </a:pPr>
              <a:r>
                <a:rPr lang="en-US" sz="8800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Akzessorietät</a:t>
              </a:r>
              <a:r>
                <a:rPr lang="en-US" sz="8800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</a:t>
              </a:r>
              <a:r>
                <a:rPr lang="en-US" sz="8800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Gegenüberstellung</a:t>
              </a:r>
              <a:r>
                <a:rPr lang="en-US" sz="8800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74" y="3626242"/>
            <a:ext cx="4518347" cy="519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33"/>
              </a:lnSpc>
              <a:spcBef>
                <a:spcPct val="0"/>
              </a:spcBef>
            </a:pPr>
            <a:r>
              <a:rPr lang="en-US" sz="3933" spc="165">
                <a:solidFill>
                  <a:srgbClr val="E16539"/>
                </a:solidFill>
                <a:latin typeface="Alfa Slab One"/>
                <a:ea typeface="Alfa Slab One"/>
                <a:cs typeface="Alfa Slab One"/>
                <a:sym typeface="Alfa Slab One"/>
              </a:rPr>
              <a:t>GRUNDSCHULD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6184204"/>
            <a:ext cx="4229100" cy="5597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175"/>
              </a:lnSpc>
              <a:spcBef>
                <a:spcPct val="0"/>
              </a:spcBef>
            </a:pPr>
            <a:r>
              <a:rPr lang="en-US" sz="4175" spc="175" dirty="0">
                <a:solidFill>
                  <a:srgbClr val="E16539"/>
                </a:solidFill>
                <a:latin typeface="Alfa Slab One"/>
                <a:ea typeface="Alfa Slab One"/>
                <a:cs typeface="Alfa Slab One"/>
                <a:sym typeface="Alfa Slab One"/>
              </a:rPr>
              <a:t>HYPOTHEK</a:t>
            </a:r>
          </a:p>
        </p:txBody>
      </p:sp>
    </p:spTree>
  </p:cSld>
  <p:clrMapOvr>
    <a:masterClrMapping/>
  </p:clrMapOvr>
  <p:transition spd="slow">
    <p:cover/>
  </p:transition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0">
            <a:off x="9738484" y="5138738"/>
            <a:ext cx="10464870" cy="0"/>
          </a:xfrm>
          <a:prstGeom prst="line">
            <a:avLst/>
          </a:prstGeom>
          <a:ln w="9525" cap="rnd">
            <a:solidFill>
              <a:srgbClr val="FFB1A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3" name="AutoShape 3"/>
          <p:cNvSpPr/>
          <p:nvPr/>
        </p:nvSpPr>
        <p:spPr>
          <a:xfrm rot="8776560">
            <a:off x="10406482" y="7899797"/>
            <a:ext cx="8608171" cy="0"/>
          </a:xfrm>
          <a:prstGeom prst="line">
            <a:avLst/>
          </a:prstGeom>
          <a:ln w="9525" cap="rnd">
            <a:solidFill>
              <a:srgbClr val="FFB1A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grpSp>
        <p:nvGrpSpPr>
          <p:cNvPr id="4" name="Group 4"/>
          <p:cNvGrpSpPr/>
          <p:nvPr/>
        </p:nvGrpSpPr>
        <p:grpSpPr>
          <a:xfrm>
            <a:off x="13772217" y="-12697"/>
            <a:ext cx="4511021" cy="10299697"/>
            <a:chOff x="0" y="0"/>
            <a:chExt cx="6014695" cy="137329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FFB1A5">
                <a:alpha val="12941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05162" y="-12697"/>
            <a:ext cx="3882838" cy="10299697"/>
            <a:chOff x="0" y="0"/>
            <a:chExt cx="5177117" cy="137329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1A5">
                <a:alpha val="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398503" y="4572000"/>
            <a:ext cx="4889497" cy="5715000"/>
            <a:chOff x="0" y="0"/>
            <a:chExt cx="6519329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FFB1A5">
                <a:alpha val="51765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001750" y="-12697"/>
            <a:ext cx="4281488" cy="10299697"/>
            <a:chOff x="0" y="0"/>
            <a:chExt cx="5708650" cy="137329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24706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348091" y="-12697"/>
            <a:ext cx="1935137" cy="10299697"/>
            <a:chOff x="0" y="0"/>
            <a:chExt cx="2580183" cy="137329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408498" y="-12697"/>
            <a:ext cx="1874739" cy="10299697"/>
            <a:chOff x="0" y="0"/>
            <a:chExt cx="2499652" cy="137329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95833">
                <a:alpha val="6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5557497" y="5384797"/>
            <a:ext cx="2725741" cy="4902203"/>
            <a:chOff x="0" y="0"/>
            <a:chExt cx="3634321" cy="65362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795833">
                <a:alpha val="43529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0" y="6019800"/>
            <a:ext cx="673103" cy="4267200"/>
            <a:chOff x="0" y="0"/>
            <a:chExt cx="897471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0" name="AutoShape 20"/>
          <p:cNvSpPr/>
          <p:nvPr/>
        </p:nvSpPr>
        <p:spPr>
          <a:xfrm rot="4791360">
            <a:off x="9738484" y="5138738"/>
            <a:ext cx="10464870" cy="0"/>
          </a:xfrm>
          <a:prstGeom prst="line">
            <a:avLst/>
          </a:prstGeom>
          <a:ln w="9525" cap="rnd">
            <a:solidFill>
              <a:srgbClr val="FFB1A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21" name="AutoShape 21"/>
          <p:cNvSpPr/>
          <p:nvPr/>
        </p:nvSpPr>
        <p:spPr>
          <a:xfrm rot="8776560">
            <a:off x="10406482" y="7899797"/>
            <a:ext cx="8608171" cy="0"/>
          </a:xfrm>
          <a:prstGeom prst="line">
            <a:avLst/>
          </a:prstGeom>
          <a:ln w="9525" cap="rnd">
            <a:solidFill>
              <a:srgbClr val="FFB1A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grpSp>
        <p:nvGrpSpPr>
          <p:cNvPr id="22" name="Group 22"/>
          <p:cNvGrpSpPr/>
          <p:nvPr/>
        </p:nvGrpSpPr>
        <p:grpSpPr>
          <a:xfrm>
            <a:off x="13772217" y="-12697"/>
            <a:ext cx="4511021" cy="10299697"/>
            <a:chOff x="0" y="0"/>
            <a:chExt cx="6014695" cy="13732929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FFB1A5">
                <a:alpha val="12941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4405162" y="-12697"/>
            <a:ext cx="3882838" cy="10299697"/>
            <a:chOff x="0" y="0"/>
            <a:chExt cx="5177117" cy="1373292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1A5">
                <a:alpha val="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3398503" y="4572000"/>
            <a:ext cx="4889497" cy="5715000"/>
            <a:chOff x="0" y="0"/>
            <a:chExt cx="6519329" cy="76200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FFB1A5">
                <a:alpha val="51765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4001750" y="-12697"/>
            <a:ext cx="4281488" cy="10299697"/>
            <a:chOff x="0" y="0"/>
            <a:chExt cx="5708650" cy="13732929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24706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6348091" y="-12697"/>
            <a:ext cx="1935137" cy="10299697"/>
            <a:chOff x="0" y="0"/>
            <a:chExt cx="2580183" cy="1373292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6408498" y="-12697"/>
            <a:ext cx="1874739" cy="10299697"/>
            <a:chOff x="0" y="0"/>
            <a:chExt cx="2499652" cy="13732929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95833">
                <a:alpha val="6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5557497" y="5384797"/>
            <a:ext cx="2725741" cy="4902203"/>
            <a:chOff x="0" y="0"/>
            <a:chExt cx="3634321" cy="6536271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795833">
                <a:alpha val="43529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6" name="Group 36"/>
          <p:cNvGrpSpPr/>
          <p:nvPr/>
        </p:nvGrpSpPr>
        <p:grpSpPr>
          <a:xfrm rot="-10800000">
            <a:off x="0" y="0"/>
            <a:ext cx="1263891" cy="8499234"/>
            <a:chOff x="0" y="0"/>
            <a:chExt cx="1685188" cy="11332312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1685163" cy="11332337"/>
            </a:xfrm>
            <a:custGeom>
              <a:avLst/>
              <a:gdLst/>
              <a:ahLst/>
              <a:cxnLst/>
              <a:rect l="l" t="t" r="r" b="b"/>
              <a:pathLst>
                <a:path w="1685163" h="11332337">
                  <a:moveTo>
                    <a:pt x="0" y="11332337"/>
                  </a:moveTo>
                  <a:lnTo>
                    <a:pt x="1685163" y="0"/>
                  </a:lnTo>
                  <a:lnTo>
                    <a:pt x="1685163" y="11332337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2210353" y="2993614"/>
            <a:ext cx="11791397" cy="2827782"/>
            <a:chOff x="0" y="0"/>
            <a:chExt cx="15721862" cy="3770376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5721861" cy="3770378"/>
            </a:xfrm>
            <a:custGeom>
              <a:avLst/>
              <a:gdLst/>
              <a:ahLst/>
              <a:cxnLst/>
              <a:rect l="l" t="t" r="r" b="b"/>
              <a:pathLst>
                <a:path w="15721861" h="3770378">
                  <a:moveTo>
                    <a:pt x="0" y="0"/>
                  </a:moveTo>
                  <a:lnTo>
                    <a:pt x="15721861" y="0"/>
                  </a:lnTo>
                  <a:lnTo>
                    <a:pt x="15721861" y="3770378"/>
                  </a:lnTo>
                  <a:lnTo>
                    <a:pt x="0" y="377037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6121" r="-10506" b="-33449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9525"/>
              <a:ext cx="15721862" cy="3760851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r">
                <a:lnSpc>
                  <a:spcPts val="9720"/>
                </a:lnSpc>
              </a:pPr>
              <a:r>
                <a:rPr lang="en-US" sz="81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ZWANGSSICHERUNGS-HYPOTHEK</a:t>
              </a:r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6443217" y="6262767"/>
            <a:ext cx="3037695" cy="1368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87"/>
              </a:lnSpc>
            </a:pPr>
            <a:r>
              <a:rPr lang="en-US" sz="4489">
                <a:solidFill>
                  <a:srgbClr val="303030"/>
                </a:solidFill>
                <a:latin typeface="Recoleta"/>
                <a:ea typeface="Recoleta"/>
                <a:cs typeface="Recoleta"/>
                <a:sym typeface="Recoleta"/>
              </a:rPr>
              <a:t>§ 867 ZPO </a:t>
            </a:r>
          </a:p>
          <a:p>
            <a:pPr algn="l">
              <a:lnSpc>
                <a:spcPts val="5387"/>
              </a:lnSpc>
            </a:pPr>
            <a:r>
              <a:rPr lang="en-US" sz="4489">
                <a:solidFill>
                  <a:srgbClr val="303030"/>
                </a:solidFill>
                <a:latin typeface="Recoleta"/>
                <a:ea typeface="Recoleta"/>
                <a:cs typeface="Recoleta"/>
                <a:sym typeface="Recoleta"/>
              </a:rPr>
              <a:t>§ 1184 BGB </a:t>
            </a:r>
          </a:p>
        </p:txBody>
      </p:sp>
    </p:spTree>
  </p:cSld>
  <p:clrMapOvr>
    <a:masterClrMapping/>
  </p:clrMapOvr>
  <p:transition spd="slow">
    <p:cover/>
  </p:transition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" y="1824895"/>
            <a:ext cx="1097280" cy="1010193"/>
          </a:xfrm>
          <a:custGeom>
            <a:avLst/>
            <a:gdLst/>
            <a:ahLst/>
            <a:cxnLst/>
            <a:rect l="l" t="t" r="r" b="b"/>
            <a:pathLst>
              <a:path w="1097280" h="1010193">
                <a:moveTo>
                  <a:pt x="0" y="0"/>
                </a:moveTo>
                <a:lnTo>
                  <a:pt x="1097280" y="0"/>
                </a:lnTo>
                <a:lnTo>
                  <a:pt x="1097280" y="1010193"/>
                </a:lnTo>
                <a:lnTo>
                  <a:pt x="0" y="10101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960120" y="920934"/>
            <a:ext cx="16361226" cy="2841174"/>
            <a:chOff x="0" y="0"/>
            <a:chExt cx="21814968" cy="37882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814917" cy="3788283"/>
            </a:xfrm>
            <a:custGeom>
              <a:avLst/>
              <a:gdLst/>
              <a:ahLst/>
              <a:cxnLst/>
              <a:rect l="l" t="t" r="r" b="b"/>
              <a:pathLst>
                <a:path w="21814917" h="3788283">
                  <a:moveTo>
                    <a:pt x="0" y="0"/>
                  </a:moveTo>
                  <a:lnTo>
                    <a:pt x="21814917" y="0"/>
                  </a:lnTo>
                  <a:lnTo>
                    <a:pt x="21814917" y="3788283"/>
                  </a:lnTo>
                  <a:lnTo>
                    <a:pt x="0" y="3788283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65443" y="1249518"/>
            <a:ext cx="16425602" cy="2331720"/>
            <a:chOff x="0" y="0"/>
            <a:chExt cx="21900803" cy="310896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900804" cy="3108960"/>
            </a:xfrm>
            <a:custGeom>
              <a:avLst/>
              <a:gdLst/>
              <a:ahLst/>
              <a:cxnLst/>
              <a:rect l="l" t="t" r="r" b="b"/>
              <a:pathLst>
                <a:path w="21900804" h="3108960">
                  <a:moveTo>
                    <a:pt x="0" y="0"/>
                  </a:moveTo>
                  <a:lnTo>
                    <a:pt x="21900804" y="0"/>
                  </a:lnTo>
                  <a:lnTo>
                    <a:pt x="21900804" y="3108960"/>
                  </a:lnTo>
                  <a:lnTo>
                    <a:pt x="0" y="310896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74629" r="9202" b="-74629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85725"/>
              <a:ext cx="21900803" cy="302323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776"/>
                </a:lnSpc>
              </a:pPr>
              <a:r>
                <a:rPr lang="en-US" sz="72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Zwangssicherungshypothek § 867 ZPO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87951" y="3762108"/>
            <a:ext cx="14911978" cy="4908232"/>
            <a:chOff x="0" y="0"/>
            <a:chExt cx="19882637" cy="654431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882638" cy="6544311"/>
            </a:xfrm>
            <a:custGeom>
              <a:avLst/>
              <a:gdLst/>
              <a:ahLst/>
              <a:cxnLst/>
              <a:rect l="l" t="t" r="r" b="b"/>
              <a:pathLst>
                <a:path w="19882638" h="6544311">
                  <a:moveTo>
                    <a:pt x="0" y="0"/>
                  </a:moveTo>
                  <a:lnTo>
                    <a:pt x="19882638" y="0"/>
                  </a:lnTo>
                  <a:lnTo>
                    <a:pt x="19882638" y="6544311"/>
                  </a:lnTo>
                  <a:lnTo>
                    <a:pt x="0" y="6544311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1452" b="-6944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19882637" cy="657288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97217" lvl="1" indent="-298609" algn="l">
                <a:lnSpc>
                  <a:spcPts val="4125"/>
                </a:lnSpc>
                <a:buFont typeface="Arial"/>
                <a:buChar char="•"/>
              </a:pP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Zwangssicherungshypothek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Maßnahme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Zwangsvollstreckung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98608" lvl="1" algn="l">
                <a:lnSpc>
                  <a:spcPts val="4125"/>
                </a:lnSpc>
              </a:pP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96798" lvl="1" indent="-298399" algn="l">
                <a:lnSpc>
                  <a:spcPts val="4125"/>
                </a:lnSpc>
                <a:buFont typeface="Arial"/>
                <a:buChar char="•"/>
              </a:pP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Grundbuchamt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muss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vollstreckungsrechtlichen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Voraussetzungen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ZPO und die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grundbuchrechtlichen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Voraussetzungen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GBO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prüfen</a:t>
              </a: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4125"/>
                </a:lnSpc>
              </a:pP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4125"/>
                </a:lnSpc>
              </a:pP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Eintragungsvoraussetzungen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marL="597217" lvl="1" indent="-298609" algn="l">
                <a:lnSpc>
                  <a:spcPts val="4125"/>
                </a:lnSpc>
                <a:buFont typeface="Arial"/>
                <a:buChar char="•"/>
              </a:pP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Gläubigers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(§867 Abs. 1 ZPO, § 13 GBO)</a:t>
              </a:r>
            </a:p>
            <a:p>
              <a:pPr marL="298608" lvl="1" algn="l">
                <a:lnSpc>
                  <a:spcPts val="4125"/>
                </a:lnSpc>
              </a:pP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97217" lvl="1" indent="-298609" algn="l">
                <a:lnSpc>
                  <a:spcPts val="4125"/>
                </a:lnSpc>
                <a:buFont typeface="Arial"/>
                <a:buChar char="•"/>
              </a:pP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Vollstreckungstitel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(§§704,794 ZPO, §§ 86, 120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FamFG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 =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gerichtliche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Vergleiche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KFB,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Vollstreckungsbescheide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notarielle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Urteile</a:t>
              </a: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AutoShape 11"/>
          <p:cNvSpPr/>
          <p:nvPr/>
        </p:nvSpPr>
        <p:spPr>
          <a:xfrm rot="10781400">
            <a:off x="1214323" y="9704156"/>
            <a:ext cx="15859354" cy="0"/>
          </a:xfrm>
          <a:prstGeom prst="line">
            <a:avLst/>
          </a:prstGeom>
          <a:ln w="47625" cap="rnd">
            <a:solidFill>
              <a:srgbClr val="E1653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0">
            <a:off x="9738484" y="5138738"/>
            <a:ext cx="10464870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3" name="AutoShape 3"/>
          <p:cNvSpPr/>
          <p:nvPr/>
        </p:nvSpPr>
        <p:spPr>
          <a:xfrm rot="8776560">
            <a:off x="10406482" y="7899797"/>
            <a:ext cx="8608171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grpSp>
        <p:nvGrpSpPr>
          <p:cNvPr id="4" name="Group 4"/>
          <p:cNvGrpSpPr/>
          <p:nvPr/>
        </p:nvGrpSpPr>
        <p:grpSpPr>
          <a:xfrm>
            <a:off x="13772217" y="-12697"/>
            <a:ext cx="4511021" cy="10299697"/>
            <a:chOff x="0" y="0"/>
            <a:chExt cx="6014695" cy="137329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303030">
                <a:alpha val="12941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05162" y="-12697"/>
            <a:ext cx="3882838" cy="10299697"/>
            <a:chOff x="0" y="0"/>
            <a:chExt cx="5177117" cy="137329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398503" y="4572000"/>
            <a:ext cx="4889497" cy="5715000"/>
            <a:chOff x="0" y="0"/>
            <a:chExt cx="6519329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303030">
                <a:alpha val="51765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001750" y="-12697"/>
            <a:ext cx="4281488" cy="10299697"/>
            <a:chOff x="0" y="0"/>
            <a:chExt cx="5708650" cy="137329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6539">
                <a:alpha val="24706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348091" y="-12697"/>
            <a:ext cx="1935137" cy="10299697"/>
            <a:chOff x="0" y="0"/>
            <a:chExt cx="2580183" cy="137329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408498" y="-12697"/>
            <a:ext cx="1874739" cy="10299697"/>
            <a:chOff x="0" y="0"/>
            <a:chExt cx="2499652" cy="137329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DFC8">
                <a:alpha val="6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5557497" y="5384797"/>
            <a:ext cx="2725741" cy="4902203"/>
            <a:chOff x="0" y="0"/>
            <a:chExt cx="3634321" cy="65362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F0DFC8">
                <a:alpha val="43529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0" y="6019800"/>
            <a:ext cx="673103" cy="4267200"/>
            <a:chOff x="0" y="0"/>
            <a:chExt cx="897471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107443" y="3024187"/>
            <a:ext cx="12712122" cy="60657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1510" lvl="1" indent="-325755" algn="l">
              <a:lnSpc>
                <a:spcPts val="4320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Hypothek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die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Zwang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entsteht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nicht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freiwillige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Vereinbarung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51510" lvl="1" indent="-325755" algn="l">
              <a:lnSpc>
                <a:spcPts val="4320"/>
              </a:lnSpc>
            </a:pP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51510" lvl="1" indent="-325755" algn="l">
              <a:lnSpc>
                <a:spcPts val="4320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dient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Sicherung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von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Geldforderungen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die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eingetragen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algn="l">
              <a:lnSpc>
                <a:spcPts val="4320"/>
              </a:lnSpc>
            </a:pP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51053" lvl="1" indent="-325526" algn="l">
              <a:lnSpc>
                <a:spcPts val="4320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Zwangssicherungshypothek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Maßnahme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Zwangsvollstreckung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4320"/>
              </a:lnSpc>
            </a:pP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51053" lvl="1" indent="-325526" algn="l">
              <a:lnSpc>
                <a:spcPts val="4320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meist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auf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eines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Gläubigers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eingetragen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4320"/>
              </a:lnSpc>
            </a:pP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1" name="Freeform 21"/>
          <p:cNvSpPr/>
          <p:nvPr/>
        </p:nvSpPr>
        <p:spPr>
          <a:xfrm rot="644176">
            <a:off x="14072774" y="1178449"/>
            <a:ext cx="3540927" cy="2310047"/>
          </a:xfrm>
          <a:custGeom>
            <a:avLst/>
            <a:gdLst/>
            <a:ahLst/>
            <a:cxnLst/>
            <a:rect l="l" t="t" r="r" b="b"/>
            <a:pathLst>
              <a:path w="2269534" h="1773074">
                <a:moveTo>
                  <a:pt x="0" y="0"/>
                </a:moveTo>
                <a:lnTo>
                  <a:pt x="2269534" y="0"/>
                </a:lnTo>
                <a:lnTo>
                  <a:pt x="2269534" y="1773074"/>
                </a:lnTo>
                <a:lnTo>
                  <a:pt x="0" y="17730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2" name="TextBox 22"/>
          <p:cNvSpPr txBox="1"/>
          <p:nvPr/>
        </p:nvSpPr>
        <p:spPr>
          <a:xfrm>
            <a:off x="518736" y="1145148"/>
            <a:ext cx="13483014" cy="1362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52"/>
              </a:lnSpc>
            </a:pPr>
            <a:r>
              <a:rPr lang="en-US" sz="446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WAS IST EINE ZWANGSSICHERUNGSHYPOTHEK?</a:t>
            </a:r>
          </a:p>
          <a:p>
            <a:pPr algn="l">
              <a:lnSpc>
                <a:spcPts val="5352"/>
              </a:lnSpc>
            </a:pPr>
            <a:endParaRPr lang="en-US" sz="446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3" name="Freeform 21">
            <a:extLst>
              <a:ext uri="{FF2B5EF4-FFF2-40B4-BE49-F238E27FC236}">
                <a16:creationId xmlns:a16="http://schemas.microsoft.com/office/drawing/2014/main" id="{1FCED011-FA6A-5C20-7A54-544F25B66FEF}"/>
              </a:ext>
            </a:extLst>
          </p:cNvPr>
          <p:cNvSpPr/>
          <p:nvPr/>
        </p:nvSpPr>
        <p:spPr>
          <a:xfrm rot="20824044">
            <a:off x="13897054" y="3823376"/>
            <a:ext cx="3540927" cy="2310047"/>
          </a:xfrm>
          <a:custGeom>
            <a:avLst/>
            <a:gdLst/>
            <a:ahLst/>
            <a:cxnLst/>
            <a:rect l="l" t="t" r="r" b="b"/>
            <a:pathLst>
              <a:path w="2269534" h="1773074">
                <a:moveTo>
                  <a:pt x="0" y="0"/>
                </a:moveTo>
                <a:lnTo>
                  <a:pt x="2269534" y="0"/>
                </a:lnTo>
                <a:lnTo>
                  <a:pt x="2269534" y="1773074"/>
                </a:lnTo>
                <a:lnTo>
                  <a:pt x="0" y="17730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0">
            <a:off x="9738484" y="5138738"/>
            <a:ext cx="10464870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3" name="AutoShape 3"/>
          <p:cNvSpPr/>
          <p:nvPr/>
        </p:nvSpPr>
        <p:spPr>
          <a:xfrm rot="8776560">
            <a:off x="10406482" y="7899797"/>
            <a:ext cx="8608171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grpSp>
        <p:nvGrpSpPr>
          <p:cNvPr id="4" name="Group 4"/>
          <p:cNvGrpSpPr/>
          <p:nvPr/>
        </p:nvGrpSpPr>
        <p:grpSpPr>
          <a:xfrm>
            <a:off x="13772217" y="-12697"/>
            <a:ext cx="4511021" cy="10299697"/>
            <a:chOff x="0" y="0"/>
            <a:chExt cx="6014695" cy="137329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303030">
                <a:alpha val="12941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05162" y="-12697"/>
            <a:ext cx="3882838" cy="10299697"/>
            <a:chOff x="0" y="0"/>
            <a:chExt cx="5177117" cy="137329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398503" y="4572000"/>
            <a:ext cx="4889497" cy="5715000"/>
            <a:chOff x="0" y="0"/>
            <a:chExt cx="6519329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303030">
                <a:alpha val="51765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001750" y="-12697"/>
            <a:ext cx="4281488" cy="10299697"/>
            <a:chOff x="0" y="0"/>
            <a:chExt cx="5708650" cy="137329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6539">
                <a:alpha val="24706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348091" y="-12697"/>
            <a:ext cx="1935137" cy="10299697"/>
            <a:chOff x="0" y="0"/>
            <a:chExt cx="2580183" cy="137329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408498" y="-12697"/>
            <a:ext cx="1874739" cy="10299697"/>
            <a:chOff x="0" y="0"/>
            <a:chExt cx="2499652" cy="137329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DFC8">
                <a:alpha val="6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5557497" y="5384797"/>
            <a:ext cx="2725741" cy="4902203"/>
            <a:chOff x="0" y="0"/>
            <a:chExt cx="3634321" cy="65362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F0DFC8">
                <a:alpha val="43529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0" y="6019800"/>
            <a:ext cx="673103" cy="4267200"/>
            <a:chOff x="0" y="0"/>
            <a:chExt cx="897471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028925" y="2772886"/>
            <a:ext cx="13994433" cy="400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42925" lvl="1" indent="-271462" algn="l">
              <a:lnSpc>
                <a:spcPts val="3600"/>
              </a:lnSpc>
              <a:buFont typeface="Arial"/>
              <a:buChar char="•"/>
            </a:pP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§ 867 ZPO, § 1184 BGB</a:t>
            </a:r>
          </a:p>
          <a:p>
            <a:pPr marL="542925" lvl="1" indent="-271462" algn="l">
              <a:lnSpc>
                <a:spcPts val="3600"/>
              </a:lnSpc>
            </a:pPr>
            <a:endParaRPr lang="en-US" sz="4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42925" lvl="1" indent="-271462" algn="l">
              <a:buFont typeface="Arial"/>
              <a:buChar char="•"/>
            </a:pP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§ 866 ZPO (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Zwangsvollstreckung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das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unbewegliche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Vermögen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542925" lvl="1" indent="-271462" algn="l">
              <a:lnSpc>
                <a:spcPts val="3600"/>
              </a:lnSpc>
            </a:pPr>
            <a:endParaRPr lang="en-US" sz="4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42925" lvl="1" indent="-271462" algn="l">
              <a:lnSpc>
                <a:spcPts val="3600"/>
              </a:lnSpc>
              <a:buFont typeface="Arial"/>
              <a:buChar char="•"/>
            </a:pP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Wichtig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erforderlich</a:t>
            </a:r>
            <a:endParaRPr lang="en-US" sz="4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42925" lvl="1" indent="-271462" algn="l">
              <a:lnSpc>
                <a:spcPts val="3600"/>
              </a:lnSpc>
            </a:pPr>
            <a:endParaRPr lang="en-US" sz="4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42925" lvl="1" indent="-271462" algn="l">
              <a:lnSpc>
                <a:spcPts val="3600"/>
              </a:lnSpc>
            </a:pPr>
            <a:endParaRPr lang="en-US" sz="4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9268223" y="6381750"/>
            <a:ext cx="3321844" cy="3543300"/>
          </a:xfrm>
          <a:custGeom>
            <a:avLst/>
            <a:gdLst/>
            <a:ahLst/>
            <a:cxnLst/>
            <a:rect l="l" t="t" r="r" b="b"/>
            <a:pathLst>
              <a:path w="3321844" h="3543300">
                <a:moveTo>
                  <a:pt x="0" y="0"/>
                </a:moveTo>
                <a:lnTo>
                  <a:pt x="3321844" y="0"/>
                </a:lnTo>
                <a:lnTo>
                  <a:pt x="3321844" y="3543300"/>
                </a:lnTo>
                <a:lnTo>
                  <a:pt x="0" y="35433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2" name="TextBox 22"/>
          <p:cNvSpPr txBox="1"/>
          <p:nvPr/>
        </p:nvSpPr>
        <p:spPr>
          <a:xfrm>
            <a:off x="1107443" y="950595"/>
            <a:ext cx="12712122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6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GESETZLICHE GRUNDLAGEN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0">
            <a:off x="9738484" y="5138738"/>
            <a:ext cx="10464870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3" name="AutoShape 3"/>
          <p:cNvSpPr/>
          <p:nvPr/>
        </p:nvSpPr>
        <p:spPr>
          <a:xfrm rot="8776560">
            <a:off x="10406482" y="7899797"/>
            <a:ext cx="8608171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grpSp>
        <p:nvGrpSpPr>
          <p:cNvPr id="4" name="Group 4"/>
          <p:cNvGrpSpPr/>
          <p:nvPr/>
        </p:nvGrpSpPr>
        <p:grpSpPr>
          <a:xfrm>
            <a:off x="13772217" y="-12697"/>
            <a:ext cx="4511021" cy="10299697"/>
            <a:chOff x="0" y="0"/>
            <a:chExt cx="6014695" cy="137329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303030">
                <a:alpha val="12941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05162" y="-12697"/>
            <a:ext cx="3882838" cy="10299697"/>
            <a:chOff x="0" y="0"/>
            <a:chExt cx="5177117" cy="137329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398503" y="4572000"/>
            <a:ext cx="4889497" cy="5715000"/>
            <a:chOff x="0" y="0"/>
            <a:chExt cx="6519329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303030">
                <a:alpha val="51765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001750" y="-12697"/>
            <a:ext cx="4281488" cy="10299697"/>
            <a:chOff x="0" y="0"/>
            <a:chExt cx="5708650" cy="137329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6539">
                <a:alpha val="24706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348091" y="-12697"/>
            <a:ext cx="1935137" cy="10299697"/>
            <a:chOff x="0" y="0"/>
            <a:chExt cx="2580183" cy="137329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408498" y="-12697"/>
            <a:ext cx="1874739" cy="10299697"/>
            <a:chOff x="0" y="0"/>
            <a:chExt cx="2499652" cy="137329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DFC8">
                <a:alpha val="6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5557497" y="5384797"/>
            <a:ext cx="2725741" cy="4902203"/>
            <a:chOff x="0" y="0"/>
            <a:chExt cx="3634321" cy="65362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F0DFC8">
                <a:alpha val="43529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0" y="6019800"/>
            <a:ext cx="673103" cy="4267200"/>
            <a:chOff x="0" y="0"/>
            <a:chExt cx="897471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107443" y="950595"/>
            <a:ext cx="12712122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540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VORAUSSETZUNGEN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07443" y="3286601"/>
            <a:ext cx="13669922" cy="5129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2647" lvl="1" indent="-301323" algn="l">
              <a:lnSpc>
                <a:spcPts val="3995"/>
              </a:lnSpc>
              <a:buFont typeface="Arial"/>
              <a:buChar char="•"/>
            </a:pP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Vollstreckbarer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Titel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z.B.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Gerichtsurteil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Vollstreckungsbescheid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(§§704,794 ZPO, §§ 86, 120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FamFG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602647" lvl="1" indent="-301323" algn="l">
              <a:lnSpc>
                <a:spcPts val="3995"/>
              </a:lnSpc>
            </a:pPr>
            <a:endParaRPr lang="en-US" sz="4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02647" lvl="1" indent="-301323" algn="l">
              <a:lnSpc>
                <a:spcPts val="3995"/>
              </a:lnSpc>
              <a:buFont typeface="Arial"/>
              <a:buChar char="•"/>
            </a:pP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Gläubigers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(§867 Abs. 1 ZPO, § 13 GBO)</a:t>
            </a:r>
          </a:p>
          <a:p>
            <a:pPr marL="602647" lvl="1" indent="-301323" algn="l">
              <a:lnSpc>
                <a:spcPts val="3995"/>
              </a:lnSpc>
            </a:pPr>
            <a:endParaRPr lang="en-US" sz="4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02647" lvl="1" indent="-301323" algn="l">
              <a:lnSpc>
                <a:spcPts val="3995"/>
              </a:lnSpc>
              <a:buFont typeface="Arial"/>
              <a:buChar char="•"/>
            </a:pP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das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Amtsgericht</a:t>
            </a:r>
            <a:endParaRPr lang="en-US" sz="4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02647" lvl="1" indent="-301323" algn="l">
              <a:lnSpc>
                <a:spcPts val="3995"/>
              </a:lnSpc>
            </a:pPr>
            <a:endParaRPr lang="en-US" sz="4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02647" lvl="1" indent="-301323" algn="l">
              <a:lnSpc>
                <a:spcPts val="3995"/>
              </a:lnSpc>
              <a:buFont typeface="Arial"/>
              <a:buChar char="•"/>
            </a:pP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Forderung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muss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Mindestbetrag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von 750,01 €, </a:t>
            </a:r>
          </a:p>
          <a:p>
            <a:pPr marL="602647" lvl="1" indent="-301323" algn="l">
              <a:lnSpc>
                <a:spcPts val="3995"/>
              </a:lnSpc>
            </a:pP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§ 866 III S.1 ZPO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547688"/>
            <a:ext cx="15773400" cy="1988345"/>
            <a:chOff x="0" y="0"/>
            <a:chExt cx="21031200" cy="26511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Entstehung dinglicher Rechte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67720" y="2898910"/>
            <a:ext cx="17720280" cy="5664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93139" lvl="1" indent="-496570" algn="l">
              <a:lnSpc>
                <a:spcPts val="6439"/>
              </a:lnSpc>
              <a:buFont typeface="Arial"/>
              <a:buChar char="•"/>
            </a:pP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ein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Grundstücksverkauf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erfordert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Einigung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von Käufer und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Verkäufer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vor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einem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Notar (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Auflassung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)</a:t>
            </a:r>
          </a:p>
          <a:p>
            <a:pPr marL="993139" lvl="1" indent="-496570" algn="l">
              <a:lnSpc>
                <a:spcPts val="6439"/>
              </a:lnSpc>
              <a:buFont typeface="Arial"/>
              <a:buChar char="•"/>
            </a:pP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Eigentum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entsteht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erst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durch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die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Eintragung</a:t>
            </a:r>
            <a:endParaRPr lang="en-US" sz="4599" dirty="0">
              <a:solidFill>
                <a:srgbClr val="30303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993139" lvl="1" indent="-496570" algn="l">
              <a:lnSpc>
                <a:spcPts val="6439"/>
              </a:lnSpc>
              <a:buFont typeface="Arial"/>
              <a:buChar char="•"/>
            </a:pP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geregelt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in § 925 BGB (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Auflassung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) – muss in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Anwesenheit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eines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Notars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erfolgen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(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Vertretung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möglich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)</a:t>
            </a:r>
          </a:p>
          <a:p>
            <a:pPr algn="l">
              <a:lnSpc>
                <a:spcPts val="6439"/>
              </a:lnSpc>
            </a:pPr>
            <a:endParaRPr lang="en-US" sz="4599" dirty="0">
              <a:solidFill>
                <a:srgbClr val="30303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993139" lvl="1" indent="-496570" algn="l">
              <a:lnSpc>
                <a:spcPts val="6439"/>
              </a:lnSpc>
              <a:buFont typeface="Arial"/>
              <a:buChar char="•"/>
            </a:pP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wichtig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ist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auch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§ 873 BGB (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Einigung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und </a:t>
            </a:r>
            <a:r>
              <a:rPr lang="en-US" sz="4599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Eintragung</a:t>
            </a:r>
            <a:r>
              <a:rPr lang="en-US" sz="4599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)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BAE77BF-7D0F-578C-4400-A536E7D45D14}"/>
              </a:ext>
            </a:extLst>
          </p:cNvPr>
          <p:cNvSpPr txBox="1"/>
          <p:nvPr/>
        </p:nvSpPr>
        <p:spPr>
          <a:xfrm>
            <a:off x="4572000" y="4592607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 dirty="0"/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97369D48-C5E1-1B86-99F3-60CF024F335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791200" y="7353300"/>
            <a:ext cx="2895600" cy="1780795"/>
          </a:xfrm>
          <a:prstGeom prst="rect">
            <a:avLst/>
          </a:prstGeom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1F12D9EC-D213-C688-09B4-14191E055C2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419600" y="5079578"/>
            <a:ext cx="3124200" cy="1303498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0">
            <a:off x="9738484" y="5138738"/>
            <a:ext cx="10464870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3" name="AutoShape 3"/>
          <p:cNvSpPr/>
          <p:nvPr/>
        </p:nvSpPr>
        <p:spPr>
          <a:xfrm rot="8776560">
            <a:off x="10406482" y="7899797"/>
            <a:ext cx="8608171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grpSp>
        <p:nvGrpSpPr>
          <p:cNvPr id="4" name="Group 4"/>
          <p:cNvGrpSpPr/>
          <p:nvPr/>
        </p:nvGrpSpPr>
        <p:grpSpPr>
          <a:xfrm>
            <a:off x="13772217" y="-12697"/>
            <a:ext cx="4511021" cy="10299697"/>
            <a:chOff x="0" y="0"/>
            <a:chExt cx="6014695" cy="137329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303030">
                <a:alpha val="12941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05162" y="-12697"/>
            <a:ext cx="3882838" cy="10299697"/>
            <a:chOff x="0" y="0"/>
            <a:chExt cx="5177117" cy="137329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398503" y="4572000"/>
            <a:ext cx="4889497" cy="5715000"/>
            <a:chOff x="0" y="0"/>
            <a:chExt cx="6519329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303030">
                <a:alpha val="51765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001750" y="-12697"/>
            <a:ext cx="4281488" cy="10299697"/>
            <a:chOff x="0" y="0"/>
            <a:chExt cx="5708650" cy="137329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6539">
                <a:alpha val="24706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348091" y="-12697"/>
            <a:ext cx="1935137" cy="10299697"/>
            <a:chOff x="0" y="0"/>
            <a:chExt cx="2580183" cy="137329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408498" y="-12697"/>
            <a:ext cx="1874739" cy="10299697"/>
            <a:chOff x="0" y="0"/>
            <a:chExt cx="2499652" cy="137329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DFC8">
                <a:alpha val="6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5557497" y="5384797"/>
            <a:ext cx="2725741" cy="4902203"/>
            <a:chOff x="0" y="0"/>
            <a:chExt cx="3634321" cy="65362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F0DFC8">
                <a:alpha val="43529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0" y="6019800"/>
            <a:ext cx="673103" cy="4267200"/>
            <a:chOff x="0" y="0"/>
            <a:chExt cx="897471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0" name="Freeform 20"/>
          <p:cNvSpPr/>
          <p:nvPr/>
        </p:nvSpPr>
        <p:spPr>
          <a:xfrm>
            <a:off x="11412101" y="2094493"/>
            <a:ext cx="8862271" cy="8729337"/>
          </a:xfrm>
          <a:custGeom>
            <a:avLst/>
            <a:gdLst/>
            <a:ahLst/>
            <a:cxnLst/>
            <a:rect l="l" t="t" r="r" b="b"/>
            <a:pathLst>
              <a:path w="8862271" h="8729337">
                <a:moveTo>
                  <a:pt x="0" y="0"/>
                </a:moveTo>
                <a:lnTo>
                  <a:pt x="8862271" y="0"/>
                </a:lnTo>
                <a:lnTo>
                  <a:pt x="8862271" y="8729337"/>
                </a:lnTo>
                <a:lnTo>
                  <a:pt x="0" y="87293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2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1" name="TextBox 21"/>
          <p:cNvSpPr txBox="1"/>
          <p:nvPr/>
        </p:nvSpPr>
        <p:spPr>
          <a:xfrm>
            <a:off x="590211" y="1185777"/>
            <a:ext cx="13903957" cy="8335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6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ABLAUF – SCHRITT FÜR SCHRITT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79279" y="3093057"/>
            <a:ext cx="13725825" cy="59683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42950" indent="-742950" algn="l">
              <a:buAutoNum type="arabicPeriod"/>
            </a:pPr>
            <a:r>
              <a:rPr lang="en-US" sz="44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Gläubiger</a:t>
            </a:r>
            <a:r>
              <a:rPr lang="en-US" sz="44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beantragt</a:t>
            </a:r>
            <a:r>
              <a:rPr lang="en-US" sz="44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Zwangssicherungshypothek</a:t>
            </a:r>
            <a:endParaRPr lang="en-US" sz="44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/>
            <a:endParaRPr lang="en-US" sz="44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/>
            <a:r>
              <a:rPr lang="en-US" sz="44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2. </a:t>
            </a:r>
            <a:r>
              <a:rPr lang="en-US" sz="44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Gericht</a:t>
            </a:r>
            <a:r>
              <a:rPr lang="en-US" sz="44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prüft</a:t>
            </a:r>
            <a:r>
              <a:rPr lang="en-US" sz="44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44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erteilt</a:t>
            </a:r>
            <a:r>
              <a:rPr lang="en-US" sz="44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Eintragungsbewilligung</a:t>
            </a:r>
            <a:endParaRPr lang="en-US" sz="44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/>
            <a:endParaRPr lang="en-US" sz="44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/>
            <a:r>
              <a:rPr lang="en-US" sz="44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3. </a:t>
            </a:r>
            <a:r>
              <a:rPr lang="en-US" sz="44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44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44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endParaRPr lang="en-US" sz="44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/>
            <a:endParaRPr lang="en-US" sz="44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/>
            <a:r>
              <a:rPr lang="en-US" sz="44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4. </a:t>
            </a:r>
            <a:r>
              <a:rPr lang="en-US" sz="44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Hypothek</a:t>
            </a:r>
            <a:r>
              <a:rPr lang="en-US" sz="44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sichert</a:t>
            </a:r>
            <a:r>
              <a:rPr lang="en-US" sz="44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Forderung</a:t>
            </a:r>
            <a:r>
              <a:rPr lang="en-US" sz="44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44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auch</a:t>
            </a:r>
            <a:r>
              <a:rPr lang="en-US" sz="44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wenn</a:t>
            </a:r>
            <a:r>
              <a:rPr lang="en-US" sz="44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noch</a:t>
            </a:r>
            <a:r>
              <a:rPr lang="en-US" sz="44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    </a:t>
            </a:r>
          </a:p>
          <a:p>
            <a:pPr algn="l"/>
            <a:r>
              <a:rPr lang="en-US" sz="44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    </a:t>
            </a:r>
            <a:r>
              <a:rPr lang="en-US" sz="44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keine</a:t>
            </a:r>
            <a:r>
              <a:rPr lang="en-US" sz="44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Zwangsversteigerung</a:t>
            </a:r>
            <a:r>
              <a:rPr lang="en-US" sz="44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läuft</a:t>
            </a:r>
            <a:endParaRPr lang="en-US" sz="44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51510" lvl="1" indent="-325755" algn="l">
              <a:lnSpc>
                <a:spcPts val="4320"/>
              </a:lnSpc>
            </a:pPr>
            <a:endParaRPr lang="en-US" sz="36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0">
            <a:off x="9738484" y="5138738"/>
            <a:ext cx="10464870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3" name="AutoShape 3"/>
          <p:cNvSpPr/>
          <p:nvPr/>
        </p:nvSpPr>
        <p:spPr>
          <a:xfrm rot="8776560">
            <a:off x="10406482" y="7899797"/>
            <a:ext cx="8608171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grpSp>
        <p:nvGrpSpPr>
          <p:cNvPr id="4" name="Group 4"/>
          <p:cNvGrpSpPr/>
          <p:nvPr/>
        </p:nvGrpSpPr>
        <p:grpSpPr>
          <a:xfrm>
            <a:off x="13772217" y="-12697"/>
            <a:ext cx="4511021" cy="10299697"/>
            <a:chOff x="0" y="0"/>
            <a:chExt cx="6014695" cy="137329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303030">
                <a:alpha val="12941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05162" y="-12697"/>
            <a:ext cx="3882838" cy="10299697"/>
            <a:chOff x="0" y="0"/>
            <a:chExt cx="5177117" cy="137329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398503" y="4572000"/>
            <a:ext cx="4889497" cy="5715000"/>
            <a:chOff x="0" y="0"/>
            <a:chExt cx="6519329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303030">
                <a:alpha val="51765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001750" y="-12697"/>
            <a:ext cx="4281488" cy="10299697"/>
            <a:chOff x="0" y="0"/>
            <a:chExt cx="5708650" cy="137329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6539">
                <a:alpha val="24706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348091" y="-12697"/>
            <a:ext cx="1935137" cy="10299697"/>
            <a:chOff x="0" y="0"/>
            <a:chExt cx="2580183" cy="137329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408498" y="-12697"/>
            <a:ext cx="1874739" cy="10299697"/>
            <a:chOff x="0" y="0"/>
            <a:chExt cx="2499652" cy="137329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DFC8">
                <a:alpha val="6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5557497" y="5384797"/>
            <a:ext cx="2725741" cy="4902203"/>
            <a:chOff x="0" y="0"/>
            <a:chExt cx="3634321" cy="65362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F0DFC8">
                <a:alpha val="43529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0" y="6019800"/>
            <a:ext cx="673103" cy="4267200"/>
            <a:chOff x="0" y="0"/>
            <a:chExt cx="897471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107443" y="950595"/>
            <a:ext cx="12712122" cy="1647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540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WIRKUNG DER ZWANGSSICHERUNGSHYPOTHEK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07443" y="3277076"/>
            <a:ext cx="12712122" cy="4411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1510" lvl="1" indent="-325755" algn="l">
              <a:lnSpc>
                <a:spcPts val="4320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Sicherung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Forderung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51510" lvl="1" indent="-325755" algn="l">
              <a:lnSpc>
                <a:spcPts val="4320"/>
              </a:lnSpc>
            </a:pP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51510" lvl="1" indent="-325755" algn="l">
              <a:lnSpc>
                <a:spcPts val="4320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Rangordnung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zählt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51510" lvl="1" indent="-325755" algn="l">
              <a:lnSpc>
                <a:spcPts val="4320"/>
              </a:lnSpc>
            </a:pP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51510" lvl="1" indent="-325755" algn="l">
              <a:lnSpc>
                <a:spcPts val="4320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ermöglicht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spätere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Zwangsversteigerung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51510" lvl="1" indent="-325755" algn="l">
              <a:lnSpc>
                <a:spcPts val="4320"/>
              </a:lnSpc>
            </a:pP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51510" lvl="1" indent="-325755" algn="l">
              <a:lnSpc>
                <a:spcPts val="4320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kann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ohne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tatsächliche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Verwertung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bestehen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bleiben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0">
            <a:off x="9738484" y="5138738"/>
            <a:ext cx="10464870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3" name="AutoShape 3"/>
          <p:cNvSpPr/>
          <p:nvPr/>
        </p:nvSpPr>
        <p:spPr>
          <a:xfrm rot="8776560">
            <a:off x="10406482" y="7899797"/>
            <a:ext cx="8608171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grpSp>
        <p:nvGrpSpPr>
          <p:cNvPr id="4" name="Group 4"/>
          <p:cNvGrpSpPr/>
          <p:nvPr/>
        </p:nvGrpSpPr>
        <p:grpSpPr>
          <a:xfrm>
            <a:off x="13772217" y="-12697"/>
            <a:ext cx="4511021" cy="10299697"/>
            <a:chOff x="0" y="0"/>
            <a:chExt cx="6014695" cy="137329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303030">
                <a:alpha val="12941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05162" y="-12697"/>
            <a:ext cx="3882838" cy="10299697"/>
            <a:chOff x="0" y="0"/>
            <a:chExt cx="5177117" cy="137329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398503" y="4572000"/>
            <a:ext cx="4889497" cy="5715000"/>
            <a:chOff x="0" y="0"/>
            <a:chExt cx="6519329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303030">
                <a:alpha val="51765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001750" y="-12697"/>
            <a:ext cx="4281488" cy="10299697"/>
            <a:chOff x="0" y="0"/>
            <a:chExt cx="5708650" cy="137329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6539">
                <a:alpha val="24706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348091" y="-12697"/>
            <a:ext cx="1935137" cy="10299697"/>
            <a:chOff x="0" y="0"/>
            <a:chExt cx="2580183" cy="137329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408498" y="-12697"/>
            <a:ext cx="1874739" cy="10299697"/>
            <a:chOff x="0" y="0"/>
            <a:chExt cx="2499652" cy="137329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DFC8">
                <a:alpha val="6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5557497" y="5384797"/>
            <a:ext cx="2725741" cy="4902203"/>
            <a:chOff x="0" y="0"/>
            <a:chExt cx="3634321" cy="65362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F0DFC8">
                <a:alpha val="43529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0" y="6019800"/>
            <a:ext cx="673103" cy="4267200"/>
            <a:chOff x="0" y="0"/>
            <a:chExt cx="897471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107443" y="950595"/>
            <a:ext cx="12712122" cy="1647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540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UNTERSCHIEDE ZU „NORMALER“ HYPOTHEK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07443" y="3286601"/>
            <a:ext cx="12712122" cy="5715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97"/>
              </a:lnSpc>
            </a:pPr>
            <a:r>
              <a:rPr lang="en-US" sz="316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Zwangssicherungshypothek</a:t>
            </a:r>
            <a:r>
              <a:rPr lang="en-US" sz="316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	</a:t>
            </a:r>
          </a:p>
          <a:p>
            <a:pPr algn="l">
              <a:lnSpc>
                <a:spcPts val="3797"/>
              </a:lnSpc>
            </a:pPr>
            <a:endParaRPr lang="en-US" sz="3164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72770" lvl="1" indent="-286385" algn="l">
              <a:lnSpc>
                <a:spcPts val="3797"/>
              </a:lnSpc>
              <a:buFont typeface="Arial"/>
              <a:buChar char="•"/>
            </a:pPr>
            <a:r>
              <a:rPr lang="en-US" sz="316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Zwangsvollstreckung</a:t>
            </a:r>
            <a:endParaRPr lang="en-US" sz="3164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72770" lvl="1" indent="-286385" algn="l">
              <a:lnSpc>
                <a:spcPts val="3797"/>
              </a:lnSpc>
              <a:buFont typeface="Arial"/>
              <a:buChar char="•"/>
            </a:pPr>
            <a:r>
              <a:rPr lang="en-US" sz="316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Keine </a:t>
            </a:r>
            <a:r>
              <a:rPr lang="en-US" sz="316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Auszahlung</a:t>
            </a:r>
            <a:endParaRPr lang="en-US" sz="3164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72770" lvl="1" indent="-286385" algn="l">
              <a:lnSpc>
                <a:spcPts val="3797"/>
              </a:lnSpc>
              <a:buFont typeface="Arial"/>
              <a:buChar char="•"/>
            </a:pPr>
            <a:r>
              <a:rPr lang="en-US" sz="316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Gerichtliche</a:t>
            </a:r>
            <a:r>
              <a:rPr lang="en-US" sz="316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16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endParaRPr lang="en-US" sz="3164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72770" lvl="1" indent="-286385" algn="l">
              <a:lnSpc>
                <a:spcPts val="3797"/>
              </a:lnSpc>
            </a:pPr>
            <a:endParaRPr lang="en-US" sz="3164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72770" lvl="1" indent="-286385" algn="l">
              <a:lnSpc>
                <a:spcPts val="3797"/>
              </a:lnSpc>
            </a:pPr>
            <a:endParaRPr lang="en-US" sz="3164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72770" lvl="1" indent="-286385" algn="l">
              <a:lnSpc>
                <a:spcPts val="3797"/>
              </a:lnSpc>
            </a:pPr>
            <a:r>
              <a:rPr lang="en-US" sz="316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Freiwillige</a:t>
            </a:r>
            <a:r>
              <a:rPr lang="en-US" sz="316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16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Hypothek</a:t>
            </a:r>
            <a:endParaRPr lang="en-US" sz="3164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72770" lvl="1" indent="-286385" algn="l">
              <a:lnSpc>
                <a:spcPts val="3797"/>
              </a:lnSpc>
            </a:pPr>
            <a:endParaRPr lang="en-US" sz="3164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72770" lvl="1" indent="-286385" algn="l">
              <a:lnSpc>
                <a:spcPts val="3797"/>
              </a:lnSpc>
              <a:buFont typeface="Arial"/>
              <a:buChar char="•"/>
            </a:pPr>
            <a:r>
              <a:rPr lang="en-US" sz="316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Kreditvereinbarung</a:t>
            </a:r>
            <a:endParaRPr lang="en-US" sz="3164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72770" lvl="1" indent="-286385" algn="l">
              <a:lnSpc>
                <a:spcPts val="3797"/>
              </a:lnSpc>
              <a:buFont typeface="Arial"/>
              <a:buChar char="•"/>
            </a:pPr>
            <a:r>
              <a:rPr lang="en-US" sz="316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Darlehenszahlung</a:t>
            </a:r>
            <a:endParaRPr lang="en-US" sz="3164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72770" lvl="1" indent="-286385" algn="l">
              <a:lnSpc>
                <a:spcPts val="3797"/>
              </a:lnSpc>
              <a:buFont typeface="Arial"/>
              <a:buChar char="•"/>
            </a:pPr>
            <a:r>
              <a:rPr lang="en-US" sz="316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Notarielle</a:t>
            </a:r>
            <a:r>
              <a:rPr lang="en-US" sz="316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16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Beurkundung</a:t>
            </a:r>
            <a:endParaRPr lang="en-US" sz="3164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EB81A415-6D23-5898-15F7-53BB1043E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3276" y="2085878"/>
            <a:ext cx="8950338" cy="7591258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14563" y="1533525"/>
            <a:ext cx="1064419" cy="3143250"/>
            <a:chOff x="0" y="0"/>
            <a:chExt cx="1419225" cy="4191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9225" cy="4191000"/>
            </a:xfrm>
            <a:custGeom>
              <a:avLst/>
              <a:gdLst/>
              <a:ahLst/>
              <a:cxnLst/>
              <a:rect l="l" t="t" r="r" b="b"/>
              <a:pathLst>
                <a:path w="1419225" h="4191000">
                  <a:moveTo>
                    <a:pt x="1419225" y="4191000"/>
                  </a:moveTo>
                  <a:lnTo>
                    <a:pt x="0" y="3034919"/>
                  </a:lnTo>
                  <a:lnTo>
                    <a:pt x="0" y="0"/>
                  </a:lnTo>
                  <a:lnTo>
                    <a:pt x="1419225" y="1156081"/>
                  </a:lnTo>
                  <a:lnTo>
                    <a:pt x="1419225" y="4191000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14563" y="1256614"/>
            <a:ext cx="604838" cy="2558148"/>
            <a:chOff x="0" y="0"/>
            <a:chExt cx="806450" cy="3410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06450" cy="3410839"/>
            </a:xfrm>
            <a:custGeom>
              <a:avLst/>
              <a:gdLst/>
              <a:ahLst/>
              <a:cxnLst/>
              <a:rect l="l" t="t" r="r" b="b"/>
              <a:pathLst>
                <a:path w="806450" h="3410839">
                  <a:moveTo>
                    <a:pt x="806450" y="3035681"/>
                  </a:moveTo>
                  <a:lnTo>
                    <a:pt x="0" y="3410839"/>
                  </a:lnTo>
                  <a:lnTo>
                    <a:pt x="0" y="366014"/>
                  </a:lnTo>
                  <a:lnTo>
                    <a:pt x="806450" y="0"/>
                  </a:lnTo>
                  <a:lnTo>
                    <a:pt x="806450" y="3035681"/>
                  </a:ln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6988" y="961339"/>
            <a:ext cx="252412" cy="2569788"/>
            <a:chOff x="0" y="0"/>
            <a:chExt cx="336550" cy="342638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834809" y="953576"/>
            <a:ext cx="492919" cy="2613536"/>
            <a:chOff x="0" y="0"/>
            <a:chExt cx="657225" cy="3484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66083" y="953576"/>
            <a:ext cx="16361797" cy="2312184"/>
            <a:chOff x="0" y="0"/>
            <a:chExt cx="21815730" cy="308291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37761" y="1200588"/>
            <a:ext cx="15397048" cy="1818153"/>
            <a:chOff x="0" y="0"/>
            <a:chExt cx="20529398" cy="24242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529393" cy="2424206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20529398" cy="235752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F0DFC8"/>
                  </a:solidFill>
                  <a:latin typeface="Recoleta"/>
                  <a:ea typeface="Recoleta"/>
                  <a:cs typeface="Recoleta"/>
                  <a:sym typeface="Recoleta"/>
                </a:rPr>
                <a:t>Rangverhältnisse §§ 879-881 BGB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865233" y="4513870"/>
            <a:ext cx="14563496" cy="2806602"/>
            <a:chOff x="0" y="0"/>
            <a:chExt cx="19417995" cy="374213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417990" cy="3742133"/>
            </a:xfrm>
            <a:custGeom>
              <a:avLst/>
              <a:gdLst/>
              <a:ahLst/>
              <a:cxnLst/>
              <a:rect l="l" t="t" r="r" b="b"/>
              <a:pathLst>
                <a:path w="19417990" h="3742133">
                  <a:moveTo>
                    <a:pt x="0" y="0"/>
                  </a:moveTo>
                  <a:lnTo>
                    <a:pt x="19417990" y="0"/>
                  </a:lnTo>
                  <a:lnTo>
                    <a:pt x="19417990" y="3742133"/>
                  </a:lnTo>
                  <a:lnTo>
                    <a:pt x="0" y="374213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783" b="-96432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8100"/>
              <a:ext cx="19417995" cy="370403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können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mehrere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Rechte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bestehen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25527" lvl="1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Rangverhältnis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regelt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Reihenfolge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, in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mehrere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bestehende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Rechte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Zwangsversteigerung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befriedigt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8" name="Freeform 18"/>
          <p:cNvSpPr/>
          <p:nvPr/>
        </p:nvSpPr>
        <p:spPr>
          <a:xfrm>
            <a:off x="12762898" y="6621169"/>
            <a:ext cx="3665831" cy="3665831"/>
          </a:xfrm>
          <a:custGeom>
            <a:avLst/>
            <a:gdLst/>
            <a:ahLst/>
            <a:cxnLst/>
            <a:rect l="l" t="t" r="r" b="b"/>
            <a:pathLst>
              <a:path w="3665831" h="3665831">
                <a:moveTo>
                  <a:pt x="0" y="0"/>
                </a:moveTo>
                <a:lnTo>
                  <a:pt x="3665832" y="0"/>
                </a:lnTo>
                <a:lnTo>
                  <a:pt x="3665832" y="3665831"/>
                </a:lnTo>
                <a:lnTo>
                  <a:pt x="0" y="36658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480043" y="548640"/>
            <a:ext cx="14050804" cy="1949967"/>
            <a:chOff x="0" y="0"/>
            <a:chExt cx="18734405" cy="259995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734405" cy="2599955"/>
            </a:xfrm>
            <a:custGeom>
              <a:avLst/>
              <a:gdLst/>
              <a:ahLst/>
              <a:cxnLst/>
              <a:rect l="l" t="t" r="r" b="b"/>
              <a:pathLst>
                <a:path w="18734405" h="2599955">
                  <a:moveTo>
                    <a:pt x="0" y="0"/>
                  </a:moveTo>
                  <a:lnTo>
                    <a:pt x="18734405" y="0"/>
                  </a:lnTo>
                  <a:lnTo>
                    <a:pt x="18734405" y="2599955"/>
                  </a:lnTo>
                  <a:lnTo>
                    <a:pt x="0" y="259995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4681" b="-8612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18734405" cy="253328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994"/>
                </a:lnSpc>
              </a:pPr>
              <a:r>
                <a:rPr lang="en-US" sz="555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BESTIMMUNG DES RANGVERHÄLTNISSES § 879 BGB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" y="0"/>
            <a:ext cx="2646150" cy="2337321"/>
            <a:chOff x="0" y="0"/>
            <a:chExt cx="3528200" cy="31164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528187" cy="3116453"/>
            </a:xfrm>
            <a:custGeom>
              <a:avLst/>
              <a:gdLst/>
              <a:ahLst/>
              <a:cxnLst/>
              <a:rect l="l" t="t" r="r" b="b"/>
              <a:pathLst>
                <a:path w="3528187" h="3116453">
                  <a:moveTo>
                    <a:pt x="0" y="0"/>
                  </a:moveTo>
                  <a:lnTo>
                    <a:pt x="3528187" y="0"/>
                  </a:lnTo>
                  <a:lnTo>
                    <a:pt x="2084197" y="3116453"/>
                  </a:lnTo>
                  <a:lnTo>
                    <a:pt x="0" y="311645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" y="2537460"/>
            <a:ext cx="18288000" cy="7749540"/>
            <a:chOff x="0" y="0"/>
            <a:chExt cx="24384000" cy="1033272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384000" cy="10332720"/>
            </a:xfrm>
            <a:custGeom>
              <a:avLst/>
              <a:gdLst/>
              <a:ahLst/>
              <a:cxnLst/>
              <a:rect l="l" t="t" r="r" b="b"/>
              <a:pathLst>
                <a:path w="24384000" h="10332720">
                  <a:moveTo>
                    <a:pt x="0" y="0"/>
                  </a:moveTo>
                  <a:lnTo>
                    <a:pt x="3644773" y="0"/>
                  </a:lnTo>
                  <a:lnTo>
                    <a:pt x="12936601" y="0"/>
                  </a:lnTo>
                  <a:lnTo>
                    <a:pt x="15592806" y="0"/>
                  </a:lnTo>
                  <a:lnTo>
                    <a:pt x="16753714" y="0"/>
                  </a:lnTo>
                  <a:lnTo>
                    <a:pt x="19409918" y="0"/>
                  </a:lnTo>
                  <a:lnTo>
                    <a:pt x="20567014" y="0"/>
                  </a:lnTo>
                  <a:lnTo>
                    <a:pt x="21727922" y="0"/>
                  </a:lnTo>
                  <a:lnTo>
                    <a:pt x="24384000" y="0"/>
                  </a:lnTo>
                  <a:lnTo>
                    <a:pt x="24384000" y="10332720"/>
                  </a:lnTo>
                  <a:lnTo>
                    <a:pt x="0" y="10332720"/>
                  </a:lnTo>
                  <a:lnTo>
                    <a:pt x="0" y="5208905"/>
                  </a:lnTo>
                  <a:lnTo>
                    <a:pt x="1724660" y="1486789"/>
                  </a:lnTo>
                  <a:lnTo>
                    <a:pt x="0" y="1486789"/>
                  </a:lnTo>
                  <a:lnTo>
                    <a:pt x="0" y="1485011"/>
                  </a:lnTo>
                  <a:lnTo>
                    <a:pt x="185674" y="1485011"/>
                  </a:lnTo>
                  <a:lnTo>
                    <a:pt x="813054" y="1485011"/>
                  </a:lnTo>
                  <a:lnTo>
                    <a:pt x="1725549" y="1485011"/>
                  </a:lnTo>
                  <a:lnTo>
                    <a:pt x="2412746" y="1778"/>
                  </a:lnTo>
                  <a:lnTo>
                    <a:pt x="1496949" y="1778"/>
                  </a:lnTo>
                  <a:lnTo>
                    <a:pt x="0" y="1778"/>
                  </a:lnTo>
                  <a:close/>
                </a:path>
              </a:pathLst>
            </a:custGeom>
            <a:solidFill>
              <a:srgbClr val="1B1B1B">
                <a:alpha val="24706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0" y="2537460"/>
            <a:ext cx="1457477" cy="3145469"/>
            <a:chOff x="0" y="0"/>
            <a:chExt cx="1943303" cy="419395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43354" cy="4193921"/>
            </a:xfrm>
            <a:custGeom>
              <a:avLst/>
              <a:gdLst/>
              <a:ahLst/>
              <a:cxnLst/>
              <a:rect l="l" t="t" r="r" b="b"/>
              <a:pathLst>
                <a:path w="1943354" h="4193921">
                  <a:moveTo>
                    <a:pt x="0" y="0"/>
                  </a:moveTo>
                  <a:lnTo>
                    <a:pt x="1943354" y="0"/>
                  </a:lnTo>
                  <a:lnTo>
                    <a:pt x="0" y="4193921"/>
                  </a:lnTo>
                  <a:close/>
                </a:path>
              </a:pathLst>
            </a:custGeom>
            <a:solidFill>
              <a:srgbClr val="E16539"/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647186" y="3047246"/>
            <a:ext cx="15716517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97217" lvl="1" indent="-298609" algn="l">
              <a:lnSpc>
                <a:spcPts val="3564"/>
              </a:lnSpc>
              <a:buFont typeface="Arial"/>
              <a:buChar char="•"/>
            </a:pP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Grundprinzip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des BGB: das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zeitlich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früher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entstandenen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Recht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erhält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Vorrang</a:t>
            </a:r>
            <a:endParaRPr lang="en-US" sz="3300" dirty="0">
              <a:solidFill>
                <a:schemeClr val="bg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98608" lvl="1" algn="l">
              <a:lnSpc>
                <a:spcPts val="3564"/>
              </a:lnSpc>
            </a:pPr>
            <a:endParaRPr lang="en-US" sz="3300" dirty="0">
              <a:solidFill>
                <a:schemeClr val="bg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96798" lvl="1" indent="-298399" algn="l">
              <a:lnSpc>
                <a:spcPts val="3564"/>
              </a:lnSpc>
              <a:buFont typeface="Arial"/>
              <a:buChar char="•"/>
            </a:pP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innerhalb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Abteilung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II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III des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Grundbuchs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bestimmt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sich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gem. § 879 Abs. 1 Satz 1 BGB das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Rangverhältnis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nach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3300" u="sng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räumlichen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Reihenfolge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Eintragungen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(=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Locusprinzip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algn="l">
              <a:lnSpc>
                <a:spcPts val="3564"/>
              </a:lnSpc>
            </a:pPr>
            <a:endParaRPr lang="en-US" sz="3300" dirty="0">
              <a:solidFill>
                <a:schemeClr val="bg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97217" lvl="1" indent="-298609" algn="l">
              <a:lnSpc>
                <a:spcPts val="3564"/>
              </a:lnSpc>
              <a:buFont typeface="Arial"/>
              <a:buChar char="•"/>
            </a:pP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Rechten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in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verschiedenen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Abteilungen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(II, III) die </a:t>
            </a:r>
            <a:r>
              <a:rPr lang="en-US" sz="3300" u="sng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zeitliche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Reihenfolge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nach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dem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Eintragungsdatum</a:t>
            </a:r>
            <a:endParaRPr lang="en-US" sz="3300" dirty="0">
              <a:solidFill>
                <a:schemeClr val="bg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98608" lvl="1" algn="l">
              <a:lnSpc>
                <a:spcPts val="3564"/>
              </a:lnSpc>
            </a:pPr>
            <a:endParaRPr lang="en-US" sz="3300" dirty="0">
              <a:solidFill>
                <a:schemeClr val="bg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96798" lvl="1" indent="-298399" algn="l">
              <a:lnSpc>
                <a:spcPts val="3564"/>
              </a:lnSpc>
              <a:buFont typeface="Arial"/>
              <a:buChar char="•"/>
            </a:pP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Rechte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mit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dem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gleichen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Eintragungsdatum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in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verschiedenen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Abteilungen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haben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gleichen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Rang, § 879 I 2 BGB (= Tempus-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Prioritätsprinzip)</a:t>
            </a:r>
          </a:p>
          <a:p>
            <a:pPr algn="l">
              <a:lnSpc>
                <a:spcPts val="3564"/>
              </a:lnSpc>
            </a:pPr>
            <a:endParaRPr lang="en-US" sz="3300" dirty="0">
              <a:solidFill>
                <a:schemeClr val="bg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97217" lvl="1" indent="-298609" algn="l">
              <a:lnSpc>
                <a:spcPts val="3564"/>
              </a:lnSpc>
              <a:buFont typeface="Arial"/>
              <a:buChar char="•"/>
            </a:pP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Erlöschen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eines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vorrangigen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Rechts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rücken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nachrangige</a:t>
            </a:r>
            <a:r>
              <a:rPr lang="en-US" sz="33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Rechte auf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480043" y="548640"/>
            <a:ext cx="14050804" cy="1783080"/>
            <a:chOff x="0" y="0"/>
            <a:chExt cx="18734405" cy="23774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734405" cy="2377440"/>
            </a:xfrm>
            <a:custGeom>
              <a:avLst/>
              <a:gdLst/>
              <a:ahLst/>
              <a:cxnLst/>
              <a:rect l="l" t="t" r="r" b="b"/>
              <a:pathLst>
                <a:path w="18734405" h="2377440">
                  <a:moveTo>
                    <a:pt x="0" y="0"/>
                  </a:moveTo>
                  <a:lnTo>
                    <a:pt x="18734405" y="0"/>
                  </a:lnTo>
                  <a:lnTo>
                    <a:pt x="18734405" y="2377440"/>
                  </a:lnTo>
                  <a:lnTo>
                    <a:pt x="0" y="23774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3543" b="-10354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18734405" cy="231076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Rangfähige Rechte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" y="0"/>
            <a:ext cx="2646150" cy="2337321"/>
            <a:chOff x="0" y="0"/>
            <a:chExt cx="3528200" cy="31164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528187" cy="3116453"/>
            </a:xfrm>
            <a:custGeom>
              <a:avLst/>
              <a:gdLst/>
              <a:ahLst/>
              <a:cxnLst/>
              <a:rect l="l" t="t" r="r" b="b"/>
              <a:pathLst>
                <a:path w="3528187" h="3116453">
                  <a:moveTo>
                    <a:pt x="0" y="0"/>
                  </a:moveTo>
                  <a:lnTo>
                    <a:pt x="3528187" y="0"/>
                  </a:lnTo>
                  <a:lnTo>
                    <a:pt x="2084197" y="3116453"/>
                  </a:lnTo>
                  <a:lnTo>
                    <a:pt x="0" y="311645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" y="2537460"/>
            <a:ext cx="18288000" cy="7749540"/>
            <a:chOff x="0" y="0"/>
            <a:chExt cx="24384000" cy="1033272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384000" cy="10332720"/>
            </a:xfrm>
            <a:custGeom>
              <a:avLst/>
              <a:gdLst/>
              <a:ahLst/>
              <a:cxnLst/>
              <a:rect l="l" t="t" r="r" b="b"/>
              <a:pathLst>
                <a:path w="24384000" h="10332720">
                  <a:moveTo>
                    <a:pt x="0" y="0"/>
                  </a:moveTo>
                  <a:lnTo>
                    <a:pt x="3644773" y="0"/>
                  </a:lnTo>
                  <a:lnTo>
                    <a:pt x="12936601" y="0"/>
                  </a:lnTo>
                  <a:lnTo>
                    <a:pt x="15592806" y="0"/>
                  </a:lnTo>
                  <a:lnTo>
                    <a:pt x="16753714" y="0"/>
                  </a:lnTo>
                  <a:lnTo>
                    <a:pt x="19409918" y="0"/>
                  </a:lnTo>
                  <a:lnTo>
                    <a:pt x="20567014" y="0"/>
                  </a:lnTo>
                  <a:lnTo>
                    <a:pt x="21727922" y="0"/>
                  </a:lnTo>
                  <a:lnTo>
                    <a:pt x="24384000" y="0"/>
                  </a:lnTo>
                  <a:lnTo>
                    <a:pt x="24384000" y="10332720"/>
                  </a:lnTo>
                  <a:lnTo>
                    <a:pt x="0" y="10332720"/>
                  </a:lnTo>
                  <a:lnTo>
                    <a:pt x="0" y="5208905"/>
                  </a:lnTo>
                  <a:lnTo>
                    <a:pt x="1724660" y="1486789"/>
                  </a:lnTo>
                  <a:lnTo>
                    <a:pt x="0" y="1486789"/>
                  </a:lnTo>
                  <a:lnTo>
                    <a:pt x="0" y="1485011"/>
                  </a:lnTo>
                  <a:lnTo>
                    <a:pt x="185674" y="1485011"/>
                  </a:lnTo>
                  <a:lnTo>
                    <a:pt x="813054" y="1485011"/>
                  </a:lnTo>
                  <a:lnTo>
                    <a:pt x="1725549" y="1485011"/>
                  </a:lnTo>
                  <a:lnTo>
                    <a:pt x="2412746" y="1778"/>
                  </a:lnTo>
                  <a:lnTo>
                    <a:pt x="1496949" y="1778"/>
                  </a:lnTo>
                  <a:lnTo>
                    <a:pt x="0" y="1778"/>
                  </a:lnTo>
                  <a:close/>
                </a:path>
              </a:pathLst>
            </a:custGeom>
            <a:solidFill>
              <a:srgbClr val="303030">
                <a:alpha val="24706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0" y="2537460"/>
            <a:ext cx="1457477" cy="3145469"/>
            <a:chOff x="0" y="0"/>
            <a:chExt cx="1943303" cy="419395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43354" cy="4193921"/>
            </a:xfrm>
            <a:custGeom>
              <a:avLst/>
              <a:gdLst/>
              <a:ahLst/>
              <a:cxnLst/>
              <a:rect l="l" t="t" r="r" b="b"/>
              <a:pathLst>
                <a:path w="1943354" h="4193921">
                  <a:moveTo>
                    <a:pt x="0" y="0"/>
                  </a:moveTo>
                  <a:lnTo>
                    <a:pt x="1943354" y="0"/>
                  </a:lnTo>
                  <a:lnTo>
                    <a:pt x="0" y="4193921"/>
                  </a:lnTo>
                  <a:close/>
                </a:path>
              </a:pathLst>
            </a:custGeom>
            <a:solidFill>
              <a:srgbClr val="E16539"/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571483" y="3348228"/>
            <a:ext cx="13867924" cy="45012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1053" lvl="1" indent="-325526" algn="l">
              <a:lnSpc>
                <a:spcPts val="3888"/>
              </a:lnSpc>
              <a:buFont typeface="Arial"/>
              <a:buChar char="•"/>
            </a:pP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Ein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Rangverhältnis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können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nur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rangfähige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Rechte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zueinander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haben</a:t>
            </a:r>
            <a:endParaRPr lang="en-US" sz="3600" dirty="0">
              <a:solidFill>
                <a:schemeClr val="bg1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888"/>
              </a:lnSpc>
            </a:pPr>
            <a:endParaRPr lang="en-US" sz="3600" dirty="0">
              <a:solidFill>
                <a:schemeClr val="bg1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888"/>
              </a:lnSpc>
            </a:pP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rangfähigen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Rechte: </a:t>
            </a:r>
          </a:p>
          <a:p>
            <a:pPr algn="l">
              <a:lnSpc>
                <a:spcPts val="3888"/>
              </a:lnSpc>
            </a:pP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→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beschränkten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dinglichen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Rechte, die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belasten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marL="777240" lvl="1" indent="-388620" algn="l">
              <a:lnSpc>
                <a:spcPts val="3888"/>
              </a:lnSpc>
              <a:buAutoNum type="arabicPeriod"/>
            </a:pP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Grunddienstbarkeiten</a:t>
            </a:r>
            <a:endParaRPr lang="en-US" sz="3600" dirty="0">
              <a:solidFill>
                <a:schemeClr val="bg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777240" lvl="1" indent="-388620" algn="l">
              <a:lnSpc>
                <a:spcPts val="3888"/>
              </a:lnSpc>
              <a:buAutoNum type="arabicPeriod"/>
            </a:pP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Reallasten</a:t>
            </a:r>
            <a:endParaRPr lang="en-US" sz="3600" dirty="0">
              <a:solidFill>
                <a:schemeClr val="bg1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888"/>
              </a:lnSpc>
            </a:pP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→ Grundpfandrechte</a:t>
            </a:r>
          </a:p>
          <a:p>
            <a:pPr algn="l">
              <a:lnSpc>
                <a:spcPts val="3888"/>
              </a:lnSpc>
            </a:pP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→ Vormerkungen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480043" y="548640"/>
            <a:ext cx="14050804" cy="1783080"/>
            <a:chOff x="0" y="0"/>
            <a:chExt cx="18734405" cy="23774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734405" cy="2377440"/>
            </a:xfrm>
            <a:custGeom>
              <a:avLst/>
              <a:gdLst/>
              <a:ahLst/>
              <a:cxnLst/>
              <a:rect l="l" t="t" r="r" b="b"/>
              <a:pathLst>
                <a:path w="18734405" h="2377440">
                  <a:moveTo>
                    <a:pt x="0" y="0"/>
                  </a:moveTo>
                  <a:lnTo>
                    <a:pt x="18734405" y="0"/>
                  </a:lnTo>
                  <a:lnTo>
                    <a:pt x="18734405" y="2377440"/>
                  </a:lnTo>
                  <a:lnTo>
                    <a:pt x="0" y="23774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3543" b="-10354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18734405" cy="231076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 dirty="0" err="1">
                  <a:solidFill>
                    <a:srgbClr val="303030"/>
                  </a:solidFill>
                  <a:latin typeface="InaiMathi" pitchFamily="2" charset="0"/>
                  <a:ea typeface="Nickainley"/>
                  <a:cs typeface="InaiMathi" pitchFamily="2" charset="0"/>
                  <a:sym typeface="Nickainley"/>
                </a:rPr>
                <a:t>Rangänderung</a:t>
              </a:r>
              <a:r>
                <a:rPr lang="en-US" sz="6600" dirty="0">
                  <a:solidFill>
                    <a:srgbClr val="303030"/>
                  </a:solidFill>
                  <a:latin typeface="InaiMathi" pitchFamily="2" charset="0"/>
                  <a:ea typeface="Nickainley"/>
                  <a:cs typeface="InaiMathi" pitchFamily="2" charset="0"/>
                  <a:sym typeface="Nickainley"/>
                </a:rPr>
                <a:t> § 880 BGB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" y="0"/>
            <a:ext cx="2646150" cy="2337321"/>
            <a:chOff x="0" y="0"/>
            <a:chExt cx="3528200" cy="31164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528187" cy="3116453"/>
            </a:xfrm>
            <a:custGeom>
              <a:avLst/>
              <a:gdLst/>
              <a:ahLst/>
              <a:cxnLst/>
              <a:rect l="l" t="t" r="r" b="b"/>
              <a:pathLst>
                <a:path w="3528187" h="3116453">
                  <a:moveTo>
                    <a:pt x="0" y="0"/>
                  </a:moveTo>
                  <a:lnTo>
                    <a:pt x="3528187" y="0"/>
                  </a:lnTo>
                  <a:lnTo>
                    <a:pt x="2084197" y="3116453"/>
                  </a:lnTo>
                  <a:lnTo>
                    <a:pt x="0" y="311645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" y="2537460"/>
            <a:ext cx="18288000" cy="7749540"/>
            <a:chOff x="0" y="0"/>
            <a:chExt cx="24384000" cy="1033272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384000" cy="10332720"/>
            </a:xfrm>
            <a:custGeom>
              <a:avLst/>
              <a:gdLst/>
              <a:ahLst/>
              <a:cxnLst/>
              <a:rect l="l" t="t" r="r" b="b"/>
              <a:pathLst>
                <a:path w="24384000" h="10332720">
                  <a:moveTo>
                    <a:pt x="0" y="0"/>
                  </a:moveTo>
                  <a:lnTo>
                    <a:pt x="3644773" y="0"/>
                  </a:lnTo>
                  <a:lnTo>
                    <a:pt x="12936601" y="0"/>
                  </a:lnTo>
                  <a:lnTo>
                    <a:pt x="15592806" y="0"/>
                  </a:lnTo>
                  <a:lnTo>
                    <a:pt x="16753714" y="0"/>
                  </a:lnTo>
                  <a:lnTo>
                    <a:pt x="19409918" y="0"/>
                  </a:lnTo>
                  <a:lnTo>
                    <a:pt x="20567014" y="0"/>
                  </a:lnTo>
                  <a:lnTo>
                    <a:pt x="21727922" y="0"/>
                  </a:lnTo>
                  <a:lnTo>
                    <a:pt x="24384000" y="0"/>
                  </a:lnTo>
                  <a:lnTo>
                    <a:pt x="24384000" y="10332720"/>
                  </a:lnTo>
                  <a:lnTo>
                    <a:pt x="0" y="10332720"/>
                  </a:lnTo>
                  <a:lnTo>
                    <a:pt x="0" y="5208905"/>
                  </a:lnTo>
                  <a:lnTo>
                    <a:pt x="1724660" y="1486789"/>
                  </a:lnTo>
                  <a:lnTo>
                    <a:pt x="0" y="1486789"/>
                  </a:lnTo>
                  <a:lnTo>
                    <a:pt x="0" y="1485011"/>
                  </a:lnTo>
                  <a:lnTo>
                    <a:pt x="185674" y="1485011"/>
                  </a:lnTo>
                  <a:lnTo>
                    <a:pt x="813054" y="1485011"/>
                  </a:lnTo>
                  <a:lnTo>
                    <a:pt x="1725549" y="1485011"/>
                  </a:lnTo>
                  <a:lnTo>
                    <a:pt x="2412746" y="1778"/>
                  </a:lnTo>
                  <a:lnTo>
                    <a:pt x="1496949" y="1778"/>
                  </a:lnTo>
                  <a:lnTo>
                    <a:pt x="0" y="1778"/>
                  </a:lnTo>
                  <a:close/>
                </a:path>
              </a:pathLst>
            </a:custGeom>
            <a:solidFill>
              <a:srgbClr val="303030">
                <a:alpha val="24706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0" y="2537460"/>
            <a:ext cx="1457477" cy="3145469"/>
            <a:chOff x="0" y="0"/>
            <a:chExt cx="1943303" cy="419395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43354" cy="4193921"/>
            </a:xfrm>
            <a:custGeom>
              <a:avLst/>
              <a:gdLst/>
              <a:ahLst/>
              <a:cxnLst/>
              <a:rect l="l" t="t" r="r" b="b"/>
              <a:pathLst>
                <a:path w="1943354" h="4193921">
                  <a:moveTo>
                    <a:pt x="0" y="0"/>
                  </a:moveTo>
                  <a:lnTo>
                    <a:pt x="1943354" y="0"/>
                  </a:lnTo>
                  <a:lnTo>
                    <a:pt x="0" y="4193921"/>
                  </a:lnTo>
                  <a:close/>
                </a:path>
              </a:pathLst>
            </a:custGeom>
            <a:solidFill>
              <a:srgbClr val="E16539"/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571483" y="3348228"/>
            <a:ext cx="13867924" cy="5001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1053" lvl="1" indent="-325526" algn="l">
              <a:lnSpc>
                <a:spcPts val="3888"/>
              </a:lnSpc>
              <a:buFont typeface="Arial"/>
              <a:buChar char="•"/>
            </a:pP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Rangverhältnis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kann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nachträglich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noch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geändert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endParaRPr lang="en-US" sz="3600" dirty="0">
              <a:solidFill>
                <a:schemeClr val="bg1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888"/>
              </a:lnSpc>
            </a:pPr>
            <a:endParaRPr lang="en-US" sz="3600" dirty="0">
              <a:solidFill>
                <a:schemeClr val="bg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51053" lvl="1" indent="-325526" algn="l">
              <a:lnSpc>
                <a:spcPts val="3888"/>
              </a:lnSpc>
              <a:buFont typeface="Arial"/>
              <a:buChar char="•"/>
            </a:pP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Änderung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des Ranges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erfordert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Einigung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zwischen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den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Berechtigten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zurücktretenden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und des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vortretenden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Rechts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sowie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in das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§ 880 Abs. 2 Satz 1 BGB</a:t>
            </a:r>
          </a:p>
          <a:p>
            <a:pPr algn="l">
              <a:lnSpc>
                <a:spcPts val="3888"/>
              </a:lnSpc>
            </a:pPr>
            <a:endParaRPr lang="en-US" sz="3600" dirty="0">
              <a:solidFill>
                <a:schemeClr val="bg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51510" lvl="1" indent="-325755" algn="l">
              <a:lnSpc>
                <a:spcPts val="3888"/>
              </a:lnSpc>
              <a:buFont typeface="Arial"/>
              <a:buChar char="•"/>
            </a:pP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gleiches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gilt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auch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wenn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neu ins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einzutragenden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Recht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Vorrang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vor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einem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bereits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eingetragenen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Recht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erhalten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soll</a:t>
            </a:r>
            <a:endParaRPr lang="en-US" sz="3600" dirty="0">
              <a:solidFill>
                <a:schemeClr val="bg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480043" y="548640"/>
            <a:ext cx="14050804" cy="1783080"/>
            <a:chOff x="0" y="0"/>
            <a:chExt cx="18734405" cy="23774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734405" cy="2377440"/>
            </a:xfrm>
            <a:custGeom>
              <a:avLst/>
              <a:gdLst/>
              <a:ahLst/>
              <a:cxnLst/>
              <a:rect l="l" t="t" r="r" b="b"/>
              <a:pathLst>
                <a:path w="18734405" h="2377440">
                  <a:moveTo>
                    <a:pt x="0" y="0"/>
                  </a:moveTo>
                  <a:lnTo>
                    <a:pt x="18734405" y="0"/>
                  </a:lnTo>
                  <a:lnTo>
                    <a:pt x="18734405" y="2377440"/>
                  </a:lnTo>
                  <a:lnTo>
                    <a:pt x="0" y="23774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3543" b="-10354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18734405" cy="231076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Rangvorbehalt § 881 BGB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" y="0"/>
            <a:ext cx="2646150" cy="2337321"/>
            <a:chOff x="0" y="0"/>
            <a:chExt cx="3528200" cy="31164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528187" cy="3116453"/>
            </a:xfrm>
            <a:custGeom>
              <a:avLst/>
              <a:gdLst/>
              <a:ahLst/>
              <a:cxnLst/>
              <a:rect l="l" t="t" r="r" b="b"/>
              <a:pathLst>
                <a:path w="3528187" h="3116453">
                  <a:moveTo>
                    <a:pt x="0" y="0"/>
                  </a:moveTo>
                  <a:lnTo>
                    <a:pt x="3528187" y="0"/>
                  </a:lnTo>
                  <a:lnTo>
                    <a:pt x="2084197" y="3116453"/>
                  </a:lnTo>
                  <a:lnTo>
                    <a:pt x="0" y="311645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" y="2537460"/>
            <a:ext cx="18288000" cy="7749540"/>
            <a:chOff x="0" y="0"/>
            <a:chExt cx="24384000" cy="1033272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384000" cy="10332720"/>
            </a:xfrm>
            <a:custGeom>
              <a:avLst/>
              <a:gdLst/>
              <a:ahLst/>
              <a:cxnLst/>
              <a:rect l="l" t="t" r="r" b="b"/>
              <a:pathLst>
                <a:path w="24384000" h="10332720">
                  <a:moveTo>
                    <a:pt x="0" y="0"/>
                  </a:moveTo>
                  <a:lnTo>
                    <a:pt x="3644773" y="0"/>
                  </a:lnTo>
                  <a:lnTo>
                    <a:pt x="12936601" y="0"/>
                  </a:lnTo>
                  <a:lnTo>
                    <a:pt x="15592806" y="0"/>
                  </a:lnTo>
                  <a:lnTo>
                    <a:pt x="16753714" y="0"/>
                  </a:lnTo>
                  <a:lnTo>
                    <a:pt x="19409918" y="0"/>
                  </a:lnTo>
                  <a:lnTo>
                    <a:pt x="20567014" y="0"/>
                  </a:lnTo>
                  <a:lnTo>
                    <a:pt x="21727922" y="0"/>
                  </a:lnTo>
                  <a:lnTo>
                    <a:pt x="24384000" y="0"/>
                  </a:lnTo>
                  <a:lnTo>
                    <a:pt x="24384000" y="10332720"/>
                  </a:lnTo>
                  <a:lnTo>
                    <a:pt x="0" y="10332720"/>
                  </a:lnTo>
                  <a:lnTo>
                    <a:pt x="0" y="5208905"/>
                  </a:lnTo>
                  <a:lnTo>
                    <a:pt x="1724660" y="1486789"/>
                  </a:lnTo>
                  <a:lnTo>
                    <a:pt x="0" y="1486789"/>
                  </a:lnTo>
                  <a:lnTo>
                    <a:pt x="0" y="1485011"/>
                  </a:lnTo>
                  <a:lnTo>
                    <a:pt x="185674" y="1485011"/>
                  </a:lnTo>
                  <a:lnTo>
                    <a:pt x="813054" y="1485011"/>
                  </a:lnTo>
                  <a:lnTo>
                    <a:pt x="1725549" y="1485011"/>
                  </a:lnTo>
                  <a:lnTo>
                    <a:pt x="2412746" y="1778"/>
                  </a:lnTo>
                  <a:lnTo>
                    <a:pt x="1496949" y="1778"/>
                  </a:lnTo>
                  <a:lnTo>
                    <a:pt x="0" y="1778"/>
                  </a:lnTo>
                  <a:close/>
                </a:path>
              </a:pathLst>
            </a:custGeom>
            <a:solidFill>
              <a:srgbClr val="303030">
                <a:alpha val="24706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0" y="2537460"/>
            <a:ext cx="1457477" cy="3145469"/>
            <a:chOff x="0" y="0"/>
            <a:chExt cx="1943303" cy="419395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43354" cy="4193921"/>
            </a:xfrm>
            <a:custGeom>
              <a:avLst/>
              <a:gdLst/>
              <a:ahLst/>
              <a:cxnLst/>
              <a:rect l="l" t="t" r="r" b="b"/>
              <a:pathLst>
                <a:path w="1943354" h="4193921">
                  <a:moveTo>
                    <a:pt x="0" y="0"/>
                  </a:moveTo>
                  <a:lnTo>
                    <a:pt x="1943354" y="0"/>
                  </a:lnTo>
                  <a:lnTo>
                    <a:pt x="0" y="4193921"/>
                  </a:lnTo>
                  <a:close/>
                </a:path>
              </a:pathLst>
            </a:custGeom>
            <a:solidFill>
              <a:srgbClr val="E16539"/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2340394" y="6172200"/>
            <a:ext cx="5519854" cy="4114800"/>
          </a:xfrm>
          <a:custGeom>
            <a:avLst/>
            <a:gdLst/>
            <a:ahLst/>
            <a:cxnLst/>
            <a:rect l="l" t="t" r="r" b="b"/>
            <a:pathLst>
              <a:path w="5519854" h="4114800">
                <a:moveTo>
                  <a:pt x="0" y="0"/>
                </a:moveTo>
                <a:lnTo>
                  <a:pt x="5519854" y="0"/>
                </a:lnTo>
                <a:lnTo>
                  <a:pt x="55198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12" name="TextBox 12"/>
          <p:cNvSpPr txBox="1"/>
          <p:nvPr/>
        </p:nvSpPr>
        <p:spPr>
          <a:xfrm>
            <a:off x="2571483" y="3901956"/>
            <a:ext cx="13867924" cy="1500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1510" lvl="1" indent="-325755" algn="l">
              <a:lnSpc>
                <a:spcPts val="3888"/>
              </a:lnSpc>
              <a:buFont typeface="Arial"/>
              <a:buChar char="•"/>
            </a:pP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Rangvorbehalt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erlaubt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dem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Eigentümer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eines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Rechts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Möglichkeit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behalten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später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vorrangiges</a:t>
            </a:r>
            <a:r>
              <a:rPr lang="en-US" sz="3600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Recht </a:t>
            </a:r>
            <a:r>
              <a:rPr lang="en-US" sz="3600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einzutragen</a:t>
            </a:r>
            <a:endParaRPr lang="en-US" sz="3600" dirty="0">
              <a:solidFill>
                <a:schemeClr val="bg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-1481471" y="219566"/>
            <a:ext cx="21250941" cy="9804619"/>
          </a:xfrm>
          <a:prstGeom prst="rect">
            <a:avLst/>
          </a:prstGeom>
        </p:spPr>
      </p:pic>
      <p:sp>
        <p:nvSpPr>
          <p:cNvPr id="6" name="Freeform 2">
            <a:extLst>
              <a:ext uri="{FF2B5EF4-FFF2-40B4-BE49-F238E27FC236}">
                <a16:creationId xmlns:a16="http://schemas.microsoft.com/office/drawing/2014/main" id="{09D14B19-4400-EC5E-C3B6-A153378155A3}"/>
              </a:ext>
            </a:extLst>
          </p:cNvPr>
          <p:cNvSpPr/>
          <p:nvPr/>
        </p:nvSpPr>
        <p:spPr>
          <a:xfrm rot="21131874">
            <a:off x="725649" y="644747"/>
            <a:ext cx="3981179" cy="4226465"/>
          </a:xfrm>
          <a:custGeom>
            <a:avLst/>
            <a:gdLst/>
            <a:ahLst/>
            <a:cxnLst/>
            <a:rect l="l" t="t" r="r" b="b"/>
            <a:pathLst>
              <a:path w="3981179" h="4226465">
                <a:moveTo>
                  <a:pt x="0" y="0"/>
                </a:moveTo>
                <a:lnTo>
                  <a:pt x="3981179" y="0"/>
                </a:lnTo>
                <a:lnTo>
                  <a:pt x="3981179" y="4226465"/>
                </a:lnTo>
                <a:lnTo>
                  <a:pt x="0" y="422646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438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368088" y="-108840"/>
            <a:ext cx="10109954" cy="10395840"/>
          </a:xfrm>
          <a:custGeom>
            <a:avLst/>
            <a:gdLst/>
            <a:ahLst/>
            <a:cxnLst/>
            <a:rect l="l" t="t" r="r" b="b"/>
            <a:pathLst>
              <a:path w="10109954" h="10395840">
                <a:moveTo>
                  <a:pt x="0" y="0"/>
                </a:moveTo>
                <a:lnTo>
                  <a:pt x="10109954" y="0"/>
                </a:lnTo>
                <a:lnTo>
                  <a:pt x="10109954" y="10395840"/>
                </a:lnTo>
                <a:lnTo>
                  <a:pt x="0" y="103958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966988" y="961339"/>
            <a:ext cx="252412" cy="2569788"/>
            <a:chOff x="0" y="0"/>
            <a:chExt cx="336550" cy="342638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834809" y="953576"/>
            <a:ext cx="492919" cy="2613536"/>
            <a:chOff x="0" y="0"/>
            <a:chExt cx="657225" cy="348471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66083" y="953576"/>
            <a:ext cx="16361797" cy="2312184"/>
            <a:chOff x="0" y="0"/>
            <a:chExt cx="21815730" cy="308291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85800" y="1243451"/>
            <a:ext cx="16149009" cy="1835146"/>
            <a:chOff x="-1002615" y="57150"/>
            <a:chExt cx="21532013" cy="2446861"/>
          </a:xfrm>
        </p:grpSpPr>
        <p:sp>
          <p:nvSpPr>
            <p:cNvPr id="10" name="Freeform 10"/>
            <p:cNvSpPr/>
            <p:nvPr/>
          </p:nvSpPr>
          <p:spPr>
            <a:xfrm>
              <a:off x="-1002615" y="79804"/>
              <a:ext cx="20529393" cy="2424207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57150"/>
              <a:ext cx="20529398" cy="23670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7200" dirty="0" err="1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Wohnungs</a:t>
              </a:r>
              <a:r>
                <a:rPr lang="en-US" sz="7200" dirty="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- und </a:t>
              </a:r>
              <a:r>
                <a:rPr lang="en-US" sz="7200" dirty="0" err="1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Teileigentum</a:t>
              </a:r>
              <a:endParaRPr lang="en-US" sz="7200" dirty="0">
                <a:solidFill>
                  <a:srgbClr val="F0DFC8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357669" y="3755644"/>
            <a:ext cx="13930331" cy="5632184"/>
            <a:chOff x="0" y="0"/>
            <a:chExt cx="18573774" cy="750957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8573769" cy="7509573"/>
            </a:xfrm>
            <a:custGeom>
              <a:avLst/>
              <a:gdLst/>
              <a:ahLst/>
              <a:cxnLst/>
              <a:rect l="l" t="t" r="r" b="b"/>
              <a:pathLst>
                <a:path w="18573769" h="7509573">
                  <a:moveTo>
                    <a:pt x="0" y="0"/>
                  </a:moveTo>
                  <a:lnTo>
                    <a:pt x="18573769" y="0"/>
                  </a:lnTo>
                  <a:lnTo>
                    <a:pt x="18573769" y="7509573"/>
                  </a:lnTo>
                  <a:lnTo>
                    <a:pt x="0" y="7509573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2882" r="-4545" b="2114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38100"/>
              <a:ext cx="18573774" cy="747147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laut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BGB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wesentliche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Bestandteile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Gebäudes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 93 BGB) &amp; das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Gebäude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wesentlicher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Bestandteil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 94 BGB)</a:t>
              </a: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gemäß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 Abs. 1 WEG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Raumeigentum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2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Eigentumsarten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unterschieden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A) An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Wohnzwecken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dienenden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Räumen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(=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   </a:t>
              </a: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 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kann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Wohnungseigentum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</a:t>
              </a: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B) an nicht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Wohnzwecken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dienenden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Räumen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z.B.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 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gewerblicher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Zweck)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kann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Teileigentum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begründet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</a:t>
              </a: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 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"/>
            <a:ext cx="6250905" cy="10287010"/>
            <a:chOff x="0" y="0"/>
            <a:chExt cx="8334540" cy="137160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8334502" y="0"/>
                  </a:lnTo>
                  <a:lnTo>
                    <a:pt x="8334502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69729" y="887016"/>
            <a:ext cx="5561123" cy="8378428"/>
            <a:chOff x="0" y="0"/>
            <a:chExt cx="7414831" cy="1117123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414831" cy="11171239"/>
            </a:xfrm>
            <a:custGeom>
              <a:avLst/>
              <a:gdLst/>
              <a:ahLst/>
              <a:cxnLst/>
              <a:rect l="l" t="t" r="r" b="b"/>
              <a:pathLst>
                <a:path w="7414831" h="11171239">
                  <a:moveTo>
                    <a:pt x="0" y="0"/>
                  </a:moveTo>
                  <a:lnTo>
                    <a:pt x="7414831" y="0"/>
                  </a:lnTo>
                  <a:lnTo>
                    <a:pt x="7414831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50140" r="-13646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8100"/>
              <a:ext cx="7414831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888"/>
                </a:lnSpc>
              </a:pPr>
              <a:r>
                <a:rPr lang="en-US" sz="3600">
                  <a:solidFill>
                    <a:srgbClr val="F0DFC8"/>
                  </a:solidFill>
                  <a:latin typeface="Inter"/>
                  <a:ea typeface="Inter"/>
                  <a:cs typeface="Inter"/>
                  <a:sym typeface="Inter"/>
                </a:rPr>
                <a:t>ERSCHEINUNGSFORMEN DES EIGENTUMS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70958" y="887016"/>
            <a:ext cx="10359733" cy="7194769"/>
            <a:chOff x="0" y="0"/>
            <a:chExt cx="13812977" cy="959302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812982" cy="9593027"/>
            </a:xfrm>
            <a:custGeom>
              <a:avLst/>
              <a:gdLst/>
              <a:ahLst/>
              <a:cxnLst/>
              <a:rect l="l" t="t" r="r" b="b"/>
              <a:pathLst>
                <a:path w="13812982" h="9593027">
                  <a:moveTo>
                    <a:pt x="0" y="0"/>
                  </a:moveTo>
                  <a:lnTo>
                    <a:pt x="13812982" y="0"/>
                  </a:lnTo>
                  <a:lnTo>
                    <a:pt x="13812982" y="9593027"/>
                  </a:lnTo>
                  <a:lnTo>
                    <a:pt x="0" y="95930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3765" r="-53765" b="-16451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3812977" cy="955492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DAS WICHTIGSTE RECHT AN EINEM GRUNDSTÜCK IST DAS EIGENTUMSRECHT</a:t>
              </a:r>
            </a:p>
            <a:p>
              <a:pPr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§ 903 BGB BEFUGNISSE DES EIGENTÜMERS</a:t>
              </a:r>
            </a:p>
            <a:p>
              <a:pPr marL="760095" lvl="1" indent="-380048"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DAS EIGENTUMSRECHT IST EIN ABSOLUTES RECHT (VOLLRECHT)</a:t>
              </a:r>
            </a:p>
            <a:p>
              <a:pPr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4536"/>
                </a:lnSpc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</a:t>
              </a:r>
            </a:p>
            <a:p>
              <a:pPr marL="760095" lvl="1" indent="-380048"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0" name="Freeform 10"/>
          <p:cNvSpPr/>
          <p:nvPr/>
        </p:nvSpPr>
        <p:spPr>
          <a:xfrm>
            <a:off x="14105271" y="8169598"/>
            <a:ext cx="1910123" cy="1902960"/>
          </a:xfrm>
          <a:custGeom>
            <a:avLst/>
            <a:gdLst/>
            <a:ahLst/>
            <a:cxnLst/>
            <a:rect l="l" t="t" r="r" b="b"/>
            <a:pathLst>
              <a:path w="1910123" h="1902960">
                <a:moveTo>
                  <a:pt x="0" y="0"/>
                </a:moveTo>
                <a:lnTo>
                  <a:pt x="1910124" y="0"/>
                </a:lnTo>
                <a:lnTo>
                  <a:pt x="1910124" y="1902960"/>
                </a:lnTo>
                <a:lnTo>
                  <a:pt x="0" y="19029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1" name="Freeform 11"/>
          <p:cNvSpPr/>
          <p:nvPr/>
        </p:nvSpPr>
        <p:spPr>
          <a:xfrm>
            <a:off x="16220816" y="7967344"/>
            <a:ext cx="1619750" cy="1619750"/>
          </a:xfrm>
          <a:custGeom>
            <a:avLst/>
            <a:gdLst/>
            <a:ahLst/>
            <a:cxnLst/>
            <a:rect l="l" t="t" r="r" b="b"/>
            <a:pathLst>
              <a:path w="1619750" h="1619750">
                <a:moveTo>
                  <a:pt x="0" y="0"/>
                </a:moveTo>
                <a:lnTo>
                  <a:pt x="1619749" y="0"/>
                </a:lnTo>
                <a:lnTo>
                  <a:pt x="1619749" y="1619750"/>
                </a:lnTo>
                <a:lnTo>
                  <a:pt x="0" y="16197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2" name="TextBox 12"/>
          <p:cNvSpPr txBox="1"/>
          <p:nvPr/>
        </p:nvSpPr>
        <p:spPr>
          <a:xfrm>
            <a:off x="6670958" y="6585496"/>
            <a:ext cx="10359733" cy="2311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36"/>
              </a:lnSpc>
              <a:spcBef>
                <a:spcPct val="0"/>
              </a:spcBef>
            </a:pPr>
            <a:r>
              <a: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rPr>
              <a:t> → NUR DER EIGENTÜMER DARF DAS GRUNDSTÜCK VERSCHENKEN ODER VERKAUFEN, ALSO DARÜBER VERFÜGEN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368088" y="-108840"/>
            <a:ext cx="10109954" cy="10395840"/>
          </a:xfrm>
          <a:custGeom>
            <a:avLst/>
            <a:gdLst/>
            <a:ahLst/>
            <a:cxnLst/>
            <a:rect l="l" t="t" r="r" b="b"/>
            <a:pathLst>
              <a:path w="10109954" h="10395840">
                <a:moveTo>
                  <a:pt x="0" y="0"/>
                </a:moveTo>
                <a:lnTo>
                  <a:pt x="10109954" y="0"/>
                </a:lnTo>
                <a:lnTo>
                  <a:pt x="10109954" y="10395840"/>
                </a:lnTo>
                <a:lnTo>
                  <a:pt x="0" y="103958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966988" y="961339"/>
            <a:ext cx="252412" cy="2569788"/>
            <a:chOff x="0" y="0"/>
            <a:chExt cx="336550" cy="342638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834809" y="953576"/>
            <a:ext cx="492919" cy="2613536"/>
            <a:chOff x="0" y="0"/>
            <a:chExt cx="657225" cy="348471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66083" y="953576"/>
            <a:ext cx="16361797" cy="2312184"/>
            <a:chOff x="0" y="0"/>
            <a:chExt cx="21815730" cy="308291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437761" y="1200588"/>
            <a:ext cx="15397048" cy="1818153"/>
            <a:chOff x="0" y="0"/>
            <a:chExt cx="20529398" cy="242420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529393" cy="2424206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57150"/>
              <a:ext cx="20529398" cy="23670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Wohnungs- und Teileigentum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371110" y="3840417"/>
            <a:ext cx="13800249" cy="5565025"/>
            <a:chOff x="0" y="0"/>
            <a:chExt cx="18400332" cy="742003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8400328" cy="7420026"/>
            </a:xfrm>
            <a:custGeom>
              <a:avLst/>
              <a:gdLst/>
              <a:ahLst/>
              <a:cxnLst/>
              <a:rect l="l" t="t" r="r" b="b"/>
              <a:pathLst>
                <a:path w="18400328" h="7420026">
                  <a:moveTo>
                    <a:pt x="0" y="0"/>
                  </a:moveTo>
                  <a:lnTo>
                    <a:pt x="18400328" y="0"/>
                  </a:lnTo>
                  <a:lnTo>
                    <a:pt x="18400328" y="7420026"/>
                  </a:lnTo>
                  <a:lnTo>
                    <a:pt x="0" y="742002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2916" r="-5530" b="93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28575"/>
              <a:ext cx="18400332" cy="739145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Wohnungseigentum ist untrennbare (§§ 6,11 WEG) Verbindung von </a:t>
              </a:r>
              <a:r>
                <a:rPr lang="en-US" sz="3000" i="1" u="sng">
                  <a:solidFill>
                    <a:srgbClr val="303030"/>
                  </a:solidFill>
                  <a:latin typeface="Inter Italics"/>
                  <a:ea typeface="Inter Italics"/>
                  <a:cs typeface="Inter Italics"/>
                  <a:sym typeface="Inter Italics"/>
                </a:rPr>
                <a:t>Sondereigentum</a:t>
              </a:r>
              <a:r>
                <a:rPr lang="en-US" sz="30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 Abs. 2+3 WEG und </a:t>
              </a:r>
              <a:r>
                <a:rPr lang="en-US" sz="3000" i="1" u="sng">
                  <a:solidFill>
                    <a:srgbClr val="303030"/>
                  </a:solidFill>
                  <a:latin typeface="Inter Italics"/>
                  <a:ea typeface="Inter Italics"/>
                  <a:cs typeface="Inter Italics"/>
                  <a:sym typeface="Inter Italics"/>
                </a:rPr>
                <a:t>Gemeinschaftseigentum</a:t>
              </a:r>
              <a:r>
                <a:rPr lang="en-US" sz="30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 Abs. 5 WEG</a:t>
              </a:r>
            </a:p>
            <a:p>
              <a:pPr algn="l">
                <a:lnSpc>
                  <a:spcPts val="3240"/>
                </a:lnSpc>
              </a:pPr>
              <a:endParaRPr lang="en-US" sz="300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240"/>
                </a:lnSpc>
              </a:pPr>
              <a:r>
                <a:rPr lang="en-US" sz="30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A) </a:t>
              </a:r>
              <a:r>
                <a:rPr lang="en-US" sz="3000" b="1" i="1" u="sng">
                  <a:solidFill>
                    <a:srgbClr val="303030"/>
                  </a:solidFill>
                  <a:latin typeface="Inter Bold Italics"/>
                  <a:ea typeface="Inter Bold Italics"/>
                  <a:cs typeface="Inter Bold Italics"/>
                  <a:sym typeface="Inter Bold Italics"/>
                </a:rPr>
                <a:t>Sondereigentum </a:t>
              </a:r>
              <a:r>
                <a:rPr lang="en-US" sz="30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§§ 3 Abs. 1, 5 Abs. 1 WEG</a:t>
              </a:r>
            </a:p>
            <a:p>
              <a:pPr marL="647700" lvl="1" indent="-323850" algn="l">
                <a:lnSpc>
                  <a:spcPts val="3240"/>
                </a:lnSpc>
                <a:buFont typeface="Arial"/>
                <a:buChar char="•"/>
              </a:pPr>
              <a:r>
                <a:rPr lang="en-US" sz="30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alleiniges Eigentum an einer Wohnung oder an einem Teileigentum </a:t>
              </a: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Wichtig ist die Abgeschlossenheit § 3 Abs. 2 WEG und die bestimmte Bezeichnung in einem Aufteilungsplan § 7 Abs. 4 WEG</a:t>
              </a:r>
            </a:p>
            <a:p>
              <a:pPr algn="l">
                <a:lnSpc>
                  <a:spcPts val="3240"/>
                </a:lnSpc>
              </a:pPr>
              <a:endParaRPr lang="en-US" sz="300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240"/>
                </a:lnSpc>
              </a:pPr>
              <a:r>
                <a:rPr lang="en-US" sz="30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B) </a:t>
              </a:r>
              <a:r>
                <a:rPr lang="en-US" sz="3000" b="1" i="1" u="sng">
                  <a:solidFill>
                    <a:srgbClr val="303030"/>
                  </a:solidFill>
                  <a:latin typeface="Inter Bold Italics"/>
                  <a:ea typeface="Inter Bold Italics"/>
                  <a:cs typeface="Inter Bold Italics"/>
                  <a:sym typeface="Inter Bold Italics"/>
                </a:rPr>
                <a:t>Gemeinschaftseigentum</a:t>
              </a:r>
              <a:r>
                <a:rPr lang="en-US" sz="30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 Abs. 5 WEG </a:t>
              </a: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Bruchteilsmiteigentum am Grundstück und den nicht im Sondereigentum stehenden Gebäudeteilen, §§ 5 Abs 2+5 WEG</a:t>
              </a: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Beispiele: Dach, Treppen, Außenfenster, Lift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368088" y="-108840"/>
            <a:ext cx="10109954" cy="10395840"/>
          </a:xfrm>
          <a:custGeom>
            <a:avLst/>
            <a:gdLst/>
            <a:ahLst/>
            <a:cxnLst/>
            <a:rect l="l" t="t" r="r" b="b"/>
            <a:pathLst>
              <a:path w="10109954" h="10395840">
                <a:moveTo>
                  <a:pt x="0" y="0"/>
                </a:moveTo>
                <a:lnTo>
                  <a:pt x="10109954" y="0"/>
                </a:lnTo>
                <a:lnTo>
                  <a:pt x="10109954" y="10395840"/>
                </a:lnTo>
                <a:lnTo>
                  <a:pt x="0" y="103958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966988" y="961339"/>
            <a:ext cx="252412" cy="2569788"/>
            <a:chOff x="0" y="0"/>
            <a:chExt cx="336550" cy="342638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834809" y="953576"/>
            <a:ext cx="492919" cy="2613536"/>
            <a:chOff x="0" y="0"/>
            <a:chExt cx="657225" cy="348471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66083" y="953576"/>
            <a:ext cx="16361797" cy="2312184"/>
            <a:chOff x="0" y="0"/>
            <a:chExt cx="21815730" cy="308291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437761" y="1200588"/>
            <a:ext cx="15397048" cy="1818153"/>
            <a:chOff x="0" y="0"/>
            <a:chExt cx="20529398" cy="242420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529393" cy="2424206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57150"/>
              <a:ext cx="20529398" cy="23670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Wohnungs- und Teileigentum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447463" y="3814762"/>
            <a:ext cx="13840537" cy="5350760"/>
            <a:chOff x="0" y="0"/>
            <a:chExt cx="18454049" cy="713434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8454044" cy="7134340"/>
            </a:xfrm>
            <a:custGeom>
              <a:avLst/>
              <a:gdLst/>
              <a:ahLst/>
              <a:cxnLst/>
              <a:rect l="l" t="t" r="r" b="b"/>
              <a:pathLst>
                <a:path w="18454044" h="7134340">
                  <a:moveTo>
                    <a:pt x="0" y="0"/>
                  </a:moveTo>
                  <a:lnTo>
                    <a:pt x="18454044" y="0"/>
                  </a:lnTo>
                  <a:lnTo>
                    <a:pt x="18454044" y="7134340"/>
                  </a:lnTo>
                  <a:lnTo>
                    <a:pt x="0" y="71343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3033" r="-5223" b="-303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38100"/>
              <a:ext cx="18454049" cy="709624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gleichzeitig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Erwerb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Wohnungseigentums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erhält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jeder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Wohnungseigentümer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zwingende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Mitgliedschaft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Wohnungseigentümergemeinschaft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10 WEG</a:t>
              </a: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jeder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Wohnungseigentümer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-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bzw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Teileigentümer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Miteigentümer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Bruchteilsgemeinschaft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(§§ 741ff BGB) am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Gemeinschaftseigentum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z.B.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Sondereigentum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Räumen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Mitglied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Wohnungseigentümergemeinschaft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368088" y="-108840"/>
            <a:ext cx="10109954" cy="10395840"/>
          </a:xfrm>
          <a:custGeom>
            <a:avLst/>
            <a:gdLst/>
            <a:ahLst/>
            <a:cxnLst/>
            <a:rect l="l" t="t" r="r" b="b"/>
            <a:pathLst>
              <a:path w="10109954" h="10395840">
                <a:moveTo>
                  <a:pt x="0" y="0"/>
                </a:moveTo>
                <a:lnTo>
                  <a:pt x="10109954" y="0"/>
                </a:lnTo>
                <a:lnTo>
                  <a:pt x="10109954" y="10395840"/>
                </a:lnTo>
                <a:lnTo>
                  <a:pt x="0" y="103958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966988" y="961339"/>
            <a:ext cx="252412" cy="2569788"/>
            <a:chOff x="0" y="0"/>
            <a:chExt cx="336550" cy="342638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834809" y="953576"/>
            <a:ext cx="492919" cy="2613536"/>
            <a:chOff x="0" y="0"/>
            <a:chExt cx="657225" cy="348471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65931" y="168011"/>
            <a:ext cx="16361797" cy="2312184"/>
            <a:chOff x="0" y="0"/>
            <a:chExt cx="21815730" cy="308291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84220" y="415026"/>
            <a:ext cx="15397048" cy="1818153"/>
            <a:chOff x="0" y="0"/>
            <a:chExt cx="20529398" cy="242420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529393" cy="2424206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66675"/>
              <a:ext cx="20529398" cy="235752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F0DFC8"/>
                  </a:solidFill>
                  <a:latin typeface="Recoleta"/>
                  <a:ea typeface="Recoleta"/>
                  <a:cs typeface="Recoleta"/>
                  <a:sym typeface="Recoleta"/>
                </a:rPr>
                <a:t>Sondereigentum § 5 Abs. 1 WEG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267200" y="3626716"/>
            <a:ext cx="14563496" cy="5513773"/>
            <a:chOff x="0" y="-217351"/>
            <a:chExt cx="19417995" cy="735169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417990" cy="7134340"/>
            </a:xfrm>
            <a:custGeom>
              <a:avLst/>
              <a:gdLst/>
              <a:ahLst/>
              <a:cxnLst/>
              <a:rect l="l" t="t" r="r" b="b"/>
              <a:pathLst>
                <a:path w="19417990" h="7134340">
                  <a:moveTo>
                    <a:pt x="0" y="0"/>
                  </a:moveTo>
                  <a:lnTo>
                    <a:pt x="19417990" y="0"/>
                  </a:lnTo>
                  <a:lnTo>
                    <a:pt x="19417990" y="7134340"/>
                  </a:lnTo>
                  <a:lnTo>
                    <a:pt x="0" y="71343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3033" b="-303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17351"/>
              <a:ext cx="19417995" cy="735169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25755" lvl="1" algn="l">
                <a:lnSpc>
                  <a:spcPts val="3888"/>
                </a:lnSpc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gemäß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5 Abs. 1 WEG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können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marL="325755" lvl="1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25755" lvl="1"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A)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Räume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</a:t>
              </a:r>
            </a:p>
            <a:p>
              <a:pPr marL="325755" lvl="1"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B)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Räumen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gehörende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Bestandteile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Gebäudes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Gegenstand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Sondereigentums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sein</a:t>
              </a:r>
            </a:p>
            <a:p>
              <a:pPr marL="325755" lvl="1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Sondereigentum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Räumen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muss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durch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ausdrückliche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Erklärung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begründet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warden</a:t>
              </a:r>
            </a:p>
            <a:p>
              <a:pPr marL="325755" lvl="1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grundsätzlich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spricht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gesetzliche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Vermutung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gemeinschaftliches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Eigentum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25755" lvl="1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Beispiele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Sondereigentum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 Bad- und WC-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Einrichtungen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offener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Kamin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Wohnzimmer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Innenputz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Decken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Wänden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Fußbodenbeläge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14563" y="1533525"/>
            <a:ext cx="1064419" cy="3143250"/>
            <a:chOff x="0" y="0"/>
            <a:chExt cx="1419225" cy="4191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9225" cy="4191000"/>
            </a:xfrm>
            <a:custGeom>
              <a:avLst/>
              <a:gdLst/>
              <a:ahLst/>
              <a:cxnLst/>
              <a:rect l="l" t="t" r="r" b="b"/>
              <a:pathLst>
                <a:path w="1419225" h="4191000">
                  <a:moveTo>
                    <a:pt x="1419225" y="4191000"/>
                  </a:moveTo>
                  <a:lnTo>
                    <a:pt x="0" y="3034919"/>
                  </a:lnTo>
                  <a:lnTo>
                    <a:pt x="0" y="0"/>
                  </a:lnTo>
                  <a:lnTo>
                    <a:pt x="1419225" y="1156081"/>
                  </a:lnTo>
                  <a:lnTo>
                    <a:pt x="1419225" y="4191000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14563" y="1256614"/>
            <a:ext cx="604838" cy="2558148"/>
            <a:chOff x="0" y="0"/>
            <a:chExt cx="806450" cy="3410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06450" cy="3410839"/>
            </a:xfrm>
            <a:custGeom>
              <a:avLst/>
              <a:gdLst/>
              <a:ahLst/>
              <a:cxnLst/>
              <a:rect l="l" t="t" r="r" b="b"/>
              <a:pathLst>
                <a:path w="806450" h="3410839">
                  <a:moveTo>
                    <a:pt x="806450" y="3035681"/>
                  </a:moveTo>
                  <a:lnTo>
                    <a:pt x="0" y="3410839"/>
                  </a:lnTo>
                  <a:lnTo>
                    <a:pt x="0" y="366014"/>
                  </a:lnTo>
                  <a:lnTo>
                    <a:pt x="806450" y="0"/>
                  </a:lnTo>
                  <a:lnTo>
                    <a:pt x="806450" y="3035681"/>
                  </a:ln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6988" y="961339"/>
            <a:ext cx="252412" cy="2569788"/>
            <a:chOff x="0" y="0"/>
            <a:chExt cx="336550" cy="342638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834809" y="953576"/>
            <a:ext cx="492919" cy="2613536"/>
            <a:chOff x="0" y="0"/>
            <a:chExt cx="657225" cy="3484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66083" y="953576"/>
            <a:ext cx="16361797" cy="2312184"/>
            <a:chOff x="0" y="0"/>
            <a:chExt cx="21815730" cy="308291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37761" y="1200588"/>
            <a:ext cx="15397048" cy="1818153"/>
            <a:chOff x="0" y="0"/>
            <a:chExt cx="20529398" cy="24242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529393" cy="2424206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57150"/>
              <a:ext cx="20529398" cy="23670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Gemeinschaftseigentum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051437" y="3735657"/>
            <a:ext cx="14563496" cy="5350760"/>
            <a:chOff x="0" y="0"/>
            <a:chExt cx="19417995" cy="713434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417990" cy="7134340"/>
            </a:xfrm>
            <a:custGeom>
              <a:avLst/>
              <a:gdLst/>
              <a:ahLst/>
              <a:cxnLst/>
              <a:rect l="l" t="t" r="r" b="b"/>
              <a:pathLst>
                <a:path w="19417990" h="7134340">
                  <a:moveTo>
                    <a:pt x="0" y="0"/>
                  </a:moveTo>
                  <a:lnTo>
                    <a:pt x="19417990" y="0"/>
                  </a:lnTo>
                  <a:lnTo>
                    <a:pt x="19417990" y="7134340"/>
                  </a:lnTo>
                  <a:lnTo>
                    <a:pt x="0" y="71343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033" b="-303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8100"/>
              <a:ext cx="19417995" cy="709624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888"/>
                </a:lnSpc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Beispiele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Gemeinschaftseigentum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 </a:t>
              </a: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Kamine und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Schornsteine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die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nicht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innerhalb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Eigentumswohnung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befinden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Rollläden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Außenjalousien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Fensterläden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Treppen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außerhalb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8" name="Freeform 18"/>
          <p:cNvSpPr/>
          <p:nvPr/>
        </p:nvSpPr>
        <p:spPr>
          <a:xfrm>
            <a:off x="0" y="7748587"/>
            <a:ext cx="3026423" cy="2538413"/>
          </a:xfrm>
          <a:custGeom>
            <a:avLst/>
            <a:gdLst/>
            <a:ahLst/>
            <a:cxnLst/>
            <a:rect l="l" t="t" r="r" b="b"/>
            <a:pathLst>
              <a:path w="3026423" h="2538413">
                <a:moveTo>
                  <a:pt x="0" y="0"/>
                </a:moveTo>
                <a:lnTo>
                  <a:pt x="3026423" y="0"/>
                </a:lnTo>
                <a:lnTo>
                  <a:pt x="3026423" y="2538412"/>
                </a:lnTo>
                <a:lnTo>
                  <a:pt x="0" y="25384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9" name="Freeform 19"/>
          <p:cNvSpPr/>
          <p:nvPr/>
        </p:nvSpPr>
        <p:spPr>
          <a:xfrm>
            <a:off x="14760709" y="6920923"/>
            <a:ext cx="3527291" cy="3434700"/>
          </a:xfrm>
          <a:custGeom>
            <a:avLst/>
            <a:gdLst/>
            <a:ahLst/>
            <a:cxnLst/>
            <a:rect l="l" t="t" r="r" b="b"/>
            <a:pathLst>
              <a:path w="3527291" h="3434700">
                <a:moveTo>
                  <a:pt x="0" y="0"/>
                </a:moveTo>
                <a:lnTo>
                  <a:pt x="3527291" y="0"/>
                </a:lnTo>
                <a:lnTo>
                  <a:pt x="3527291" y="3434700"/>
                </a:lnTo>
                <a:lnTo>
                  <a:pt x="0" y="3434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0" name="Freeform 20"/>
          <p:cNvSpPr/>
          <p:nvPr/>
        </p:nvSpPr>
        <p:spPr>
          <a:xfrm>
            <a:off x="14760709" y="2535688"/>
            <a:ext cx="2817246" cy="2609474"/>
          </a:xfrm>
          <a:custGeom>
            <a:avLst/>
            <a:gdLst/>
            <a:ahLst/>
            <a:cxnLst/>
            <a:rect l="l" t="t" r="r" b="b"/>
            <a:pathLst>
              <a:path w="2817246" h="2609474">
                <a:moveTo>
                  <a:pt x="0" y="0"/>
                </a:moveTo>
                <a:lnTo>
                  <a:pt x="2817246" y="0"/>
                </a:lnTo>
                <a:lnTo>
                  <a:pt x="2817246" y="2609475"/>
                </a:lnTo>
                <a:lnTo>
                  <a:pt x="0" y="26094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14563" y="1533525"/>
            <a:ext cx="1064419" cy="3143250"/>
            <a:chOff x="0" y="0"/>
            <a:chExt cx="1419225" cy="4191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9225" cy="4191000"/>
            </a:xfrm>
            <a:custGeom>
              <a:avLst/>
              <a:gdLst/>
              <a:ahLst/>
              <a:cxnLst/>
              <a:rect l="l" t="t" r="r" b="b"/>
              <a:pathLst>
                <a:path w="1419225" h="4191000">
                  <a:moveTo>
                    <a:pt x="1419225" y="4191000"/>
                  </a:moveTo>
                  <a:lnTo>
                    <a:pt x="0" y="3034919"/>
                  </a:lnTo>
                  <a:lnTo>
                    <a:pt x="0" y="0"/>
                  </a:lnTo>
                  <a:lnTo>
                    <a:pt x="1419225" y="1156081"/>
                  </a:lnTo>
                  <a:lnTo>
                    <a:pt x="1419225" y="4191000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14563" y="1256614"/>
            <a:ext cx="604838" cy="2558148"/>
            <a:chOff x="0" y="0"/>
            <a:chExt cx="806450" cy="3410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06450" cy="3410839"/>
            </a:xfrm>
            <a:custGeom>
              <a:avLst/>
              <a:gdLst/>
              <a:ahLst/>
              <a:cxnLst/>
              <a:rect l="l" t="t" r="r" b="b"/>
              <a:pathLst>
                <a:path w="806450" h="3410839">
                  <a:moveTo>
                    <a:pt x="806450" y="3035681"/>
                  </a:moveTo>
                  <a:lnTo>
                    <a:pt x="0" y="3410839"/>
                  </a:lnTo>
                  <a:lnTo>
                    <a:pt x="0" y="366014"/>
                  </a:lnTo>
                  <a:lnTo>
                    <a:pt x="806450" y="0"/>
                  </a:lnTo>
                  <a:lnTo>
                    <a:pt x="806450" y="3035681"/>
                  </a:ln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6988" y="961339"/>
            <a:ext cx="252412" cy="2569788"/>
            <a:chOff x="0" y="0"/>
            <a:chExt cx="336550" cy="342638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834809" y="953576"/>
            <a:ext cx="492919" cy="2613536"/>
            <a:chOff x="0" y="0"/>
            <a:chExt cx="657225" cy="3484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66083" y="953576"/>
            <a:ext cx="16361797" cy="2312184"/>
            <a:chOff x="0" y="0"/>
            <a:chExt cx="21815730" cy="308291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37761" y="1200588"/>
            <a:ext cx="15397048" cy="1818153"/>
            <a:chOff x="0" y="0"/>
            <a:chExt cx="20529398" cy="24242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529393" cy="2424206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57150"/>
              <a:ext cx="20529398" cy="23670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Sondernutzungsrechte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051437" y="3590965"/>
            <a:ext cx="14563496" cy="2936327"/>
            <a:chOff x="0" y="-192923"/>
            <a:chExt cx="19417995" cy="391510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417990" cy="3722179"/>
            </a:xfrm>
            <a:custGeom>
              <a:avLst/>
              <a:gdLst/>
              <a:ahLst/>
              <a:cxnLst/>
              <a:rect l="l" t="t" r="r" b="b"/>
              <a:pathLst>
                <a:path w="19417990" h="3722179">
                  <a:moveTo>
                    <a:pt x="0" y="0"/>
                  </a:moveTo>
                  <a:lnTo>
                    <a:pt x="19417990" y="0"/>
                  </a:lnTo>
                  <a:lnTo>
                    <a:pt x="19417990" y="3722179"/>
                  </a:lnTo>
                  <a:lnTo>
                    <a:pt x="0" y="372217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814" b="-9748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2923"/>
              <a:ext cx="19417995" cy="36840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10 Abs. 3 WEG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eingeräumte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Befugnis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Teil des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gemeinschaftlichen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Eigentums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Ausschluss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aller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übrigen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nutzen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25755" lvl="1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Bsp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Kellerräume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Terrassen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Garten,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KFZ-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Stellplätze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8" name="Freeform 18"/>
          <p:cNvSpPr/>
          <p:nvPr/>
        </p:nvSpPr>
        <p:spPr>
          <a:xfrm rot="-173219">
            <a:off x="614563" y="6333642"/>
            <a:ext cx="4077492" cy="3506643"/>
          </a:xfrm>
          <a:custGeom>
            <a:avLst/>
            <a:gdLst/>
            <a:ahLst/>
            <a:cxnLst/>
            <a:rect l="l" t="t" r="r" b="b"/>
            <a:pathLst>
              <a:path w="4077492" h="3506643">
                <a:moveTo>
                  <a:pt x="0" y="0"/>
                </a:moveTo>
                <a:lnTo>
                  <a:pt x="4077491" y="0"/>
                </a:lnTo>
                <a:lnTo>
                  <a:pt x="4077491" y="3506643"/>
                </a:lnTo>
                <a:lnTo>
                  <a:pt x="0" y="350664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9" name="Freeform 19"/>
          <p:cNvSpPr/>
          <p:nvPr/>
        </p:nvSpPr>
        <p:spPr>
          <a:xfrm>
            <a:off x="7474972" y="6708065"/>
            <a:ext cx="3716428" cy="3075344"/>
          </a:xfrm>
          <a:custGeom>
            <a:avLst/>
            <a:gdLst/>
            <a:ahLst/>
            <a:cxnLst/>
            <a:rect l="l" t="t" r="r" b="b"/>
            <a:pathLst>
              <a:path w="3716428" h="3075344">
                <a:moveTo>
                  <a:pt x="0" y="0"/>
                </a:moveTo>
                <a:lnTo>
                  <a:pt x="3716428" y="0"/>
                </a:lnTo>
                <a:lnTo>
                  <a:pt x="3716428" y="3075345"/>
                </a:lnTo>
                <a:lnTo>
                  <a:pt x="0" y="30753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0" name="Freeform 20"/>
          <p:cNvSpPr/>
          <p:nvPr/>
        </p:nvSpPr>
        <p:spPr>
          <a:xfrm rot="360100">
            <a:off x="14463031" y="6682203"/>
            <a:ext cx="3127068" cy="3127068"/>
          </a:xfrm>
          <a:custGeom>
            <a:avLst/>
            <a:gdLst/>
            <a:ahLst/>
            <a:cxnLst/>
            <a:rect l="l" t="t" r="r" b="b"/>
            <a:pathLst>
              <a:path w="3127068" h="3127068">
                <a:moveTo>
                  <a:pt x="0" y="0"/>
                </a:moveTo>
                <a:lnTo>
                  <a:pt x="3127069" y="0"/>
                </a:lnTo>
                <a:lnTo>
                  <a:pt x="3127069" y="3127069"/>
                </a:lnTo>
                <a:lnTo>
                  <a:pt x="0" y="312706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14563" y="1533525"/>
            <a:ext cx="1064419" cy="3143250"/>
            <a:chOff x="0" y="0"/>
            <a:chExt cx="1419225" cy="4191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9225" cy="4191000"/>
            </a:xfrm>
            <a:custGeom>
              <a:avLst/>
              <a:gdLst/>
              <a:ahLst/>
              <a:cxnLst/>
              <a:rect l="l" t="t" r="r" b="b"/>
              <a:pathLst>
                <a:path w="1419225" h="4191000">
                  <a:moveTo>
                    <a:pt x="1419225" y="4191000"/>
                  </a:moveTo>
                  <a:lnTo>
                    <a:pt x="0" y="3034919"/>
                  </a:lnTo>
                  <a:lnTo>
                    <a:pt x="0" y="0"/>
                  </a:lnTo>
                  <a:lnTo>
                    <a:pt x="1419225" y="1156081"/>
                  </a:lnTo>
                  <a:lnTo>
                    <a:pt x="1419225" y="4191000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14563" y="1256614"/>
            <a:ext cx="604838" cy="2558148"/>
            <a:chOff x="0" y="0"/>
            <a:chExt cx="806450" cy="3410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06450" cy="3410839"/>
            </a:xfrm>
            <a:custGeom>
              <a:avLst/>
              <a:gdLst/>
              <a:ahLst/>
              <a:cxnLst/>
              <a:rect l="l" t="t" r="r" b="b"/>
              <a:pathLst>
                <a:path w="806450" h="3410839">
                  <a:moveTo>
                    <a:pt x="806450" y="3035681"/>
                  </a:moveTo>
                  <a:lnTo>
                    <a:pt x="0" y="3410839"/>
                  </a:lnTo>
                  <a:lnTo>
                    <a:pt x="0" y="366014"/>
                  </a:lnTo>
                  <a:lnTo>
                    <a:pt x="806450" y="0"/>
                  </a:lnTo>
                  <a:lnTo>
                    <a:pt x="806450" y="3035681"/>
                  </a:ln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6988" y="961339"/>
            <a:ext cx="252412" cy="2569788"/>
            <a:chOff x="0" y="0"/>
            <a:chExt cx="336550" cy="342638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834809" y="953576"/>
            <a:ext cx="492919" cy="2613536"/>
            <a:chOff x="0" y="0"/>
            <a:chExt cx="657225" cy="3484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66083" y="953576"/>
            <a:ext cx="16361797" cy="2312184"/>
            <a:chOff x="0" y="0"/>
            <a:chExt cx="21815730" cy="308291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37761" y="1200588"/>
            <a:ext cx="15397048" cy="2004060"/>
            <a:chOff x="0" y="0"/>
            <a:chExt cx="20529398" cy="267208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529393" cy="2672083"/>
            </a:xfrm>
            <a:custGeom>
              <a:avLst/>
              <a:gdLst/>
              <a:ahLst/>
              <a:cxnLst/>
              <a:rect l="l" t="t" r="r" b="b"/>
              <a:pathLst>
                <a:path w="20529393" h="2672083">
                  <a:moveTo>
                    <a:pt x="0" y="0"/>
                  </a:moveTo>
                  <a:lnTo>
                    <a:pt x="20529393" y="0"/>
                  </a:lnTo>
                  <a:lnTo>
                    <a:pt x="20529393" y="2672083"/>
                  </a:lnTo>
                  <a:lnTo>
                    <a:pt x="0" y="267208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340" b="-9506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20529398" cy="260540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F0DFC8"/>
                  </a:solidFill>
                  <a:latin typeface="Recoleta"/>
                  <a:ea typeface="Recoleta"/>
                  <a:cs typeface="Recoleta"/>
                  <a:sym typeface="Recoleta"/>
                </a:rPr>
                <a:t>Begründung gem. § 3 WEG (vertragliche Vereinbarung)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051437" y="3735657"/>
            <a:ext cx="14563496" cy="5350760"/>
            <a:chOff x="0" y="0"/>
            <a:chExt cx="19417995" cy="713434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417990" cy="7134340"/>
            </a:xfrm>
            <a:custGeom>
              <a:avLst/>
              <a:gdLst/>
              <a:ahLst/>
              <a:cxnLst/>
              <a:rect l="l" t="t" r="r" b="b"/>
              <a:pathLst>
                <a:path w="19417990" h="7134340">
                  <a:moveTo>
                    <a:pt x="0" y="0"/>
                  </a:moveTo>
                  <a:lnTo>
                    <a:pt x="19417990" y="0"/>
                  </a:lnTo>
                  <a:lnTo>
                    <a:pt x="19417990" y="7134340"/>
                  </a:lnTo>
                  <a:lnTo>
                    <a:pt x="0" y="71343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033" b="-303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8100"/>
              <a:ext cx="19417995" cy="709624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künftigen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Wohnungseigentümer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müssen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bereits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bekannt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sein</a:t>
              </a:r>
            </a:p>
            <a:p>
              <a:pPr marL="325755" lvl="1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es muss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Bruchteilsgemeinschaft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vorliegen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25755" lvl="1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bedarf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gem. § 4 Abs. 1 WEG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dingliche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Einigung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</a:t>
              </a: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→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muss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gleichzeitiger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Anwesenheit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Notar  </a:t>
              </a: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erklärt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 4 Abs. 2 Satz 1 WEG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14563" y="1533525"/>
            <a:ext cx="1064419" cy="3143250"/>
            <a:chOff x="0" y="0"/>
            <a:chExt cx="1419225" cy="4191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9225" cy="4191000"/>
            </a:xfrm>
            <a:custGeom>
              <a:avLst/>
              <a:gdLst/>
              <a:ahLst/>
              <a:cxnLst/>
              <a:rect l="l" t="t" r="r" b="b"/>
              <a:pathLst>
                <a:path w="1419225" h="4191000">
                  <a:moveTo>
                    <a:pt x="1419225" y="4191000"/>
                  </a:moveTo>
                  <a:lnTo>
                    <a:pt x="0" y="3034919"/>
                  </a:lnTo>
                  <a:lnTo>
                    <a:pt x="0" y="0"/>
                  </a:lnTo>
                  <a:lnTo>
                    <a:pt x="1419225" y="1156081"/>
                  </a:lnTo>
                  <a:lnTo>
                    <a:pt x="1419225" y="4191000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14563" y="1256614"/>
            <a:ext cx="604838" cy="2558148"/>
            <a:chOff x="0" y="0"/>
            <a:chExt cx="806450" cy="3410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06450" cy="3410839"/>
            </a:xfrm>
            <a:custGeom>
              <a:avLst/>
              <a:gdLst/>
              <a:ahLst/>
              <a:cxnLst/>
              <a:rect l="l" t="t" r="r" b="b"/>
              <a:pathLst>
                <a:path w="806450" h="3410839">
                  <a:moveTo>
                    <a:pt x="806450" y="3035681"/>
                  </a:moveTo>
                  <a:lnTo>
                    <a:pt x="0" y="3410839"/>
                  </a:lnTo>
                  <a:lnTo>
                    <a:pt x="0" y="366014"/>
                  </a:lnTo>
                  <a:lnTo>
                    <a:pt x="806450" y="0"/>
                  </a:lnTo>
                  <a:lnTo>
                    <a:pt x="806450" y="3035681"/>
                  </a:ln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6988" y="961339"/>
            <a:ext cx="252412" cy="2569788"/>
            <a:chOff x="0" y="0"/>
            <a:chExt cx="336550" cy="342638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834809" y="953576"/>
            <a:ext cx="492919" cy="2613536"/>
            <a:chOff x="0" y="0"/>
            <a:chExt cx="657225" cy="3484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66083" y="953576"/>
            <a:ext cx="16361797" cy="2312184"/>
            <a:chOff x="0" y="0"/>
            <a:chExt cx="21815730" cy="308291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37761" y="1200588"/>
            <a:ext cx="15397048" cy="1818153"/>
            <a:chOff x="0" y="0"/>
            <a:chExt cx="20529398" cy="24242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529393" cy="2424206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57150"/>
              <a:ext cx="20529398" cy="23670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Begründung von Wohnungseigentum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946678" y="3531127"/>
            <a:ext cx="16060059" cy="5350760"/>
            <a:chOff x="0" y="0"/>
            <a:chExt cx="21413413" cy="713434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413406" cy="7134340"/>
            </a:xfrm>
            <a:custGeom>
              <a:avLst/>
              <a:gdLst/>
              <a:ahLst/>
              <a:cxnLst/>
              <a:rect l="l" t="t" r="r" b="b"/>
              <a:pathLst>
                <a:path w="21413406" h="7134340">
                  <a:moveTo>
                    <a:pt x="0" y="0"/>
                  </a:moveTo>
                  <a:lnTo>
                    <a:pt x="21413406" y="0"/>
                  </a:lnTo>
                  <a:lnTo>
                    <a:pt x="21413406" y="7134340"/>
                  </a:lnTo>
                  <a:lnTo>
                    <a:pt x="0" y="71343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033" r="9318" b="-303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8100"/>
              <a:ext cx="21413413" cy="709624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888"/>
                </a:lnSpc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Gemäß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2 WEG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kann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Wohnungseigentum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durch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</a:t>
              </a: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A)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vertragliche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Einräumung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Sondereigentum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( § 3 WEG)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B)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Einseitige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Teilungserklärung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 8 WEG)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begründet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8 WEG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häufigere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Form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14563" y="1533525"/>
            <a:ext cx="1064419" cy="3143250"/>
            <a:chOff x="0" y="0"/>
            <a:chExt cx="1419225" cy="4191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9225" cy="4191000"/>
            </a:xfrm>
            <a:custGeom>
              <a:avLst/>
              <a:gdLst/>
              <a:ahLst/>
              <a:cxnLst/>
              <a:rect l="l" t="t" r="r" b="b"/>
              <a:pathLst>
                <a:path w="1419225" h="4191000">
                  <a:moveTo>
                    <a:pt x="1419225" y="4191000"/>
                  </a:moveTo>
                  <a:lnTo>
                    <a:pt x="0" y="3034919"/>
                  </a:lnTo>
                  <a:lnTo>
                    <a:pt x="0" y="0"/>
                  </a:lnTo>
                  <a:lnTo>
                    <a:pt x="1419225" y="1156081"/>
                  </a:lnTo>
                  <a:lnTo>
                    <a:pt x="1419225" y="4191000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14563" y="1256614"/>
            <a:ext cx="604838" cy="2558148"/>
            <a:chOff x="0" y="0"/>
            <a:chExt cx="806450" cy="3410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06450" cy="3410839"/>
            </a:xfrm>
            <a:custGeom>
              <a:avLst/>
              <a:gdLst/>
              <a:ahLst/>
              <a:cxnLst/>
              <a:rect l="l" t="t" r="r" b="b"/>
              <a:pathLst>
                <a:path w="806450" h="3410839">
                  <a:moveTo>
                    <a:pt x="806450" y="3035681"/>
                  </a:moveTo>
                  <a:lnTo>
                    <a:pt x="0" y="3410839"/>
                  </a:lnTo>
                  <a:lnTo>
                    <a:pt x="0" y="366014"/>
                  </a:lnTo>
                  <a:lnTo>
                    <a:pt x="806450" y="0"/>
                  </a:lnTo>
                  <a:lnTo>
                    <a:pt x="806450" y="3035681"/>
                  </a:ln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6988" y="961339"/>
            <a:ext cx="252412" cy="2569788"/>
            <a:chOff x="0" y="0"/>
            <a:chExt cx="336550" cy="342638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834809" y="953576"/>
            <a:ext cx="492919" cy="2613536"/>
            <a:chOff x="0" y="0"/>
            <a:chExt cx="657225" cy="3484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66083" y="953576"/>
            <a:ext cx="16361797" cy="2312184"/>
            <a:chOff x="0" y="0"/>
            <a:chExt cx="21815730" cy="308291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37761" y="1200588"/>
            <a:ext cx="15397048" cy="1818153"/>
            <a:chOff x="0" y="0"/>
            <a:chExt cx="20529398" cy="24242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529393" cy="2424206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57150"/>
              <a:ext cx="20529398" cy="23670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Begründung gem. § 8 WEG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865233" y="3814763"/>
            <a:ext cx="14563496" cy="3942917"/>
            <a:chOff x="0" y="0"/>
            <a:chExt cx="19417995" cy="525722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417990" cy="5257218"/>
            </a:xfrm>
            <a:custGeom>
              <a:avLst/>
              <a:gdLst/>
              <a:ahLst/>
              <a:cxnLst/>
              <a:rect l="l" t="t" r="r" b="b"/>
              <a:pathLst>
                <a:path w="19417990" h="5257218">
                  <a:moveTo>
                    <a:pt x="0" y="0"/>
                  </a:moveTo>
                  <a:lnTo>
                    <a:pt x="19417990" y="0"/>
                  </a:lnTo>
                  <a:lnTo>
                    <a:pt x="19417990" y="5257218"/>
                  </a:lnTo>
                  <a:lnTo>
                    <a:pt x="0" y="525721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116" b="-39822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8100"/>
              <a:ext cx="19417995" cy="521912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dieser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Art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Begründung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zerlegt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das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so,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A)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Bruchteile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Eigentums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gebildet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</a:t>
              </a: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B)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diese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Sondereigentum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verbunden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0"/>
          <p:cNvGrpSpPr/>
          <p:nvPr/>
        </p:nvGrpSpPr>
        <p:grpSpPr>
          <a:xfrm>
            <a:off x="938501" y="159077"/>
            <a:ext cx="16361797" cy="1504512"/>
            <a:chOff x="0" y="0"/>
            <a:chExt cx="21815730" cy="308291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509019" y="353796"/>
            <a:ext cx="15397048" cy="1504512"/>
            <a:chOff x="0" y="0"/>
            <a:chExt cx="20529398" cy="242420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529393" cy="2424206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6"/>
              <a:ext cx="20529398" cy="153294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 dirty="0" err="1">
                  <a:solidFill>
                    <a:srgbClr val="F0DFC8"/>
                  </a:solidFill>
                  <a:latin typeface="Recoleta"/>
                  <a:ea typeface="Recoleta"/>
                  <a:cs typeface="Recoleta"/>
                  <a:sym typeface="Recoleta"/>
                </a:rPr>
                <a:t>Voraussetzungen</a:t>
              </a:r>
              <a:r>
                <a:rPr lang="en-US" sz="6000" dirty="0">
                  <a:solidFill>
                    <a:srgbClr val="F0DFC8"/>
                  </a:solidFill>
                  <a:latin typeface="Recoleta"/>
                  <a:ea typeface="Recoleta"/>
                  <a:cs typeface="Recoleta"/>
                  <a:sym typeface="Recoleta"/>
                </a:rPr>
                <a:t> </a:t>
              </a:r>
              <a:r>
                <a:rPr lang="en-US" sz="6000" dirty="0" err="1">
                  <a:solidFill>
                    <a:srgbClr val="F0DFC8"/>
                  </a:solidFill>
                  <a:latin typeface="Recoleta"/>
                  <a:ea typeface="Recoleta"/>
                  <a:cs typeface="Recoleta"/>
                  <a:sym typeface="Recoleta"/>
                </a:rPr>
                <a:t>nach</a:t>
              </a:r>
              <a:r>
                <a:rPr lang="en-US" sz="6000" dirty="0">
                  <a:solidFill>
                    <a:srgbClr val="F0DFC8"/>
                  </a:solidFill>
                  <a:latin typeface="Recoleta"/>
                  <a:ea typeface="Recoleta"/>
                  <a:cs typeface="Recoleta"/>
                  <a:sym typeface="Recoleta"/>
                </a:rPr>
                <a:t> §§ 3 und 8 WEG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38501" y="3183280"/>
            <a:ext cx="17787754" cy="5862512"/>
            <a:chOff x="-1244465" y="-682343"/>
            <a:chExt cx="23717005" cy="781668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0974416" cy="7134340"/>
            </a:xfrm>
            <a:custGeom>
              <a:avLst/>
              <a:gdLst/>
              <a:ahLst/>
              <a:cxnLst/>
              <a:rect l="l" t="t" r="r" b="b"/>
              <a:pathLst>
                <a:path w="20974416" h="7134340">
                  <a:moveTo>
                    <a:pt x="0" y="0"/>
                  </a:moveTo>
                  <a:lnTo>
                    <a:pt x="20974416" y="0"/>
                  </a:lnTo>
                  <a:lnTo>
                    <a:pt x="20974416" y="7134340"/>
                  </a:lnTo>
                  <a:lnTo>
                    <a:pt x="0" y="71343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033" r="7420" b="-303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-1244465" y="-682343"/>
              <a:ext cx="23717005" cy="717244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42925" lvl="1" indent="-271462" algn="l">
                <a:buFont typeface="Arial"/>
                <a:buChar char="•"/>
              </a:pP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an </a:t>
              </a: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Grundbuchamt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das </a:t>
              </a: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schließen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- und </a:t>
              </a: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Teileigentumsgrundbuchblätter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anzulegen</a:t>
              </a:r>
              <a:endPara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71463" lvl="1" algn="l"/>
              <a:endPara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Bewilligung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Eigentümers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(§19 GBO)</a:t>
              </a:r>
            </a:p>
            <a:p>
              <a:pPr marL="271463" lvl="1" algn="l"/>
              <a:endPara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Zustimmung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dinglich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Berechtigten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z.B.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Bank)</a:t>
              </a:r>
            </a:p>
            <a:p>
              <a:pPr marL="271463" lvl="1" algn="l"/>
              <a:endPara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Teilungserklärung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Abgrenzung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Sondereigentum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- und </a:t>
              </a: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Gemeinschaftseigentum</a:t>
              </a:r>
              <a:endPara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71463" lvl="1" algn="l"/>
              <a:endPara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Inhalt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Gemeinschaftsordnung</a:t>
              </a:r>
              <a:endPara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71463" lvl="1" algn="l"/>
              <a:endPara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Aufteilungsplan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Grundrissen</a:t>
              </a:r>
              <a:endPara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71463" lvl="1" algn="l"/>
              <a:endPara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Abgeschlossenheitsbescheinigung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 </a:t>
              </a: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Bescheinigung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Baubehörde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Räume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Sondereigentums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</a:t>
              </a: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sich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abgeschlossen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marL="271463" lvl="1" algn="l"/>
              <a:endPara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Genehmigung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28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250 </a:t>
              </a:r>
              <a:r>
                <a:rPr lang="en-US" sz="28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BauGB</a:t>
              </a:r>
              <a:endPara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60120" y="920934"/>
            <a:ext cx="16361226" cy="2841174"/>
            <a:chOff x="0" y="0"/>
            <a:chExt cx="21814968" cy="37882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814917" cy="3788283"/>
            </a:xfrm>
            <a:custGeom>
              <a:avLst/>
              <a:gdLst/>
              <a:ahLst/>
              <a:cxnLst/>
              <a:rect l="l" t="t" r="r" b="b"/>
              <a:pathLst>
                <a:path w="21814917" h="3788283">
                  <a:moveTo>
                    <a:pt x="0" y="0"/>
                  </a:moveTo>
                  <a:lnTo>
                    <a:pt x="21814917" y="0"/>
                  </a:lnTo>
                  <a:lnTo>
                    <a:pt x="21814917" y="3788283"/>
                  </a:lnTo>
                  <a:lnTo>
                    <a:pt x="0" y="3788283"/>
                  </a:lnTo>
                  <a:close/>
                </a:path>
              </a:pathLst>
            </a:custGeom>
            <a:solidFill>
              <a:srgbClr val="F0DFC8"/>
            </a:solidFill>
          </p:spPr>
        </p:sp>
      </p:grpSp>
      <p:pic>
        <p:nvPicPr>
          <p:cNvPr id="5" name="Picture 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-1621189" y="178244"/>
            <a:ext cx="21523806" cy="993051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8FFFA97D-3831-D6A6-0872-99B5A01376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-31922"/>
            <a:ext cx="4523624" cy="473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72153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383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0083" y="-5"/>
            <a:ext cx="6250905" cy="10287010"/>
            <a:chOff x="0" y="0"/>
            <a:chExt cx="8334540" cy="137160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8334502" y="0"/>
                  </a:lnTo>
                  <a:lnTo>
                    <a:pt x="8334502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30253" y="887016"/>
            <a:ext cx="4800600" cy="8378428"/>
            <a:chOff x="0" y="0"/>
            <a:chExt cx="6400800" cy="1117123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400800" cy="11171239"/>
            </a:xfrm>
            <a:custGeom>
              <a:avLst/>
              <a:gdLst/>
              <a:ahLst/>
              <a:cxnLst/>
              <a:rect l="l" t="t" r="r" b="b"/>
              <a:pathLst>
                <a:path w="6400800" h="11171239">
                  <a:moveTo>
                    <a:pt x="0" y="0"/>
                  </a:moveTo>
                  <a:lnTo>
                    <a:pt x="6400800" y="0"/>
                  </a:lnTo>
                  <a:lnTo>
                    <a:pt x="6400800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73926" r="-173926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8575"/>
              <a:ext cx="6400800" cy="1114266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348"/>
                </a:lnSpc>
              </a:pPr>
              <a:r>
                <a:rPr lang="en-US" sz="3100">
                  <a:solidFill>
                    <a:srgbClr val="F0DFC8"/>
                  </a:solidFill>
                  <a:latin typeface="Inter"/>
                  <a:ea typeface="Inter"/>
                  <a:cs typeface="Inter"/>
                  <a:sym typeface="Inter"/>
                </a:rPr>
                <a:t>ERSCHEINUNGSFORMEN DES EIGENTUMS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70958" y="887016"/>
            <a:ext cx="10359733" cy="8378428"/>
            <a:chOff x="0" y="0"/>
            <a:chExt cx="13812977" cy="111712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812982" cy="11171239"/>
            </a:xfrm>
            <a:custGeom>
              <a:avLst/>
              <a:gdLst/>
              <a:ahLst/>
              <a:cxnLst/>
              <a:rect l="l" t="t" r="r" b="b"/>
              <a:pathLst>
                <a:path w="13812982" h="11171239">
                  <a:moveTo>
                    <a:pt x="0" y="0"/>
                  </a:moveTo>
                  <a:lnTo>
                    <a:pt x="13812982" y="0"/>
                  </a:lnTo>
                  <a:lnTo>
                    <a:pt x="13812982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3765" r="-5376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3812977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536"/>
                </a:lnSpc>
              </a:pPr>
              <a:endParaRPr dirty="0"/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§ 93 BGB WESENTLICHE BESTANDTEILE EINER SACHE</a:t>
              </a:r>
            </a:p>
            <a:p>
              <a:pPr marL="380047" lvl="1"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§ 94 BGB WESENTLICHE BESTANDTEILE EINES GRUNDSTÜCKS ODER GEBÄUDES</a:t>
              </a:r>
            </a:p>
            <a:p>
              <a:pPr marL="380047" lvl="1"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4536"/>
                </a:lnSpc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       SACHEN DIE MIT GRUND &amp;  </a:t>
              </a:r>
            </a:p>
            <a:p>
              <a:pPr algn="l">
                <a:lnSpc>
                  <a:spcPts val="4536"/>
                </a:lnSpc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       BODEN FEST VERBUNDEN SIND, </a:t>
              </a:r>
            </a:p>
            <a:p>
              <a:pPr algn="l">
                <a:lnSpc>
                  <a:spcPts val="4536"/>
                </a:lnSpc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       INSBESONDERE GEBÄUDE, </a:t>
              </a:r>
            </a:p>
            <a:p>
              <a:pPr algn="l">
                <a:lnSpc>
                  <a:spcPts val="4536"/>
                </a:lnSpc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       ERZEUGNISSE EINES  </a:t>
              </a:r>
            </a:p>
            <a:p>
              <a:pPr algn="l">
                <a:lnSpc>
                  <a:spcPts val="4536"/>
                </a:lnSpc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       GRUNDSTÜCKS, SOLANGE SIE  </a:t>
              </a:r>
            </a:p>
            <a:p>
              <a:pPr algn="l">
                <a:lnSpc>
                  <a:spcPts val="4536"/>
                </a:lnSpc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       MIT DEM ZUSAMMENHÄNGEN </a:t>
              </a:r>
            </a:p>
            <a:p>
              <a:pPr algn="l">
                <a:lnSpc>
                  <a:spcPts val="4536"/>
                </a:lnSpc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       (PFLANZEN UND HECKEN)</a:t>
              </a:r>
            </a:p>
          </p:txBody>
        </p:sp>
      </p:grpSp>
      <p:sp>
        <p:nvSpPr>
          <p:cNvPr id="10" name="Freeform 10"/>
          <p:cNvSpPr/>
          <p:nvPr/>
        </p:nvSpPr>
        <p:spPr>
          <a:xfrm>
            <a:off x="1028700" y="768687"/>
            <a:ext cx="5206422" cy="3152252"/>
          </a:xfrm>
          <a:custGeom>
            <a:avLst/>
            <a:gdLst/>
            <a:ahLst/>
            <a:cxnLst/>
            <a:rect l="l" t="t" r="r" b="b"/>
            <a:pathLst>
              <a:path w="5206422" h="3152252">
                <a:moveTo>
                  <a:pt x="0" y="0"/>
                </a:moveTo>
                <a:lnTo>
                  <a:pt x="5206422" y="0"/>
                </a:lnTo>
                <a:lnTo>
                  <a:pt x="5206422" y="3152252"/>
                </a:lnTo>
                <a:lnTo>
                  <a:pt x="0" y="31522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1" name="Freeform 11"/>
          <p:cNvSpPr/>
          <p:nvPr/>
        </p:nvSpPr>
        <p:spPr>
          <a:xfrm rot="186299">
            <a:off x="7288969" y="5475880"/>
            <a:ext cx="1043467" cy="926077"/>
          </a:xfrm>
          <a:custGeom>
            <a:avLst/>
            <a:gdLst/>
            <a:ahLst/>
            <a:cxnLst/>
            <a:rect l="l" t="t" r="r" b="b"/>
            <a:pathLst>
              <a:path w="1043467" h="926077">
                <a:moveTo>
                  <a:pt x="0" y="0"/>
                </a:moveTo>
                <a:lnTo>
                  <a:pt x="1043467" y="0"/>
                </a:lnTo>
                <a:lnTo>
                  <a:pt x="1043467" y="926077"/>
                </a:lnTo>
                <a:lnTo>
                  <a:pt x="0" y="9260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2" name="TextBox 12"/>
          <p:cNvSpPr txBox="1"/>
          <p:nvPr/>
        </p:nvSpPr>
        <p:spPr>
          <a:xfrm>
            <a:off x="1278311" y="1178058"/>
            <a:ext cx="4793641" cy="2371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68"/>
              </a:lnSpc>
              <a:spcBef>
                <a:spcPct val="0"/>
              </a:spcBef>
            </a:pPr>
            <a:r>
              <a:rPr lang="en-US" sz="3489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rPr>
              <a:t>WELCHE WESENTLICHEN BESTANDTEILE GEHÖREN ZU EINEM GRUNDSTÜCK?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865084" y="5003797"/>
            <a:ext cx="4937760" cy="48006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FAD062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48376" y="920629"/>
            <a:ext cx="16386153" cy="8440398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927859" y="800716"/>
            <a:ext cx="12346382" cy="2113645"/>
            <a:chOff x="-1" y="-1033568"/>
            <a:chExt cx="16461842" cy="2818193"/>
          </a:xfrm>
        </p:grpSpPr>
        <p:sp>
          <p:nvSpPr>
            <p:cNvPr id="7" name="Freeform 7"/>
            <p:cNvSpPr/>
            <p:nvPr/>
          </p:nvSpPr>
          <p:spPr>
            <a:xfrm>
              <a:off x="312211" y="-1033568"/>
              <a:ext cx="16149630" cy="2658308"/>
            </a:xfrm>
            <a:custGeom>
              <a:avLst/>
              <a:gdLst/>
              <a:ahLst/>
              <a:cxnLst/>
              <a:rect l="l" t="t" r="r" b="b"/>
              <a:pathLst>
                <a:path w="16149630" h="2658309">
                  <a:moveTo>
                    <a:pt x="0" y="0"/>
                  </a:moveTo>
                  <a:lnTo>
                    <a:pt x="16149630" y="0"/>
                  </a:lnTo>
                  <a:lnTo>
                    <a:pt x="16149630" y="2658309"/>
                  </a:lnTo>
                  <a:lnTo>
                    <a:pt x="0" y="265830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7490" b="-79258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-1" y="-787957"/>
              <a:ext cx="16149625" cy="25725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8100"/>
                </a:lnSpc>
              </a:pPr>
              <a:r>
                <a:rPr lang="en-US" sz="7500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Form der  </a:t>
              </a:r>
              <a:r>
                <a:rPr lang="en-US" sz="7500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Eintragungsunterlagen</a:t>
              </a:r>
              <a:endParaRPr lang="en-US" sz="7500" dirty="0">
                <a:solidFill>
                  <a:srgbClr val="303030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491466" y="3344806"/>
            <a:ext cx="15843053" cy="6524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6138" lvl="1" indent="-268069" algn="l">
              <a:buFont typeface="Arial"/>
              <a:buChar char="•"/>
            </a:pP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Grundbucheintragungen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kommt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es in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besonderen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Maße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auf die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Richtigkeit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ihrer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Inhalte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an</a:t>
            </a:r>
          </a:p>
          <a:p>
            <a:pPr marL="268069" lvl="1" algn="l"/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36138" lvl="1" indent="-268069" algn="l">
              <a:buFont typeface="Arial"/>
              <a:buChar char="•"/>
            </a:pP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§ 891 BGB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Gesetzliche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Vermutung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§ 892 BGB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öffentlicher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Glaube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Grundbuchs</a:t>
            </a: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68069" lvl="1" algn="l"/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36138" lvl="1" indent="-268069" algn="l">
              <a:buFont typeface="Arial"/>
              <a:buChar char="•"/>
            </a:pP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daher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lässt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Gesetz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zum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Nachweis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Urkunden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Form des § 29 GBO    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68069" lvl="1" algn="l"/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36138" lvl="1" indent="-268069" algn="l">
              <a:buFont typeface="Arial"/>
              <a:buChar char="•"/>
            </a:pP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dabei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unterschieden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ob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es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öffentliche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Urkunde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                         (§ 415 ZPO)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öffentliche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beglaubigte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Urkunde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marL="268069" lvl="1" algn="l"/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(§ 416 ZPO)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36138" lvl="1" indent="-268069" algn="l"/>
            <a:endParaRPr lang="en-US" sz="4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865084" y="5003797"/>
            <a:ext cx="4937760" cy="48006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FAD062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48376" y="920629"/>
            <a:ext cx="16386153" cy="8440398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927856" y="689256"/>
            <a:ext cx="12121555" cy="2901440"/>
            <a:chOff x="-5" y="-1182181"/>
            <a:chExt cx="16162072" cy="3868586"/>
          </a:xfrm>
        </p:grpSpPr>
        <p:sp>
          <p:nvSpPr>
            <p:cNvPr id="7" name="Freeform 7"/>
            <p:cNvSpPr/>
            <p:nvPr/>
          </p:nvSpPr>
          <p:spPr>
            <a:xfrm>
              <a:off x="-5" y="-550576"/>
              <a:ext cx="16149630" cy="3236981"/>
            </a:xfrm>
            <a:custGeom>
              <a:avLst/>
              <a:gdLst/>
              <a:ahLst/>
              <a:cxnLst/>
              <a:rect l="l" t="t" r="r" b="b"/>
              <a:pathLst>
                <a:path w="16149630" h="3236980">
                  <a:moveTo>
                    <a:pt x="0" y="0"/>
                  </a:moveTo>
                  <a:lnTo>
                    <a:pt x="16149630" y="0"/>
                  </a:lnTo>
                  <a:lnTo>
                    <a:pt x="16149630" y="3236980"/>
                  </a:lnTo>
                  <a:lnTo>
                    <a:pt x="0" y="32369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212" b="-47212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2442" y="-1182181"/>
              <a:ext cx="16149625" cy="315125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8100"/>
                </a:lnSpc>
              </a:pPr>
              <a:r>
                <a:rPr lang="en-US" sz="7500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Form der </a:t>
              </a:r>
              <a:r>
                <a:rPr lang="en-US" sz="7500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Eintragungsunterlagen</a:t>
              </a:r>
              <a:endParaRPr lang="en-US" sz="7500" dirty="0">
                <a:solidFill>
                  <a:srgbClr val="303030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343570" y="2602425"/>
            <a:ext cx="15016574" cy="68941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3873" lvl="1" indent="-266937" algn="l">
              <a:buFont typeface="Arial"/>
              <a:buChar char="•"/>
            </a:pP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Für die Form der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Beurkundung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gelten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Vorschriften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Beurkundungsgesetzes</a:t>
            </a: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66936" lvl="1" algn="l"/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33873" lvl="1" indent="-266937" algn="l">
              <a:buFont typeface="Arial"/>
              <a:buChar char="•"/>
            </a:pP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Personen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die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diese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Urkunden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erstellen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können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sind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der Regel:</a:t>
            </a:r>
          </a:p>
          <a:p>
            <a:pPr algn="l"/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 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Notare</a:t>
            </a: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/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 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Konsulatsbeamte</a:t>
            </a: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/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  der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Rechtspfleger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Erbscheinen</a:t>
            </a: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/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  das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Jugendamt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Vaterschaftsanerkennung</a:t>
            </a: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/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33873" lvl="1" indent="-266937" algn="l">
              <a:buFont typeface="Arial"/>
              <a:buChar char="•"/>
            </a:pP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beim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GB-Amt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nicht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unbedingt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Originale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benötigt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die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Urschrift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behält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derjenige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der die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Urkunde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erstellt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hat</a:t>
            </a:r>
          </a:p>
          <a:p>
            <a:pPr marL="266936" lvl="1" algn="l"/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33873" lvl="1" indent="-266937" algn="l">
              <a:buFont typeface="Arial"/>
              <a:buChar char="•"/>
            </a:pP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in der Regel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Ausfertigungen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beglaubigte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Abschriften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     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eingereicht</a:t>
            </a: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2502629" y="4586111"/>
            <a:ext cx="267412" cy="758436"/>
          </a:xfrm>
          <a:custGeom>
            <a:avLst/>
            <a:gdLst/>
            <a:ahLst/>
            <a:cxnLst/>
            <a:rect l="l" t="t" r="r" b="b"/>
            <a:pathLst>
              <a:path w="267412" h="758436">
                <a:moveTo>
                  <a:pt x="0" y="0"/>
                </a:moveTo>
                <a:lnTo>
                  <a:pt x="267412" y="0"/>
                </a:lnTo>
                <a:lnTo>
                  <a:pt x="267412" y="758436"/>
                </a:lnTo>
                <a:lnTo>
                  <a:pt x="0" y="7584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187823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1" name="Freeform 11"/>
          <p:cNvSpPr/>
          <p:nvPr/>
        </p:nvSpPr>
        <p:spPr>
          <a:xfrm>
            <a:off x="2502629" y="5632006"/>
            <a:ext cx="267412" cy="758436"/>
          </a:xfrm>
          <a:custGeom>
            <a:avLst/>
            <a:gdLst/>
            <a:ahLst/>
            <a:cxnLst/>
            <a:rect l="l" t="t" r="r" b="b"/>
            <a:pathLst>
              <a:path w="267412" h="758436">
                <a:moveTo>
                  <a:pt x="0" y="0"/>
                </a:moveTo>
                <a:lnTo>
                  <a:pt x="267412" y="0"/>
                </a:lnTo>
                <a:lnTo>
                  <a:pt x="267412" y="758437"/>
                </a:lnTo>
                <a:lnTo>
                  <a:pt x="0" y="7584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187823"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865084" y="5003797"/>
            <a:ext cx="4937760" cy="48006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FAD062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48376" y="920629"/>
            <a:ext cx="16386153" cy="8440398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58673" y="1179853"/>
            <a:ext cx="14970654" cy="2134743"/>
            <a:chOff x="0" y="0"/>
            <a:chExt cx="19960872" cy="284632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960876" cy="2846326"/>
            </a:xfrm>
            <a:custGeom>
              <a:avLst/>
              <a:gdLst/>
              <a:ahLst/>
              <a:cxnLst/>
              <a:rect l="l" t="t" r="r" b="b"/>
              <a:pathLst>
                <a:path w="19960876" h="2846326">
                  <a:moveTo>
                    <a:pt x="0" y="0"/>
                  </a:moveTo>
                  <a:lnTo>
                    <a:pt x="19960876" y="0"/>
                  </a:lnTo>
                  <a:lnTo>
                    <a:pt x="19960876" y="2846326"/>
                  </a:lnTo>
                  <a:lnTo>
                    <a:pt x="0" y="28463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3692" r="19093" b="-67417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23825"/>
              <a:ext cx="19960872" cy="272249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664"/>
                </a:lnSpc>
              </a:pPr>
              <a:r>
                <a:rPr lang="en-US" sz="108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Einigung § 873 BGB</a:t>
              </a:r>
            </a:p>
          </p:txBody>
        </p:sp>
      </p:grpSp>
      <p:sp>
        <p:nvSpPr>
          <p:cNvPr id="9" name="Freeform 9"/>
          <p:cNvSpPr/>
          <p:nvPr/>
        </p:nvSpPr>
        <p:spPr>
          <a:xfrm rot="-321718">
            <a:off x="2647856" y="6804962"/>
            <a:ext cx="3448886" cy="3328175"/>
          </a:xfrm>
          <a:custGeom>
            <a:avLst/>
            <a:gdLst/>
            <a:ahLst/>
            <a:cxnLst/>
            <a:rect l="l" t="t" r="r" b="b"/>
            <a:pathLst>
              <a:path w="3448886" h="3328175">
                <a:moveTo>
                  <a:pt x="0" y="0"/>
                </a:moveTo>
                <a:lnTo>
                  <a:pt x="3448886" y="0"/>
                </a:lnTo>
                <a:lnTo>
                  <a:pt x="3448886" y="3328175"/>
                </a:lnTo>
                <a:lnTo>
                  <a:pt x="0" y="33281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0" name="Freeform 10"/>
          <p:cNvSpPr/>
          <p:nvPr/>
        </p:nvSpPr>
        <p:spPr>
          <a:xfrm>
            <a:off x="8790437" y="7085103"/>
            <a:ext cx="5024710" cy="3014826"/>
          </a:xfrm>
          <a:custGeom>
            <a:avLst/>
            <a:gdLst/>
            <a:ahLst/>
            <a:cxnLst/>
            <a:rect l="l" t="t" r="r" b="b"/>
            <a:pathLst>
              <a:path w="5024710" h="3014826">
                <a:moveTo>
                  <a:pt x="0" y="0"/>
                </a:moveTo>
                <a:lnTo>
                  <a:pt x="5024710" y="0"/>
                </a:lnTo>
                <a:lnTo>
                  <a:pt x="5024710" y="3014827"/>
                </a:lnTo>
                <a:lnTo>
                  <a:pt x="0" y="30148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1" name="TextBox 11"/>
          <p:cNvSpPr txBox="1"/>
          <p:nvPr/>
        </p:nvSpPr>
        <p:spPr>
          <a:xfrm>
            <a:off x="2079162" y="3583345"/>
            <a:ext cx="14303837" cy="2564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72192" lvl="1" indent="-336096" algn="l">
              <a:lnSpc>
                <a:spcPts val="4011"/>
              </a:lnSpc>
              <a:buFont typeface="Arial"/>
              <a:buChar char="•"/>
            </a:pPr>
            <a:r>
              <a:rPr lang="en-US" sz="371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immer, </a:t>
            </a:r>
            <a:r>
              <a:rPr lang="en-US" sz="371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wenn</a:t>
            </a:r>
            <a:r>
              <a:rPr lang="en-US" sz="371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714" u="sng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Eigentum</a:t>
            </a:r>
            <a:r>
              <a:rPr lang="en-US" sz="3714" u="sng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an </a:t>
            </a:r>
            <a:r>
              <a:rPr lang="en-US" sz="3714" u="sng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einem</a:t>
            </a:r>
            <a:r>
              <a:rPr lang="en-US" sz="3714" u="sng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714" u="sng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3714" u="sng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714" u="sng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übertragen</a:t>
            </a:r>
            <a:r>
              <a:rPr lang="en-US" sz="3714" u="sng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71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371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71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soll</a:t>
            </a:r>
            <a:r>
              <a:rPr lang="en-US" sz="371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71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371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71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371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714" u="sng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mit</a:t>
            </a:r>
            <a:r>
              <a:rPr lang="en-US" sz="3714" u="sng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714" u="sng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einem</a:t>
            </a:r>
            <a:r>
              <a:rPr lang="en-US" sz="3714" u="sng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Recht </a:t>
            </a:r>
            <a:r>
              <a:rPr lang="en-US" sz="3714" u="sng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belastet</a:t>
            </a:r>
            <a:r>
              <a:rPr lang="en-US" sz="3714" u="sng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71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371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71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soll</a:t>
            </a:r>
            <a:r>
              <a:rPr lang="en-US" sz="371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71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371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371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Einigung</a:t>
            </a:r>
            <a:r>
              <a:rPr lang="en-US" sz="371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371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Berechtigten</a:t>
            </a:r>
            <a:r>
              <a:rPr lang="en-US" sz="371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des </a:t>
            </a:r>
            <a:r>
              <a:rPr lang="en-US" sz="371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anderen</a:t>
            </a:r>
            <a:r>
              <a:rPr lang="en-US" sz="371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Teils </a:t>
            </a:r>
            <a:r>
              <a:rPr lang="en-US" sz="371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über</a:t>
            </a:r>
            <a:r>
              <a:rPr lang="en-US" sz="371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den </a:t>
            </a:r>
            <a:r>
              <a:rPr lang="en-US" sz="371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Eintritt</a:t>
            </a:r>
            <a:r>
              <a:rPr lang="en-US" sz="371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371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Rechtsänderung</a:t>
            </a:r>
            <a:r>
              <a:rPr lang="en-US" sz="371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die </a:t>
            </a:r>
            <a:r>
              <a:rPr lang="en-US" sz="371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371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das </a:t>
            </a:r>
            <a:r>
              <a:rPr lang="en-US" sz="371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371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71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erforderlich</a:t>
            </a:r>
            <a:endParaRPr lang="en-US" sz="3714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865084" y="5003797"/>
            <a:ext cx="4937760" cy="48006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FAD062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48376" y="920629"/>
            <a:ext cx="16386153" cy="8440398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927860" y="1575892"/>
            <a:ext cx="12112219" cy="1846337"/>
            <a:chOff x="0" y="0"/>
            <a:chExt cx="16149625" cy="246178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149630" cy="2461784"/>
            </a:xfrm>
            <a:custGeom>
              <a:avLst/>
              <a:gdLst/>
              <a:ahLst/>
              <a:cxnLst/>
              <a:rect l="l" t="t" r="r" b="b"/>
              <a:pathLst>
                <a:path w="16149630" h="2461784">
                  <a:moveTo>
                    <a:pt x="0" y="0"/>
                  </a:moveTo>
                  <a:lnTo>
                    <a:pt x="16149630" y="0"/>
                  </a:lnTo>
                  <a:lnTo>
                    <a:pt x="16149630" y="2461784"/>
                  </a:lnTo>
                  <a:lnTo>
                    <a:pt x="0" y="246178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2079" b="-93568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4300"/>
              <a:ext cx="16149625" cy="23474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0098"/>
                </a:lnSpc>
              </a:pPr>
              <a:r>
                <a:rPr lang="en-US" sz="935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Auflassung § 925 BGB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12561618" y="1911672"/>
            <a:ext cx="5544693" cy="8229600"/>
          </a:xfrm>
          <a:custGeom>
            <a:avLst/>
            <a:gdLst/>
            <a:ahLst/>
            <a:cxnLst/>
            <a:rect l="l" t="t" r="r" b="b"/>
            <a:pathLst>
              <a:path w="5544693" h="8229600">
                <a:moveTo>
                  <a:pt x="0" y="0"/>
                </a:moveTo>
                <a:lnTo>
                  <a:pt x="5544693" y="0"/>
                </a:lnTo>
                <a:lnTo>
                  <a:pt x="554469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4000"/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0" name="TextBox 10"/>
          <p:cNvSpPr txBox="1"/>
          <p:nvPr/>
        </p:nvSpPr>
        <p:spPr>
          <a:xfrm>
            <a:off x="2019300" y="3986908"/>
            <a:ext cx="12363342" cy="3500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1053" lvl="1" indent="-325526" algn="l">
              <a:lnSpc>
                <a:spcPts val="3888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erforderliche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Einigung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(§ 873 BGB) des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Veräußerers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&amp; des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Erwerbers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Auflassung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 muss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gleichzeitiger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Anwesenheit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beider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Teile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dem Notar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erklärt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888"/>
              </a:lnSpc>
            </a:pP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51053" lvl="1" indent="-325526" algn="l">
              <a:lnSpc>
                <a:spcPts val="3888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gdrs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reicht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es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aus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wenn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derjenige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dessen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Recht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betroffen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die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Rechtsänderung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bewilligt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865083" y="5119751"/>
            <a:ext cx="4937760" cy="4800600"/>
            <a:chOff x="-1" y="154605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-1" y="154605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FAD062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48376" y="920629"/>
            <a:ext cx="16386153" cy="8440398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905606" y="1284612"/>
            <a:ext cx="14476788" cy="2134743"/>
            <a:chOff x="0" y="0"/>
            <a:chExt cx="19302384" cy="284632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302389" cy="2846326"/>
            </a:xfrm>
            <a:custGeom>
              <a:avLst/>
              <a:gdLst/>
              <a:ahLst/>
              <a:cxnLst/>
              <a:rect l="l" t="t" r="r" b="b"/>
              <a:pathLst>
                <a:path w="19302389" h="2846326">
                  <a:moveTo>
                    <a:pt x="0" y="0"/>
                  </a:moveTo>
                  <a:lnTo>
                    <a:pt x="19302389" y="0"/>
                  </a:lnTo>
                  <a:lnTo>
                    <a:pt x="19302389" y="2846326"/>
                  </a:lnTo>
                  <a:lnTo>
                    <a:pt x="0" y="28463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3692" r="16333" b="-67417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23825"/>
              <a:ext cx="19302384" cy="272249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664"/>
                </a:lnSpc>
              </a:pPr>
              <a:r>
                <a:rPr lang="en-US" sz="108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Bewilligung § 19 GBO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13507207" y="6840648"/>
            <a:ext cx="3653513" cy="3146588"/>
          </a:xfrm>
          <a:custGeom>
            <a:avLst/>
            <a:gdLst/>
            <a:ahLst/>
            <a:cxnLst/>
            <a:rect l="l" t="t" r="r" b="b"/>
            <a:pathLst>
              <a:path w="3653513" h="3146588">
                <a:moveTo>
                  <a:pt x="0" y="0"/>
                </a:moveTo>
                <a:lnTo>
                  <a:pt x="3653514" y="0"/>
                </a:lnTo>
                <a:lnTo>
                  <a:pt x="3653514" y="3146588"/>
                </a:lnTo>
                <a:lnTo>
                  <a:pt x="0" y="31465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0" name="Freeform 10"/>
          <p:cNvSpPr/>
          <p:nvPr/>
        </p:nvSpPr>
        <p:spPr>
          <a:xfrm>
            <a:off x="147005" y="7795888"/>
            <a:ext cx="2213483" cy="2191348"/>
          </a:xfrm>
          <a:custGeom>
            <a:avLst/>
            <a:gdLst/>
            <a:ahLst/>
            <a:cxnLst/>
            <a:rect l="l" t="t" r="r" b="b"/>
            <a:pathLst>
              <a:path w="2213483" h="2191348">
                <a:moveTo>
                  <a:pt x="0" y="0"/>
                </a:moveTo>
                <a:lnTo>
                  <a:pt x="2213483" y="0"/>
                </a:lnTo>
                <a:lnTo>
                  <a:pt x="2213483" y="2191348"/>
                </a:lnTo>
                <a:lnTo>
                  <a:pt x="0" y="21913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1" name="TextBox 11"/>
          <p:cNvSpPr txBox="1"/>
          <p:nvPr/>
        </p:nvSpPr>
        <p:spPr>
          <a:xfrm>
            <a:off x="2019300" y="4538024"/>
            <a:ext cx="11929339" cy="3500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1053" lvl="1" indent="-325526" algn="l">
              <a:lnSpc>
                <a:spcPts val="3888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Eintragungsbewilligung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muss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öffentliche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öffentlich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beglaubigte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Urkunden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nachgewiesen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888"/>
              </a:lnSpc>
            </a:pP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51510" lvl="1" indent="-325755" algn="l">
              <a:lnSpc>
                <a:spcPts val="3888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Erklärungen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Ersuchen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Behörde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auf Grund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deren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vorgenommen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soll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sind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Siegel und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Unterschrift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versehen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865084" y="5003797"/>
            <a:ext cx="4937760" cy="48006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FAD062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48376" y="920629"/>
            <a:ext cx="16386153" cy="8440398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927860" y="1888692"/>
            <a:ext cx="15614176" cy="1805559"/>
            <a:chOff x="0" y="0"/>
            <a:chExt cx="20818901" cy="240741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818906" cy="2407414"/>
            </a:xfrm>
            <a:custGeom>
              <a:avLst/>
              <a:gdLst/>
              <a:ahLst/>
              <a:cxnLst/>
              <a:rect l="l" t="t" r="r" b="b"/>
              <a:pathLst>
                <a:path w="20818906" h="2407414">
                  <a:moveTo>
                    <a:pt x="0" y="0"/>
                  </a:moveTo>
                  <a:lnTo>
                    <a:pt x="20818906" y="0"/>
                  </a:lnTo>
                  <a:lnTo>
                    <a:pt x="20818906" y="2407414"/>
                  </a:lnTo>
                  <a:lnTo>
                    <a:pt x="0" y="240741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3481" r="22428" b="-97940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04775"/>
              <a:ext cx="20818901" cy="230263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9882"/>
                </a:lnSpc>
              </a:pPr>
              <a:r>
                <a:rPr lang="en-US" sz="915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Voreintragung § 39 GBO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676400" y="3086100"/>
            <a:ext cx="13406104" cy="5937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64"/>
              </a:lnSpc>
            </a:pPr>
            <a:endParaRPr dirty="0"/>
          </a:p>
          <a:p>
            <a:pPr marL="712470" lvl="1" indent="-356235" algn="l">
              <a:lnSpc>
                <a:spcPts val="4257"/>
              </a:lnSpc>
              <a:buFont typeface="Arial"/>
              <a:buChar char="•"/>
            </a:pP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Eintragungen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sollten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übersichtlich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nachvollziehbar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sein</a:t>
            </a:r>
          </a:p>
          <a:p>
            <a:pPr marL="356235" lvl="1" algn="l">
              <a:lnSpc>
                <a:spcPts val="4257"/>
              </a:lnSpc>
            </a:pPr>
            <a:endParaRPr lang="en-US" sz="33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712470" lvl="1" indent="-356235" algn="l">
              <a:lnSpc>
                <a:spcPts val="4257"/>
              </a:lnSpc>
              <a:buFont typeface="Arial"/>
              <a:buChar char="•"/>
            </a:pP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daher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dürfen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Eintragungen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nur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für Rechte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erfolgen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die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betroffen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sind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und der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Berechtigte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sollte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vorab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eingetragen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sein</a:t>
            </a:r>
          </a:p>
          <a:p>
            <a:pPr marL="0" lvl="0" indent="0" algn="l">
              <a:lnSpc>
                <a:spcPts val="4257"/>
              </a:lnSpc>
            </a:pP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→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Ausnahme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Erbfall</a:t>
            </a:r>
            <a:endParaRPr lang="en-US" sz="33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>
              <a:lnSpc>
                <a:spcPts val="4257"/>
              </a:lnSpc>
            </a:pPr>
            <a:endParaRPr lang="en-US" sz="33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97217" lvl="1" indent="-298609" algn="l">
              <a:lnSpc>
                <a:spcPts val="4257"/>
              </a:lnSpc>
              <a:buFont typeface="Arial"/>
              <a:buChar char="•"/>
            </a:pP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§ 30 GBO: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Gemischter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=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Betroffenen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kann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auch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stillschweigend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seine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Zustimmung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interpretiert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Beispiel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Löschungsantrag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einer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Grundschuld</a:t>
            </a:r>
            <a:r>
              <a: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865084" y="5003797"/>
            <a:ext cx="4937760" cy="48006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FAD062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48376" y="920629"/>
            <a:ext cx="16386153" cy="8440398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853032" y="1486221"/>
            <a:ext cx="14940723" cy="2427734"/>
            <a:chOff x="0" y="0"/>
            <a:chExt cx="19920964" cy="323697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920969" cy="3236980"/>
            </a:xfrm>
            <a:custGeom>
              <a:avLst/>
              <a:gdLst/>
              <a:ahLst/>
              <a:cxnLst/>
              <a:rect l="l" t="t" r="r" b="b"/>
              <a:pathLst>
                <a:path w="19920969" h="3236980">
                  <a:moveTo>
                    <a:pt x="0" y="0"/>
                  </a:moveTo>
                  <a:lnTo>
                    <a:pt x="19920969" y="0"/>
                  </a:lnTo>
                  <a:lnTo>
                    <a:pt x="19920969" y="3236980"/>
                  </a:lnTo>
                  <a:lnTo>
                    <a:pt x="0" y="32369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212" r="18931" b="-47212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4300"/>
              <a:ext cx="19920964" cy="31226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0854"/>
                </a:lnSpc>
              </a:pPr>
              <a:r>
                <a:rPr lang="en-US" sz="1005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Zustimmung § 27 GBO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2796681" y="6954354"/>
            <a:ext cx="3782501" cy="3658710"/>
          </a:xfrm>
          <a:custGeom>
            <a:avLst/>
            <a:gdLst/>
            <a:ahLst/>
            <a:cxnLst/>
            <a:rect l="l" t="t" r="r" b="b"/>
            <a:pathLst>
              <a:path w="3782501" h="3658710">
                <a:moveTo>
                  <a:pt x="0" y="0"/>
                </a:moveTo>
                <a:lnTo>
                  <a:pt x="3782501" y="0"/>
                </a:lnTo>
                <a:lnTo>
                  <a:pt x="3782501" y="3658710"/>
                </a:lnTo>
                <a:lnTo>
                  <a:pt x="0" y="36587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0" name="TextBox 10"/>
          <p:cNvSpPr txBox="1"/>
          <p:nvPr/>
        </p:nvSpPr>
        <p:spPr>
          <a:xfrm>
            <a:off x="2019300" y="4538024"/>
            <a:ext cx="11929339" cy="1500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1510" lvl="1" indent="-325755" algn="l">
              <a:lnSpc>
                <a:spcPts val="3888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Grundschuld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Hypothek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Rentenschuld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darf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b="1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nur</a:t>
            </a:r>
            <a:r>
              <a:rPr lang="en-US" sz="3600" b="1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b="1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mit</a:t>
            </a:r>
            <a:r>
              <a:rPr lang="en-US" sz="3600" b="1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b="1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Zustimmung</a:t>
            </a:r>
            <a:r>
              <a:rPr lang="en-US" sz="3600" b="1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des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Eigentümers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gelöscht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865084" y="5003797"/>
            <a:ext cx="4937760" cy="48006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DDC3AB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28700" y="923301"/>
            <a:ext cx="16386153" cy="8440398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753667" y="1028700"/>
            <a:ext cx="12112219" cy="1604624"/>
            <a:chOff x="0" y="0"/>
            <a:chExt cx="16149625" cy="21394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149630" cy="2139500"/>
            </a:xfrm>
            <a:custGeom>
              <a:avLst/>
              <a:gdLst/>
              <a:ahLst/>
              <a:cxnLst/>
              <a:rect l="l" t="t" r="r" b="b"/>
              <a:pathLst>
                <a:path w="16149630" h="2139500">
                  <a:moveTo>
                    <a:pt x="0" y="0"/>
                  </a:moveTo>
                  <a:lnTo>
                    <a:pt x="16149630" y="0"/>
                  </a:lnTo>
                  <a:lnTo>
                    <a:pt x="16149630" y="2139500"/>
                  </a:lnTo>
                  <a:lnTo>
                    <a:pt x="0" y="21395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1431" b="-122727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85725"/>
              <a:ext cx="16149625" cy="20537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8100"/>
                </a:lnSpc>
              </a:pPr>
              <a:r>
                <a:rPr lang="en-US" sz="75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Das Grundbuchamt hat zu prüfen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688410" y="3076575"/>
            <a:ext cx="12617758" cy="5689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014" lvl="1" indent="-280507" algn="l">
              <a:lnSpc>
                <a:spcPts val="3750"/>
              </a:lnSpc>
              <a:buFont typeface="Arial"/>
              <a:buChar char="•"/>
            </a:pP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Zuständigkeit</a:t>
            </a:r>
            <a:endParaRPr lang="en-US" sz="309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61014" lvl="1" indent="-280507" algn="l">
              <a:lnSpc>
                <a:spcPts val="3750"/>
              </a:lnSpc>
              <a:buFont typeface="Arial"/>
              <a:buChar char="•"/>
            </a:pP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Richtige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Bezeichnung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Grundstücks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28 GBO</a:t>
            </a:r>
          </a:p>
          <a:p>
            <a:pPr marL="561014" lvl="1" indent="-280507" algn="l">
              <a:lnSpc>
                <a:spcPts val="3750"/>
              </a:lnSpc>
              <a:buFont typeface="Arial"/>
              <a:buChar char="•"/>
            </a:pP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ob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Recht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eintragungsfähig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kein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Miet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- </a:t>
            </a: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Pachtrecht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561014" lvl="1" indent="-280507" algn="l">
              <a:lnSpc>
                <a:spcPts val="3750"/>
              </a:lnSpc>
              <a:buFont typeface="Arial"/>
              <a:buChar char="•"/>
            </a:pP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Antragsberechtigung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13 GBO (</a:t>
            </a: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Betroffener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Begünstigter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561014" lvl="1" indent="-280507" algn="l">
              <a:lnSpc>
                <a:spcPts val="3750"/>
              </a:lnSpc>
              <a:buFont typeface="Arial"/>
              <a:buChar char="•"/>
            </a:pP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Voreintragung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39 GBO</a:t>
            </a:r>
          </a:p>
          <a:p>
            <a:pPr marL="561014" lvl="1" indent="-280507" algn="l">
              <a:lnSpc>
                <a:spcPts val="3750"/>
              </a:lnSpc>
              <a:buFont typeface="Arial"/>
              <a:buChar char="•"/>
            </a:pP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Inhalt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Form des </a:t>
            </a: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Antrages</a:t>
            </a:r>
            <a:endParaRPr lang="en-US" sz="309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61014" lvl="1" indent="-280507" algn="l">
              <a:lnSpc>
                <a:spcPts val="3750"/>
              </a:lnSpc>
              <a:buFont typeface="Arial"/>
              <a:buChar char="•"/>
            </a:pP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Inhaltliche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Zulassung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gewünschten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Rechte</a:t>
            </a:r>
            <a:endParaRPr lang="en-US" sz="309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61014" lvl="1" indent="-280507" algn="l">
              <a:lnSpc>
                <a:spcPts val="3750"/>
              </a:lnSpc>
              <a:buFont typeface="Arial"/>
              <a:buChar char="•"/>
            </a:pP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Geschäftsfähigkeit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Betroffenen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nur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wenn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Zweifel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bestehen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561014" lvl="1" indent="-280507" algn="l">
              <a:lnSpc>
                <a:spcPts val="3750"/>
              </a:lnSpc>
              <a:buFont typeface="Arial"/>
              <a:buChar char="•"/>
            </a:pP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Bewilligung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Betroffenen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19 GBO in der Form des § 29 GBO</a:t>
            </a:r>
          </a:p>
          <a:p>
            <a:pPr marL="561014" lvl="1" indent="-280507" algn="l">
              <a:lnSpc>
                <a:spcPts val="3750"/>
              </a:lnSpc>
              <a:buFont typeface="Arial"/>
              <a:buChar char="•"/>
            </a:pP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Zustimmung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27 GBO</a:t>
            </a:r>
          </a:p>
          <a:p>
            <a:pPr marL="561014" lvl="1" indent="-280507" algn="l">
              <a:lnSpc>
                <a:spcPts val="3750"/>
              </a:lnSpc>
              <a:buFont typeface="Arial"/>
              <a:buChar char="•"/>
            </a:pP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Ggf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Bevollmächtigung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= </a:t>
            </a: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Nachweis</a:t>
            </a:r>
            <a:r>
              <a:rPr lang="en-US" sz="309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309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Vollmacht</a:t>
            </a:r>
            <a:endParaRPr lang="en-US" sz="309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61014" lvl="1" indent="-280507" algn="l">
              <a:lnSpc>
                <a:spcPts val="3347"/>
              </a:lnSpc>
            </a:pPr>
            <a:endParaRPr lang="en-US" sz="309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" name="Freeform 10"/>
          <p:cNvSpPr/>
          <p:nvPr/>
        </p:nvSpPr>
        <p:spPr>
          <a:xfrm rot="208670">
            <a:off x="-871823" y="1028700"/>
            <a:ext cx="3801046" cy="4114800"/>
          </a:xfrm>
          <a:custGeom>
            <a:avLst/>
            <a:gdLst/>
            <a:ahLst/>
            <a:cxnLst/>
            <a:rect l="l" t="t" r="r" b="b"/>
            <a:pathLst>
              <a:path w="3801046" h="4114800">
                <a:moveTo>
                  <a:pt x="0" y="0"/>
                </a:moveTo>
                <a:lnTo>
                  <a:pt x="3801046" y="0"/>
                </a:lnTo>
                <a:lnTo>
                  <a:pt x="38010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33400" y="580873"/>
            <a:ext cx="18010357" cy="2086062"/>
            <a:chOff x="-2857861" y="80452"/>
            <a:chExt cx="24013809" cy="2781417"/>
          </a:xfrm>
        </p:grpSpPr>
        <p:sp>
          <p:nvSpPr>
            <p:cNvPr id="3" name="Freeform 3"/>
            <p:cNvSpPr/>
            <p:nvPr/>
          </p:nvSpPr>
          <p:spPr>
            <a:xfrm>
              <a:off x="-2857861" y="87239"/>
              <a:ext cx="18473400" cy="2774630"/>
            </a:xfrm>
            <a:custGeom>
              <a:avLst/>
              <a:gdLst/>
              <a:ahLst/>
              <a:cxnLst/>
              <a:rect l="l" t="t" r="r" b="b"/>
              <a:pathLst>
                <a:path w="18473400" h="2774630">
                  <a:moveTo>
                    <a:pt x="0" y="0"/>
                  </a:moveTo>
                  <a:lnTo>
                    <a:pt x="18473400" y="0"/>
                  </a:lnTo>
                  <a:lnTo>
                    <a:pt x="18473400" y="2774630"/>
                  </a:lnTo>
                  <a:lnTo>
                    <a:pt x="0" y="277463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86880" b="-72581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-87548" y="80452"/>
              <a:ext cx="21243496" cy="1564347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6911"/>
                </a:lnSpc>
              </a:pPr>
              <a:r>
                <a:rPr lang="en-US" sz="6399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Besonderheiten</a:t>
              </a:r>
              <a:r>
                <a:rPr lang="en-US" sz="6399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der </a:t>
              </a:r>
              <a:r>
                <a:rPr lang="en-US" sz="6399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Aktenführung</a:t>
              </a:r>
              <a:r>
                <a:rPr lang="en-US" sz="6399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in </a:t>
              </a:r>
              <a:r>
                <a:rPr lang="en-US" sz="6399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Grundbuchsachen</a:t>
              </a:r>
              <a:endParaRPr lang="en-US" sz="6399" dirty="0">
                <a:solidFill>
                  <a:srgbClr val="303030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288179" y="1736562"/>
            <a:ext cx="17542621" cy="1173261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260723" y="2032616"/>
            <a:ext cx="17075039" cy="6221768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36649" y="3142582"/>
            <a:ext cx="16640308" cy="6388857"/>
            <a:chOff x="-471791" y="-1008903"/>
            <a:chExt cx="22187077" cy="851847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287337" cy="7509573"/>
            </a:xfrm>
            <a:custGeom>
              <a:avLst/>
              <a:gdLst/>
              <a:ahLst/>
              <a:cxnLst/>
              <a:rect l="l" t="t" r="r" b="b"/>
              <a:pathLst>
                <a:path w="20287337" h="7509573">
                  <a:moveTo>
                    <a:pt x="0" y="0"/>
                  </a:moveTo>
                  <a:lnTo>
                    <a:pt x="20287337" y="0"/>
                  </a:lnTo>
                  <a:lnTo>
                    <a:pt x="20287337" y="7509573"/>
                  </a:lnTo>
                  <a:lnTo>
                    <a:pt x="0" y="750957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890" b="1611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-471791" y="-1008903"/>
              <a:ext cx="22187077" cy="747147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Grundbuchakten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immer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aufzubewahren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25755" lvl="1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jedes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verfahreneinleitende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Schriftstück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erhält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Ordnungsnummer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(§31 II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AktO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marL="325755" lvl="1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Anlagen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Schriftstück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erhalten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Zu-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O.Nr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</a:p>
            <a:p>
              <a:pPr marL="325527" lvl="1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Ordnungsnummer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Ordnungsnummerverzeichnis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Innenaktendeckel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Datum des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Schriftstückes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25755" lvl="1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darf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erst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abgeheftet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vollständig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erledigt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wurde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            </a:t>
              </a: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              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daher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nur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möglich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den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ersten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foliieren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 flipH="1">
            <a:off x="2736502" y="8055155"/>
            <a:ext cx="1065463" cy="917630"/>
          </a:xfrm>
          <a:custGeom>
            <a:avLst/>
            <a:gdLst/>
            <a:ahLst/>
            <a:cxnLst/>
            <a:rect l="l" t="t" r="r" b="b"/>
            <a:pathLst>
              <a:path w="1065463" h="917630">
                <a:moveTo>
                  <a:pt x="1065463" y="0"/>
                </a:moveTo>
                <a:lnTo>
                  <a:pt x="0" y="0"/>
                </a:lnTo>
                <a:lnTo>
                  <a:pt x="0" y="917630"/>
                </a:lnTo>
                <a:lnTo>
                  <a:pt x="1065463" y="917630"/>
                </a:lnTo>
                <a:lnTo>
                  <a:pt x="1065463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" y="2363821"/>
            <a:ext cx="17259303" cy="470372"/>
          </a:xfrm>
          <a:custGeom>
            <a:avLst/>
            <a:gdLst/>
            <a:ahLst/>
            <a:cxnLst/>
            <a:rect l="l" t="t" r="r" b="b"/>
            <a:pathLst>
              <a:path w="17259303" h="470372">
                <a:moveTo>
                  <a:pt x="0" y="0"/>
                </a:moveTo>
                <a:lnTo>
                  <a:pt x="17259303" y="0"/>
                </a:lnTo>
                <a:lnTo>
                  <a:pt x="17259303" y="470372"/>
                </a:lnTo>
                <a:lnTo>
                  <a:pt x="0" y="4703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147783" b="-1192294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028700" y="924324"/>
            <a:ext cx="13855046" cy="1783425"/>
            <a:chOff x="0" y="0"/>
            <a:chExt cx="18473395" cy="23779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473400" cy="2377903"/>
            </a:xfrm>
            <a:custGeom>
              <a:avLst/>
              <a:gdLst/>
              <a:ahLst/>
              <a:cxnLst/>
              <a:rect l="l" t="t" r="r" b="b"/>
              <a:pathLst>
                <a:path w="18473400" h="2377903">
                  <a:moveTo>
                    <a:pt x="0" y="0"/>
                  </a:moveTo>
                  <a:lnTo>
                    <a:pt x="18473400" y="0"/>
                  </a:lnTo>
                  <a:lnTo>
                    <a:pt x="18473400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01375" b="-101374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5250"/>
              <a:ext cx="18473395" cy="228265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8748"/>
                </a:lnSpc>
              </a:pPr>
              <a:r>
                <a:rPr lang="en-US" sz="81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Antragserledigung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94272" y="3330721"/>
            <a:ext cx="7261951" cy="1244241"/>
            <a:chOff x="0" y="0"/>
            <a:chExt cx="20287336" cy="347597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287337" cy="3475969"/>
            </a:xfrm>
            <a:custGeom>
              <a:avLst/>
              <a:gdLst/>
              <a:ahLst/>
              <a:cxnLst/>
              <a:rect l="l" t="t" r="r" b="b"/>
              <a:pathLst>
                <a:path w="20287337" h="3475969">
                  <a:moveTo>
                    <a:pt x="0" y="0"/>
                  </a:moveTo>
                  <a:lnTo>
                    <a:pt x="20287337" y="0"/>
                  </a:lnTo>
                  <a:lnTo>
                    <a:pt x="20287337" y="3475969"/>
                  </a:lnTo>
                  <a:lnTo>
                    <a:pt x="0" y="3475969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4886" b="-112560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8100"/>
              <a:ext cx="20287336" cy="343787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erledigt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durch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6983463" y="5070262"/>
            <a:ext cx="3678745" cy="3186407"/>
          </a:xfrm>
          <a:custGeom>
            <a:avLst/>
            <a:gdLst/>
            <a:ahLst/>
            <a:cxnLst/>
            <a:rect l="l" t="t" r="r" b="b"/>
            <a:pathLst>
              <a:path w="3678745" h="3186407">
                <a:moveTo>
                  <a:pt x="0" y="0"/>
                </a:moveTo>
                <a:lnTo>
                  <a:pt x="3678745" y="0"/>
                </a:lnTo>
                <a:lnTo>
                  <a:pt x="3678745" y="3186407"/>
                </a:lnTo>
                <a:lnTo>
                  <a:pt x="0" y="31864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0" name="Freeform 10"/>
          <p:cNvSpPr/>
          <p:nvPr/>
        </p:nvSpPr>
        <p:spPr>
          <a:xfrm>
            <a:off x="2023388" y="4857215"/>
            <a:ext cx="2895677" cy="3153643"/>
          </a:xfrm>
          <a:custGeom>
            <a:avLst/>
            <a:gdLst/>
            <a:ahLst/>
            <a:cxnLst/>
            <a:rect l="l" t="t" r="r" b="b"/>
            <a:pathLst>
              <a:path w="2895677" h="3153643">
                <a:moveTo>
                  <a:pt x="0" y="0"/>
                </a:moveTo>
                <a:lnTo>
                  <a:pt x="2895676" y="0"/>
                </a:lnTo>
                <a:lnTo>
                  <a:pt x="2895676" y="3153643"/>
                </a:lnTo>
                <a:lnTo>
                  <a:pt x="0" y="315364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1" name="Freeform 11"/>
          <p:cNvSpPr/>
          <p:nvPr/>
        </p:nvSpPr>
        <p:spPr>
          <a:xfrm>
            <a:off x="12729133" y="4574962"/>
            <a:ext cx="2835707" cy="3779563"/>
          </a:xfrm>
          <a:custGeom>
            <a:avLst/>
            <a:gdLst/>
            <a:ahLst/>
            <a:cxnLst/>
            <a:rect l="l" t="t" r="r" b="b"/>
            <a:pathLst>
              <a:path w="2835707" h="3779563">
                <a:moveTo>
                  <a:pt x="0" y="0"/>
                </a:moveTo>
                <a:lnTo>
                  <a:pt x="2835707" y="0"/>
                </a:lnTo>
                <a:lnTo>
                  <a:pt x="2835707" y="3779563"/>
                </a:lnTo>
                <a:lnTo>
                  <a:pt x="0" y="37795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12" name="Freeform 12"/>
          <p:cNvSpPr/>
          <p:nvPr/>
        </p:nvSpPr>
        <p:spPr>
          <a:xfrm>
            <a:off x="8108748" y="8908787"/>
            <a:ext cx="1638778" cy="699027"/>
          </a:xfrm>
          <a:custGeom>
            <a:avLst/>
            <a:gdLst/>
            <a:ahLst/>
            <a:cxnLst/>
            <a:rect l="l" t="t" r="r" b="b"/>
            <a:pathLst>
              <a:path w="1638778" h="699027">
                <a:moveTo>
                  <a:pt x="0" y="0"/>
                </a:moveTo>
                <a:lnTo>
                  <a:pt x="1638778" y="0"/>
                </a:lnTo>
                <a:lnTo>
                  <a:pt x="1638778" y="699026"/>
                </a:lnTo>
                <a:lnTo>
                  <a:pt x="0" y="69902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3" name="Freeform 13"/>
          <p:cNvSpPr/>
          <p:nvPr/>
        </p:nvSpPr>
        <p:spPr>
          <a:xfrm>
            <a:off x="13354324" y="8908787"/>
            <a:ext cx="1585326" cy="699027"/>
          </a:xfrm>
          <a:custGeom>
            <a:avLst/>
            <a:gdLst/>
            <a:ahLst/>
            <a:cxnLst/>
            <a:rect l="l" t="t" r="r" b="b"/>
            <a:pathLst>
              <a:path w="1585326" h="699027">
                <a:moveTo>
                  <a:pt x="0" y="0"/>
                </a:moveTo>
                <a:lnTo>
                  <a:pt x="1585326" y="0"/>
                </a:lnTo>
                <a:lnTo>
                  <a:pt x="1585326" y="699026"/>
                </a:lnTo>
                <a:lnTo>
                  <a:pt x="0" y="69902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4" name="Freeform 14"/>
          <p:cNvSpPr/>
          <p:nvPr/>
        </p:nvSpPr>
        <p:spPr>
          <a:xfrm>
            <a:off x="2681607" y="8908787"/>
            <a:ext cx="2042904" cy="699027"/>
          </a:xfrm>
          <a:custGeom>
            <a:avLst/>
            <a:gdLst/>
            <a:ahLst/>
            <a:cxnLst/>
            <a:rect l="l" t="t" r="r" b="b"/>
            <a:pathLst>
              <a:path w="2042904" h="699027">
                <a:moveTo>
                  <a:pt x="0" y="0"/>
                </a:moveTo>
                <a:lnTo>
                  <a:pt x="2042904" y="0"/>
                </a:lnTo>
                <a:lnTo>
                  <a:pt x="2042904" y="699026"/>
                </a:lnTo>
                <a:lnTo>
                  <a:pt x="0" y="69902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19285"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6250905" cy="10287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389812" y="1797628"/>
            <a:ext cx="5861095" cy="6691744"/>
            <a:chOff x="0" y="0"/>
            <a:chExt cx="7814793" cy="89223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814793" cy="8922331"/>
            </a:xfrm>
            <a:custGeom>
              <a:avLst/>
              <a:gdLst/>
              <a:ahLst/>
              <a:cxnLst/>
              <a:rect l="l" t="t" r="r" b="b"/>
              <a:pathLst>
                <a:path w="7814793" h="8922331">
                  <a:moveTo>
                    <a:pt x="0" y="0"/>
                  </a:moveTo>
                  <a:lnTo>
                    <a:pt x="7814793" y="0"/>
                  </a:lnTo>
                  <a:lnTo>
                    <a:pt x="7814793" y="8922331"/>
                  </a:lnTo>
                  <a:lnTo>
                    <a:pt x="0" y="89223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05533" r="-87440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47625"/>
              <a:ext cx="7814793" cy="88747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698"/>
                </a:lnSpc>
              </a:pPr>
              <a:r>
                <a:rPr lang="en-US" sz="4350">
                  <a:solidFill>
                    <a:srgbClr val="F0DFC8"/>
                  </a:solidFill>
                  <a:latin typeface="Inter"/>
                  <a:ea typeface="Inter"/>
                  <a:cs typeface="Inter"/>
                  <a:sym typeface="Inter"/>
                </a:rPr>
                <a:t>EIGENTUMSFORMEN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70958" y="887016"/>
            <a:ext cx="10880091" cy="8378428"/>
            <a:chOff x="0" y="0"/>
            <a:chExt cx="14506788" cy="111712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506792" cy="11171239"/>
            </a:xfrm>
            <a:custGeom>
              <a:avLst/>
              <a:gdLst/>
              <a:ahLst/>
              <a:cxnLst/>
              <a:rect l="l" t="t" r="r" b="b"/>
              <a:pathLst>
                <a:path w="14506792" h="11171239">
                  <a:moveTo>
                    <a:pt x="0" y="0"/>
                  </a:moveTo>
                  <a:lnTo>
                    <a:pt x="14506792" y="0"/>
                  </a:lnTo>
                  <a:lnTo>
                    <a:pt x="14506792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1194" r="-46411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4506788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Eigentum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Sache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steht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entweder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Person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allein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mehreren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Personen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gemeinschaftlich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Miteigentum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)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4536"/>
                </a:lnSpc>
              </a:pP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Alleineigentümer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können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sein:</a:t>
              </a:r>
            </a:p>
            <a:p>
              <a:pPr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einzelne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natürliche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Personen</a:t>
              </a: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Juristische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Personen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( GmbH und AG)</a:t>
              </a: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Rechtsfähige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Gebilde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(OHG, KG)</a:t>
              </a: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eingetragene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Genossenschaften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e.G.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Bund, Gemeinden,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Stiftungen</a:t>
              </a: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35000" y="3729494"/>
            <a:ext cx="17430415" cy="5153296"/>
            <a:chOff x="0" y="0"/>
            <a:chExt cx="23240553" cy="68710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240555" cy="6871056"/>
            </a:xfrm>
            <a:custGeom>
              <a:avLst/>
              <a:gdLst/>
              <a:ahLst/>
              <a:cxnLst/>
              <a:rect l="l" t="t" r="r" b="b"/>
              <a:pathLst>
                <a:path w="23240555" h="6871056">
                  <a:moveTo>
                    <a:pt x="0" y="0"/>
                  </a:moveTo>
                  <a:lnTo>
                    <a:pt x="23240555" y="0"/>
                  </a:lnTo>
                  <a:lnTo>
                    <a:pt x="23240555" y="6871056"/>
                  </a:lnTo>
                  <a:lnTo>
                    <a:pt x="0" y="687105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32464" r="-32464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38100"/>
              <a:ext cx="23240553" cy="68329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kommt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immer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wieder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mehrere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Anträge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unerledigt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noch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nicht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abgeheftet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   </a:t>
              </a: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  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Ordnungsnummernverzeichnis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&amp;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vergebenen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Ordnungsnummern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</a:t>
              </a: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                                        </a:t>
              </a:r>
              <a:r>
                <a:rPr lang="en-US" sz="3600" i="1" u="sng" dirty="0" err="1">
                  <a:solidFill>
                    <a:srgbClr val="303030"/>
                  </a:solidFill>
                  <a:latin typeface="Inter Italics"/>
                  <a:ea typeface="Inter Italics"/>
                  <a:cs typeface="Inter Italics"/>
                  <a:sym typeface="Inter Italics"/>
                </a:rPr>
                <a:t>übersichtlich</a:t>
              </a:r>
              <a:r>
                <a:rPr lang="en-US" sz="3600" i="1" u="sng" dirty="0">
                  <a:solidFill>
                    <a:srgbClr val="303030"/>
                  </a:solidFill>
                  <a:latin typeface="Inter Italics"/>
                  <a:ea typeface="Inter Italics"/>
                  <a:cs typeface="Inter Italics"/>
                  <a:sym typeface="Inter Italics"/>
                </a:rPr>
                <a:t> </a:t>
              </a:r>
              <a:r>
                <a:rPr lang="en-US" sz="3600" i="1" u="sng" dirty="0" err="1">
                  <a:solidFill>
                    <a:srgbClr val="303030"/>
                  </a:solidFill>
                  <a:latin typeface="Inter Italics"/>
                  <a:ea typeface="Inter Italics"/>
                  <a:cs typeface="Inter Italics"/>
                  <a:sym typeface="Inter Italics"/>
                </a:rPr>
                <a:t>halten</a:t>
              </a:r>
              <a:endParaRPr lang="en-US" sz="3600" i="1" u="sng" dirty="0">
                <a:solidFill>
                  <a:srgbClr val="303030"/>
                </a:solidFill>
                <a:latin typeface="Inter Italics"/>
                <a:ea typeface="Inter Italics"/>
                <a:cs typeface="Inter Italics"/>
                <a:sym typeface="Inter Italics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629302" y="6075804"/>
            <a:ext cx="2845179" cy="800207"/>
          </a:xfrm>
          <a:custGeom>
            <a:avLst/>
            <a:gdLst/>
            <a:ahLst/>
            <a:cxnLst/>
            <a:rect l="l" t="t" r="r" b="b"/>
            <a:pathLst>
              <a:path w="2845179" h="800207">
                <a:moveTo>
                  <a:pt x="0" y="0"/>
                </a:moveTo>
                <a:lnTo>
                  <a:pt x="2845179" y="0"/>
                </a:lnTo>
                <a:lnTo>
                  <a:pt x="2845179" y="800206"/>
                </a:lnTo>
                <a:lnTo>
                  <a:pt x="0" y="8002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-1331944" y="2936780"/>
            <a:ext cx="17259303" cy="470372"/>
          </a:xfrm>
          <a:custGeom>
            <a:avLst/>
            <a:gdLst/>
            <a:ahLst/>
            <a:cxnLst/>
            <a:rect l="l" t="t" r="r" b="b"/>
            <a:pathLst>
              <a:path w="17259303" h="470372">
                <a:moveTo>
                  <a:pt x="0" y="0"/>
                </a:moveTo>
                <a:lnTo>
                  <a:pt x="17259303" y="0"/>
                </a:lnTo>
                <a:lnTo>
                  <a:pt x="17259303" y="470371"/>
                </a:lnTo>
                <a:lnTo>
                  <a:pt x="0" y="4703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147783" b="-1192294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7" name="Group 7"/>
          <p:cNvGrpSpPr/>
          <p:nvPr/>
        </p:nvGrpSpPr>
        <p:grpSpPr>
          <a:xfrm>
            <a:off x="629302" y="1388540"/>
            <a:ext cx="13855046" cy="1783425"/>
            <a:chOff x="0" y="0"/>
            <a:chExt cx="18473395" cy="23779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473400" cy="2377903"/>
            </a:xfrm>
            <a:custGeom>
              <a:avLst/>
              <a:gdLst/>
              <a:ahLst/>
              <a:cxnLst/>
              <a:rect l="l" t="t" r="r" b="b"/>
              <a:pathLst>
                <a:path w="18473400" h="2377903">
                  <a:moveTo>
                    <a:pt x="0" y="0"/>
                  </a:moveTo>
                  <a:lnTo>
                    <a:pt x="18473400" y="0"/>
                  </a:lnTo>
                  <a:lnTo>
                    <a:pt x="18473400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t="-101375" b="-101374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95250"/>
              <a:ext cx="18473395" cy="228265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8748"/>
                </a:lnSpc>
              </a:pPr>
              <a:r>
                <a:rPr lang="en-US" sz="81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Aktenführung</a:t>
              </a:r>
            </a:p>
          </p:txBody>
        </p:sp>
      </p:grpSp>
      <p:sp>
        <p:nvSpPr>
          <p:cNvPr id="10" name="Freeform 10"/>
          <p:cNvSpPr/>
          <p:nvPr/>
        </p:nvSpPr>
        <p:spPr>
          <a:xfrm>
            <a:off x="3474481" y="5916922"/>
            <a:ext cx="2479595" cy="959089"/>
          </a:xfrm>
          <a:custGeom>
            <a:avLst/>
            <a:gdLst/>
            <a:ahLst/>
            <a:cxnLst/>
            <a:rect l="l" t="t" r="r" b="b"/>
            <a:pathLst>
              <a:path w="2479595" h="959089">
                <a:moveTo>
                  <a:pt x="0" y="0"/>
                </a:moveTo>
                <a:lnTo>
                  <a:pt x="2479595" y="0"/>
                </a:lnTo>
                <a:lnTo>
                  <a:pt x="2479595" y="959088"/>
                </a:lnTo>
                <a:lnTo>
                  <a:pt x="0" y="9590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2961" y="580396"/>
            <a:ext cx="13855050" cy="1783427"/>
            <a:chOff x="0" y="0"/>
            <a:chExt cx="18473400" cy="23779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473400" cy="2377903"/>
            </a:xfrm>
            <a:custGeom>
              <a:avLst/>
              <a:gdLst/>
              <a:ahLst/>
              <a:cxnLst/>
              <a:rect l="l" t="t" r="r" b="b"/>
              <a:pathLst>
                <a:path w="18473400" h="2377903">
                  <a:moveTo>
                    <a:pt x="0" y="0"/>
                  </a:moveTo>
                  <a:lnTo>
                    <a:pt x="18473400" y="0"/>
                  </a:lnTo>
                  <a:lnTo>
                    <a:pt x="18473400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b="-101374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1"/>
              <a:ext cx="18473395" cy="807288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8748"/>
                </a:lnSpc>
              </a:pPr>
              <a:r>
                <a:rPr lang="en-US" sz="8100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Listen </a:t>
              </a:r>
              <a:r>
                <a:rPr lang="en-US" sz="8100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beim</a:t>
              </a:r>
              <a:r>
                <a:rPr lang="en-US" sz="8100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</a:t>
              </a:r>
              <a:r>
                <a:rPr lang="en-US" sz="8100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Grundbuchamt</a:t>
              </a:r>
              <a:endParaRPr lang="en-US" sz="8100" dirty="0">
                <a:solidFill>
                  <a:srgbClr val="303030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-3" y="1490450"/>
            <a:ext cx="17542621" cy="1173261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0" y="1797517"/>
            <a:ext cx="17075039" cy="6221768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45382" y="2645222"/>
            <a:ext cx="16786891" cy="7067583"/>
            <a:chOff x="-623438" y="-1113332"/>
            <a:chExt cx="22382521" cy="942344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287337" cy="8310111"/>
            </a:xfrm>
            <a:custGeom>
              <a:avLst/>
              <a:gdLst/>
              <a:ahLst/>
              <a:cxnLst/>
              <a:rect l="l" t="t" r="r" b="b"/>
              <a:pathLst>
                <a:path w="20287337" h="8310111">
                  <a:moveTo>
                    <a:pt x="0" y="0"/>
                  </a:moveTo>
                  <a:lnTo>
                    <a:pt x="20287337" y="0"/>
                  </a:lnTo>
                  <a:lnTo>
                    <a:pt x="20287337" y="8310111"/>
                  </a:lnTo>
                  <a:lnTo>
                    <a:pt x="0" y="831011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226" b="11089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-623438" y="-1113332"/>
              <a:ext cx="22382521" cy="836726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97217" lvl="1" indent="-298609" algn="l">
                <a:lnSpc>
                  <a:spcPts val="4422"/>
                </a:lnSpc>
                <a:buFont typeface="Arial"/>
                <a:buChar char="•"/>
              </a:pP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Liste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10</a:t>
              </a:r>
            </a:p>
            <a:p>
              <a:pPr marL="597217" lvl="1" indent="-298609" algn="l">
                <a:lnSpc>
                  <a:spcPts val="4422"/>
                </a:lnSpc>
                <a:buFont typeface="Arial"/>
                <a:buChar char="•"/>
              </a:pP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97217" lvl="1" indent="-298609" algn="l">
                <a:lnSpc>
                  <a:spcPts val="4422"/>
                </a:lnSpc>
                <a:buFont typeface="Arial"/>
                <a:buChar char="•"/>
              </a:pP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Markentabelle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=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Notare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die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uns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vernetzt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können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dort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einsehen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welche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Anträge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aber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auch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welche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Urkunden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eingereicht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warden</a:t>
              </a:r>
            </a:p>
            <a:p>
              <a:pPr marL="298608" lvl="1" algn="l">
                <a:lnSpc>
                  <a:spcPts val="4422"/>
                </a:lnSpc>
              </a:pP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97217" lvl="1" indent="-298609" algn="l">
                <a:lnSpc>
                  <a:spcPts val="4422"/>
                </a:lnSpc>
                <a:buFont typeface="Arial"/>
                <a:buChar char="•"/>
              </a:pP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elektronisches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Verzeichnis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alle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- und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Teileigentümer</a:t>
              </a: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4422"/>
                </a:lnSpc>
              </a:pP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 →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Verzeichnis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vom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Katasteramt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zur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Verfügung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gestellt</a:t>
              </a: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4422"/>
                </a:lnSpc>
              </a:pP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97217" lvl="1" indent="-298609" algn="l">
                <a:lnSpc>
                  <a:spcPts val="4422"/>
                </a:lnSpc>
                <a:buFont typeface="Arial"/>
                <a:buChar char="•"/>
              </a:pP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automatisiertes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Wohnungsblatt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=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Spiegelbild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Grundbuchs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Namen der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Beteiligten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Geburtsdatum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&amp;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Adressen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 31 (8)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AktO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marL="298608" lvl="1" algn="l">
                <a:lnSpc>
                  <a:spcPts val="4422"/>
                </a:lnSpc>
              </a:pP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97217" lvl="1" indent="-298609" algn="l">
                <a:lnSpc>
                  <a:spcPts val="4422"/>
                </a:lnSpc>
                <a:buFont typeface="Arial"/>
                <a:buChar char="•"/>
              </a:pP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Elektronische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Protokollführung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erteilte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Auskünfte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2961" y="580396"/>
            <a:ext cx="13855046" cy="1783425"/>
            <a:chOff x="0" y="0"/>
            <a:chExt cx="18473395" cy="237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473400" cy="2377903"/>
            </a:xfrm>
            <a:custGeom>
              <a:avLst/>
              <a:gdLst/>
              <a:ahLst/>
              <a:cxnLst/>
              <a:rect l="l" t="t" r="r" b="b"/>
              <a:pathLst>
                <a:path w="18473400" h="2377903">
                  <a:moveTo>
                    <a:pt x="0" y="0"/>
                  </a:moveTo>
                  <a:lnTo>
                    <a:pt x="18473400" y="0"/>
                  </a:lnTo>
                  <a:lnTo>
                    <a:pt x="18473400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b="-101374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0"/>
              <a:ext cx="18473395" cy="228265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8748"/>
                </a:lnSpc>
              </a:pPr>
              <a:r>
                <a:rPr lang="en-US" sz="81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Präsentat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3" y="2997556"/>
            <a:ext cx="17542621" cy="1173261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0" y="3304623"/>
            <a:ext cx="17075039" cy="6221768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63557" y="3106080"/>
            <a:ext cx="15215502" cy="5153296"/>
            <a:chOff x="0" y="0"/>
            <a:chExt cx="20287336" cy="687106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287337" cy="6871056"/>
            </a:xfrm>
            <a:custGeom>
              <a:avLst/>
              <a:gdLst/>
              <a:ahLst/>
              <a:cxnLst/>
              <a:rect l="l" t="t" r="r" b="b"/>
              <a:pathLst>
                <a:path w="20287337" h="6871056">
                  <a:moveTo>
                    <a:pt x="0" y="0"/>
                  </a:moveTo>
                  <a:lnTo>
                    <a:pt x="20287337" y="0"/>
                  </a:lnTo>
                  <a:lnTo>
                    <a:pt x="20287337" y="6871056"/>
                  </a:lnTo>
                  <a:lnTo>
                    <a:pt x="0" y="687105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531" b="-7531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20287336" cy="68329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13 GBO</a:t>
              </a:r>
            </a:p>
            <a:p>
              <a:pPr marL="325755" lvl="1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genaue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Zeitpunkt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in dem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Grundbuchamt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eingeht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soll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auf dem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vermerkt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marL="325755" lvl="1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Grundbuchamt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eingegangen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Entgegennahme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Person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vorgelegt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wurde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25755" lvl="1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durch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Präsentationsbeamten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>
            <a:off x="12338987" y="7022061"/>
            <a:ext cx="3666648" cy="2841652"/>
          </a:xfrm>
          <a:custGeom>
            <a:avLst/>
            <a:gdLst/>
            <a:ahLst/>
            <a:cxnLst/>
            <a:rect l="l" t="t" r="r" b="b"/>
            <a:pathLst>
              <a:path w="3666648" h="2841652">
                <a:moveTo>
                  <a:pt x="0" y="0"/>
                </a:moveTo>
                <a:lnTo>
                  <a:pt x="3666648" y="0"/>
                </a:lnTo>
                <a:lnTo>
                  <a:pt x="3666648" y="2841652"/>
                </a:lnTo>
                <a:lnTo>
                  <a:pt x="0" y="28416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2961" y="580396"/>
            <a:ext cx="13855046" cy="1783425"/>
            <a:chOff x="0" y="0"/>
            <a:chExt cx="18473395" cy="237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473400" cy="2377903"/>
            </a:xfrm>
            <a:custGeom>
              <a:avLst/>
              <a:gdLst/>
              <a:ahLst/>
              <a:cxnLst/>
              <a:rect l="l" t="t" r="r" b="b"/>
              <a:pathLst>
                <a:path w="18473400" h="2377903">
                  <a:moveTo>
                    <a:pt x="0" y="0"/>
                  </a:moveTo>
                  <a:lnTo>
                    <a:pt x="18473400" y="0"/>
                  </a:lnTo>
                  <a:lnTo>
                    <a:pt x="18473400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b="-101374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0"/>
              <a:ext cx="18473395" cy="228265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8748"/>
                </a:lnSpc>
              </a:pPr>
              <a:r>
                <a:rPr lang="en-US" sz="81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Präsentat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3" y="2997556"/>
            <a:ext cx="17542621" cy="1173261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0" y="3304623"/>
            <a:ext cx="17075039" cy="6221768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3" name="Group 4">
            <a:extLst>
              <a:ext uri="{FF2B5EF4-FFF2-40B4-BE49-F238E27FC236}">
                <a16:creationId xmlns:a16="http://schemas.microsoft.com/office/drawing/2014/main" id="{4ABB3E05-0EA1-BE0C-9D7A-489CB122314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-2045579" y="1790700"/>
            <a:ext cx="16886608" cy="10398200"/>
            <a:chOff x="3946" y="2123"/>
            <a:chExt cx="3628" cy="2234"/>
          </a:xfrm>
        </p:grpSpPr>
        <p:sp>
          <p:nvSpPr>
            <p:cNvPr id="14" name="AutoShape 3">
              <a:extLst>
                <a:ext uri="{FF2B5EF4-FFF2-40B4-BE49-F238E27FC236}">
                  <a16:creationId xmlns:a16="http://schemas.microsoft.com/office/drawing/2014/main" id="{87A35064-2C54-8AC8-05D6-BD62A62A3B2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946" y="2123"/>
              <a:ext cx="3628" cy="2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1029" name="Picture 5">
              <a:extLst>
                <a:ext uri="{FF2B5EF4-FFF2-40B4-BE49-F238E27FC236}">
                  <a16:creationId xmlns:a16="http://schemas.microsoft.com/office/drawing/2014/main" id="{370442F7-23E8-B52F-A5A2-F202A1E1CC0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59" t="13193" r="32668" b="26914"/>
            <a:stretch/>
          </p:blipFill>
          <p:spPr bwMode="auto">
            <a:xfrm>
              <a:off x="4324" y="2460"/>
              <a:ext cx="1917" cy="1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" name="Group 8">
            <a:extLst>
              <a:ext uri="{FF2B5EF4-FFF2-40B4-BE49-F238E27FC236}">
                <a16:creationId xmlns:a16="http://schemas.microsoft.com/office/drawing/2014/main" id="{BDBBE3B6-D4F3-DDAE-0D42-5E28E2BB842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144000" y="3304623"/>
            <a:ext cx="9008209" cy="6692237"/>
            <a:chOff x="5616" y="2559"/>
            <a:chExt cx="3629" cy="2696"/>
          </a:xfrm>
        </p:grpSpPr>
        <p:sp>
          <p:nvSpPr>
            <p:cNvPr id="17" name="AutoShape 7">
              <a:extLst>
                <a:ext uri="{FF2B5EF4-FFF2-40B4-BE49-F238E27FC236}">
                  <a16:creationId xmlns:a16="http://schemas.microsoft.com/office/drawing/2014/main" id="{749FBB68-6BF0-337B-3FA4-2B8453EE15C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616" y="2559"/>
              <a:ext cx="3629" cy="2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1033" name="Picture 9">
              <a:extLst>
                <a:ext uri="{FF2B5EF4-FFF2-40B4-BE49-F238E27FC236}">
                  <a16:creationId xmlns:a16="http://schemas.microsoft.com/office/drawing/2014/main" id="{6DAECF41-676B-8E2F-9AB1-10C6FBD383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6" y="2559"/>
              <a:ext cx="3634" cy="2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84241368"/>
      </p:ext>
    </p:extLst>
  </p:cSld>
  <p:clrMapOvr>
    <a:masterClrMapping/>
  </p:clrMapOvr>
  <p:transition spd="slow">
    <p:cover/>
  </p:transition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90492" y="593221"/>
            <a:ext cx="16144787" cy="1173261"/>
            <a:chOff x="0" y="0"/>
            <a:chExt cx="21526383" cy="237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526388" cy="2377903"/>
            </a:xfrm>
            <a:custGeom>
              <a:avLst/>
              <a:gdLst/>
              <a:ahLst/>
              <a:cxnLst/>
              <a:rect l="l" t="t" r="r" b="b"/>
              <a:pathLst>
                <a:path w="21526388" h="2377903">
                  <a:moveTo>
                    <a:pt x="0" y="0"/>
                  </a:moveTo>
                  <a:lnTo>
                    <a:pt x="21526388" y="0"/>
                  </a:lnTo>
                  <a:lnTo>
                    <a:pt x="21526388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r="14182" b="-101374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85725"/>
              <a:ext cx="21526383" cy="229217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8100"/>
                </a:lnSpc>
              </a:pPr>
              <a:r>
                <a:rPr lang="en-US" sz="7500" dirty="0" err="1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Rotzettel</a:t>
              </a:r>
              <a:r>
                <a:rPr lang="en-US" sz="7500" dirty="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 § 16 Abs. 2 </a:t>
              </a:r>
              <a:r>
                <a:rPr lang="en-US" sz="7500" dirty="0" err="1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Geschbe</a:t>
              </a:r>
              <a:endParaRPr lang="en-US" sz="7500" dirty="0">
                <a:solidFill>
                  <a:srgbClr val="303030"/>
                </a:solidFill>
                <a:latin typeface="Recoleta"/>
                <a:ea typeface="Recoleta"/>
                <a:cs typeface="Recoleta"/>
                <a:sym typeface="Recoleta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1846879"/>
            <a:ext cx="17542621" cy="1173261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0" y="2080408"/>
            <a:ext cx="17075039" cy="6221768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06457" y="3047748"/>
            <a:ext cx="17075086" cy="6603734"/>
            <a:chOff x="0" y="0"/>
            <a:chExt cx="22766781" cy="88049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287337" cy="8804971"/>
            </a:xfrm>
            <a:custGeom>
              <a:avLst/>
              <a:gdLst/>
              <a:ahLst/>
              <a:cxnLst/>
              <a:rect l="l" t="t" r="r" b="b"/>
              <a:pathLst>
                <a:path w="20287337" h="8804971">
                  <a:moveTo>
                    <a:pt x="0" y="0"/>
                  </a:moveTo>
                  <a:lnTo>
                    <a:pt x="20287337" y="0"/>
                  </a:lnTo>
                  <a:lnTo>
                    <a:pt x="20287337" y="8804971"/>
                  </a:lnTo>
                  <a:lnTo>
                    <a:pt x="0" y="880497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876" b="16086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22766781" cy="876687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immer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angelegt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mehrere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Grundbuchblattstellen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betrifft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25755" lvl="1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die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niedrigste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Blattnummer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die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anderen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Akten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erhalten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Rotzettel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Rotzettel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erhält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folgende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Angaben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welcher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Akte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befindet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die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dortige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Ordnungsnummer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Datum des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Eingangs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Uhrzeit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welche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Blattnummer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diesem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noch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betroffen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welche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Grundbucheintragungen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beantragt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worden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z.B.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Vormerkung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Grundschuld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etc.)</a:t>
              </a:r>
            </a:p>
            <a:p>
              <a:pPr marL="651510" lvl="1" indent="-325755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2961" y="580396"/>
            <a:ext cx="13855046" cy="1783425"/>
            <a:chOff x="0" y="0"/>
            <a:chExt cx="18473395" cy="237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473400" cy="2377903"/>
            </a:xfrm>
            <a:custGeom>
              <a:avLst/>
              <a:gdLst/>
              <a:ahLst/>
              <a:cxnLst/>
              <a:rect l="l" t="t" r="r" b="b"/>
              <a:pathLst>
                <a:path w="18473400" h="2377903">
                  <a:moveTo>
                    <a:pt x="0" y="0"/>
                  </a:moveTo>
                  <a:lnTo>
                    <a:pt x="18473400" y="0"/>
                  </a:lnTo>
                  <a:lnTo>
                    <a:pt x="18473400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b="-101374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0"/>
              <a:ext cx="18473395" cy="228265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8748"/>
                </a:lnSpc>
              </a:pPr>
              <a:r>
                <a:rPr lang="en-US" sz="81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Rotzettel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3" y="2997556"/>
            <a:ext cx="17542621" cy="1173261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0" y="3304623"/>
            <a:ext cx="17075039" cy="6221768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63556" y="3508604"/>
            <a:ext cx="15242439" cy="5543946"/>
            <a:chOff x="-35915" y="-520873"/>
            <a:chExt cx="20323252" cy="739192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287337" cy="6871056"/>
            </a:xfrm>
            <a:custGeom>
              <a:avLst/>
              <a:gdLst/>
              <a:ahLst/>
              <a:cxnLst/>
              <a:rect l="l" t="t" r="r" b="b"/>
              <a:pathLst>
                <a:path w="20287337" h="6871056">
                  <a:moveTo>
                    <a:pt x="0" y="0"/>
                  </a:moveTo>
                  <a:lnTo>
                    <a:pt x="20287337" y="0"/>
                  </a:lnTo>
                  <a:lnTo>
                    <a:pt x="20287337" y="6871056"/>
                  </a:lnTo>
                  <a:lnTo>
                    <a:pt x="0" y="687105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531" b="-7531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-35915" y="-520873"/>
              <a:ext cx="20287336" cy="68329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888"/>
                </a:lnSpc>
              </a:pPr>
              <a:endParaRPr dirty="0"/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keine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Unterschrift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der Name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automatisch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Anlegung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ausgedruckt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25755" lvl="1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bekommt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Grundakte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Ordnungsnummer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Datum des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Rotzettels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25755" lvl="1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vollständiger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Erledigung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Antrages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Rotzettel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ausgetragen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Datum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Erledigung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→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Vermerk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entweder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unterschreiben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Rechtspfleger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fertigt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Erledigungsvermerk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366104" y="0"/>
            <a:ext cx="7722054" cy="11335125"/>
          </a:xfrm>
          <a:custGeom>
            <a:avLst/>
            <a:gdLst/>
            <a:ahLst/>
            <a:cxnLst/>
            <a:rect l="l" t="t" r="r" b="b"/>
            <a:pathLst>
              <a:path w="7722054" h="11335125">
                <a:moveTo>
                  <a:pt x="0" y="0"/>
                </a:moveTo>
                <a:lnTo>
                  <a:pt x="7722054" y="0"/>
                </a:lnTo>
                <a:lnTo>
                  <a:pt x="7722054" y="11335125"/>
                </a:lnTo>
                <a:lnTo>
                  <a:pt x="0" y="113351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3" name="Freeform 3"/>
          <p:cNvSpPr/>
          <p:nvPr/>
        </p:nvSpPr>
        <p:spPr>
          <a:xfrm flipH="1">
            <a:off x="12169574" y="428745"/>
            <a:ext cx="1267442" cy="220218"/>
          </a:xfrm>
          <a:custGeom>
            <a:avLst/>
            <a:gdLst/>
            <a:ahLst/>
            <a:cxnLst/>
            <a:rect l="l" t="t" r="r" b="b"/>
            <a:pathLst>
              <a:path w="1267442" h="220218">
                <a:moveTo>
                  <a:pt x="1267441" y="0"/>
                </a:moveTo>
                <a:lnTo>
                  <a:pt x="0" y="0"/>
                </a:lnTo>
                <a:lnTo>
                  <a:pt x="0" y="220218"/>
                </a:lnTo>
                <a:lnTo>
                  <a:pt x="1267441" y="220218"/>
                </a:lnTo>
                <a:lnTo>
                  <a:pt x="1267441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4" name="Freeform 4"/>
          <p:cNvSpPr/>
          <p:nvPr/>
        </p:nvSpPr>
        <p:spPr>
          <a:xfrm flipH="1">
            <a:off x="11903847" y="2159746"/>
            <a:ext cx="1267442" cy="220218"/>
          </a:xfrm>
          <a:custGeom>
            <a:avLst/>
            <a:gdLst/>
            <a:ahLst/>
            <a:cxnLst/>
            <a:rect l="l" t="t" r="r" b="b"/>
            <a:pathLst>
              <a:path w="1267442" h="220218">
                <a:moveTo>
                  <a:pt x="1267442" y="0"/>
                </a:moveTo>
                <a:lnTo>
                  <a:pt x="0" y="0"/>
                </a:lnTo>
                <a:lnTo>
                  <a:pt x="0" y="220218"/>
                </a:lnTo>
                <a:lnTo>
                  <a:pt x="1267442" y="220218"/>
                </a:lnTo>
                <a:lnTo>
                  <a:pt x="126744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5" name="Freeform 5"/>
          <p:cNvSpPr/>
          <p:nvPr/>
        </p:nvSpPr>
        <p:spPr>
          <a:xfrm rot="5400000">
            <a:off x="8735635" y="-1300332"/>
            <a:ext cx="816731" cy="7140374"/>
          </a:xfrm>
          <a:custGeom>
            <a:avLst/>
            <a:gdLst/>
            <a:ahLst/>
            <a:cxnLst/>
            <a:rect l="l" t="t" r="r" b="b"/>
            <a:pathLst>
              <a:path w="816731" h="7140374">
                <a:moveTo>
                  <a:pt x="0" y="0"/>
                </a:moveTo>
                <a:lnTo>
                  <a:pt x="816730" y="0"/>
                </a:lnTo>
                <a:lnTo>
                  <a:pt x="816730" y="7140373"/>
                </a:lnTo>
                <a:lnTo>
                  <a:pt x="0" y="71403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575368"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6" name="Freeform 6"/>
          <p:cNvSpPr/>
          <p:nvPr/>
        </p:nvSpPr>
        <p:spPr>
          <a:xfrm rot="5400000" flipH="1" flipV="1">
            <a:off x="8918672" y="-1021507"/>
            <a:ext cx="450656" cy="7140374"/>
          </a:xfrm>
          <a:custGeom>
            <a:avLst/>
            <a:gdLst/>
            <a:ahLst/>
            <a:cxnLst/>
            <a:rect l="l" t="t" r="r" b="b"/>
            <a:pathLst>
              <a:path w="450656" h="7140374">
                <a:moveTo>
                  <a:pt x="450656" y="7140374"/>
                </a:moveTo>
                <a:lnTo>
                  <a:pt x="0" y="7140374"/>
                </a:lnTo>
                <a:lnTo>
                  <a:pt x="0" y="0"/>
                </a:lnTo>
                <a:lnTo>
                  <a:pt x="450656" y="0"/>
                </a:lnTo>
                <a:lnTo>
                  <a:pt x="450656" y="7140374"/>
                </a:lnTo>
                <a:close/>
              </a:path>
            </a:pathLst>
          </a:custGeom>
          <a:blipFill>
            <a:blip r:embed="rId5"/>
            <a:stretch>
              <a:fillRect r="-1123978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7" name="Freeform 7"/>
          <p:cNvSpPr/>
          <p:nvPr/>
        </p:nvSpPr>
        <p:spPr>
          <a:xfrm rot="-10800000" flipH="1">
            <a:off x="4940092" y="3260756"/>
            <a:ext cx="1267442" cy="220218"/>
          </a:xfrm>
          <a:custGeom>
            <a:avLst/>
            <a:gdLst/>
            <a:ahLst/>
            <a:cxnLst/>
            <a:rect l="l" t="t" r="r" b="b"/>
            <a:pathLst>
              <a:path w="1267442" h="220218">
                <a:moveTo>
                  <a:pt x="1267442" y="0"/>
                </a:moveTo>
                <a:lnTo>
                  <a:pt x="0" y="0"/>
                </a:lnTo>
                <a:lnTo>
                  <a:pt x="0" y="220218"/>
                </a:lnTo>
                <a:lnTo>
                  <a:pt x="1267442" y="220218"/>
                </a:lnTo>
                <a:lnTo>
                  <a:pt x="126744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8" name="Freeform 8"/>
          <p:cNvSpPr/>
          <p:nvPr/>
        </p:nvSpPr>
        <p:spPr>
          <a:xfrm rot="5400000">
            <a:off x="8730299" y="4336619"/>
            <a:ext cx="827403" cy="7140374"/>
          </a:xfrm>
          <a:custGeom>
            <a:avLst/>
            <a:gdLst/>
            <a:ahLst/>
            <a:cxnLst/>
            <a:rect l="l" t="t" r="r" b="b"/>
            <a:pathLst>
              <a:path w="827403" h="7140374">
                <a:moveTo>
                  <a:pt x="0" y="0"/>
                </a:moveTo>
                <a:lnTo>
                  <a:pt x="827402" y="0"/>
                </a:lnTo>
                <a:lnTo>
                  <a:pt x="827402" y="7140373"/>
                </a:lnTo>
                <a:lnTo>
                  <a:pt x="0" y="71403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64848" r="-1808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13556740" y="447795"/>
            <a:ext cx="1859979" cy="278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aktuelles Datum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305979" y="2060462"/>
            <a:ext cx="3319090" cy="544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200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kleinere Blattnummer </a:t>
            </a:r>
          </a:p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Eingangsdatum und - uhrzeit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99456" y="3107975"/>
            <a:ext cx="4136799" cy="544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Welche Eintragung vorgenommen werden soll 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088158" y="4502537"/>
            <a:ext cx="2691694" cy="811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größere Blattnummer (wo der Rotzettel reinkommt)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99456" y="8862060"/>
            <a:ext cx="3425010" cy="811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größere</a:t>
            </a:r>
            <a:r>
              <a:rPr lang="en-US" sz="2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Blattnummer</a:t>
            </a:r>
            <a:r>
              <a:rPr lang="en-US" sz="2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mit</a:t>
            </a:r>
            <a:r>
              <a:rPr lang="en-US" sz="2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neuer</a:t>
            </a:r>
            <a:r>
              <a:rPr lang="en-US" sz="2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Ordnungsnummer</a:t>
            </a:r>
            <a:r>
              <a:rPr lang="en-US" sz="2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(wo der </a:t>
            </a:r>
            <a:r>
              <a:rPr lang="en-US" sz="2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Rotzettel</a:t>
            </a:r>
            <a:r>
              <a:rPr lang="en-US" sz="2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reinkommt</a:t>
            </a:r>
            <a:r>
              <a:rPr lang="en-US" sz="2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45470" y="6929561"/>
            <a:ext cx="4064050" cy="278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Erledigung</a:t>
            </a:r>
            <a:r>
              <a:rPr lang="en-US" sz="2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durch</a:t>
            </a:r>
            <a:r>
              <a:rPr lang="en-US" sz="2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den </a:t>
            </a:r>
            <a:r>
              <a:rPr lang="en-US" sz="2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Rechtspfleger</a:t>
            </a:r>
            <a:r>
              <a:rPr lang="en-US" sz="2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</a:p>
        </p:txBody>
      </p:sp>
      <p:sp>
        <p:nvSpPr>
          <p:cNvPr id="15" name="Freeform 15"/>
          <p:cNvSpPr/>
          <p:nvPr/>
        </p:nvSpPr>
        <p:spPr>
          <a:xfrm rot="5400000" flipH="1">
            <a:off x="8730299" y="2812868"/>
            <a:ext cx="827403" cy="7140374"/>
          </a:xfrm>
          <a:custGeom>
            <a:avLst/>
            <a:gdLst/>
            <a:ahLst/>
            <a:cxnLst/>
            <a:rect l="l" t="t" r="r" b="b"/>
            <a:pathLst>
              <a:path w="827403" h="7140374">
                <a:moveTo>
                  <a:pt x="827402" y="0"/>
                </a:moveTo>
                <a:lnTo>
                  <a:pt x="0" y="0"/>
                </a:lnTo>
                <a:lnTo>
                  <a:pt x="0" y="7140374"/>
                </a:lnTo>
                <a:lnTo>
                  <a:pt x="827402" y="7140374"/>
                </a:lnTo>
                <a:lnTo>
                  <a:pt x="827402" y="0"/>
                </a:lnTo>
                <a:close/>
              </a:path>
            </a:pathLst>
          </a:custGeom>
          <a:blipFill>
            <a:blip r:embed="rId5"/>
            <a:stretch>
              <a:fillRect l="-564848" r="-1808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6" name="Freeform 16"/>
          <p:cNvSpPr/>
          <p:nvPr/>
        </p:nvSpPr>
        <p:spPr>
          <a:xfrm rot="-10733417" flipH="1">
            <a:off x="4732383" y="7034821"/>
            <a:ext cx="1267442" cy="220218"/>
          </a:xfrm>
          <a:custGeom>
            <a:avLst/>
            <a:gdLst/>
            <a:ahLst/>
            <a:cxnLst/>
            <a:rect l="l" t="t" r="r" b="b"/>
            <a:pathLst>
              <a:path w="1267442" h="220218">
                <a:moveTo>
                  <a:pt x="1267442" y="0"/>
                </a:moveTo>
                <a:lnTo>
                  <a:pt x="0" y="0"/>
                </a:lnTo>
                <a:lnTo>
                  <a:pt x="0" y="220218"/>
                </a:lnTo>
                <a:lnTo>
                  <a:pt x="1267442" y="220218"/>
                </a:lnTo>
                <a:lnTo>
                  <a:pt x="126744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7" name="Freeform 17"/>
          <p:cNvSpPr/>
          <p:nvPr/>
        </p:nvSpPr>
        <p:spPr>
          <a:xfrm rot="-10733417" flipH="1">
            <a:off x="4611533" y="9025830"/>
            <a:ext cx="1267442" cy="220218"/>
          </a:xfrm>
          <a:custGeom>
            <a:avLst/>
            <a:gdLst/>
            <a:ahLst/>
            <a:cxnLst/>
            <a:rect l="l" t="t" r="r" b="b"/>
            <a:pathLst>
              <a:path w="1267442" h="220218">
                <a:moveTo>
                  <a:pt x="1267442" y="0"/>
                </a:moveTo>
                <a:lnTo>
                  <a:pt x="0" y="0"/>
                </a:lnTo>
                <a:lnTo>
                  <a:pt x="0" y="220217"/>
                </a:lnTo>
                <a:lnTo>
                  <a:pt x="1267442" y="220217"/>
                </a:lnTo>
                <a:lnTo>
                  <a:pt x="126744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8" name="Freeform 18"/>
          <p:cNvSpPr/>
          <p:nvPr/>
        </p:nvSpPr>
        <p:spPr>
          <a:xfrm rot="-10733417" flipV="1">
            <a:off x="11535853" y="4495739"/>
            <a:ext cx="1267442" cy="220218"/>
          </a:xfrm>
          <a:custGeom>
            <a:avLst/>
            <a:gdLst/>
            <a:ahLst/>
            <a:cxnLst/>
            <a:rect l="l" t="t" r="r" b="b"/>
            <a:pathLst>
              <a:path w="1267442" h="220218">
                <a:moveTo>
                  <a:pt x="0" y="220218"/>
                </a:moveTo>
                <a:lnTo>
                  <a:pt x="1267441" y="220218"/>
                </a:lnTo>
                <a:lnTo>
                  <a:pt x="1267441" y="0"/>
                </a:lnTo>
                <a:lnTo>
                  <a:pt x="0" y="0"/>
                </a:lnTo>
                <a:lnTo>
                  <a:pt x="0" y="220218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  <p:bldP spid="17" grpId="0" animBg="1"/>
      <p:bldP spid="18" grpId="0" animBg="1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2961" y="1103545"/>
            <a:ext cx="15418339" cy="1783425"/>
            <a:chOff x="0" y="0"/>
            <a:chExt cx="20557785" cy="237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557790" cy="2377903"/>
            </a:xfrm>
            <a:custGeom>
              <a:avLst/>
              <a:gdLst/>
              <a:ahLst/>
              <a:cxnLst/>
              <a:rect l="l" t="t" r="r" b="b"/>
              <a:pathLst>
                <a:path w="20557790" h="2377903">
                  <a:moveTo>
                    <a:pt x="0" y="0"/>
                  </a:moveTo>
                  <a:lnTo>
                    <a:pt x="20557790" y="0"/>
                  </a:lnTo>
                  <a:lnTo>
                    <a:pt x="20557790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r="10139" b="-101374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76200"/>
              <a:ext cx="20557785" cy="230170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7452"/>
                </a:lnSpc>
              </a:pPr>
              <a:r>
                <a:rPr lang="en-US" sz="69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Grundbuchgeschäfte nach § 12 c GBO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3" y="2997556"/>
            <a:ext cx="17542621" cy="1173261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0" y="3304623"/>
            <a:ext cx="17075039" cy="6221768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90492" y="3899259"/>
            <a:ext cx="15215502" cy="5153296"/>
            <a:chOff x="0" y="0"/>
            <a:chExt cx="20287336" cy="687106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287337" cy="6871056"/>
            </a:xfrm>
            <a:custGeom>
              <a:avLst/>
              <a:gdLst/>
              <a:ahLst/>
              <a:cxnLst/>
              <a:rect l="l" t="t" r="r" b="b"/>
              <a:pathLst>
                <a:path w="20287337" h="6871056">
                  <a:moveTo>
                    <a:pt x="0" y="0"/>
                  </a:moveTo>
                  <a:lnTo>
                    <a:pt x="20287337" y="0"/>
                  </a:lnTo>
                  <a:lnTo>
                    <a:pt x="20287337" y="6871056"/>
                  </a:lnTo>
                  <a:lnTo>
                    <a:pt x="0" y="687105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531" b="-7531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20287336" cy="68329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888"/>
                </a:lnSpc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UdG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hat gem. § 12 c GBO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folgende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Aufgaben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Gestattung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Einsicht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das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Einsicht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kann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gewährt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das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§ 12 Abs.1 Satz 1 GBO</a:t>
              </a: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Urkunden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12 Abs. 1 Satz 2 GBO</a:t>
              </a: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 die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Grundakten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 Abs. 4, § 12 Abs. 3 Nr. 1 GBO, § 46 GBV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2961" y="580396"/>
            <a:ext cx="13855046" cy="1783425"/>
            <a:chOff x="0" y="0"/>
            <a:chExt cx="18473395" cy="237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473400" cy="2377903"/>
            </a:xfrm>
            <a:custGeom>
              <a:avLst/>
              <a:gdLst/>
              <a:ahLst/>
              <a:cxnLst/>
              <a:rect l="l" t="t" r="r" b="b"/>
              <a:pathLst>
                <a:path w="18473400" h="2377903">
                  <a:moveTo>
                    <a:pt x="0" y="0"/>
                  </a:moveTo>
                  <a:lnTo>
                    <a:pt x="18473400" y="0"/>
                  </a:lnTo>
                  <a:lnTo>
                    <a:pt x="18473400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b="-101374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0"/>
              <a:ext cx="18473395" cy="228265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8748"/>
                </a:lnSpc>
              </a:pPr>
              <a:r>
                <a:rPr lang="en-US" sz="81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Voraussetzungen der Einsicht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3" y="2997556"/>
            <a:ext cx="17542621" cy="1173261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0" y="3304623"/>
            <a:ext cx="17075039" cy="6221768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12913" y="4250394"/>
            <a:ext cx="15215502" cy="4330187"/>
            <a:chOff x="0" y="0"/>
            <a:chExt cx="20287336" cy="577358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287337" cy="5773577"/>
            </a:xfrm>
            <a:custGeom>
              <a:avLst/>
              <a:gdLst/>
              <a:ahLst/>
              <a:cxnLst/>
              <a:rect l="l" t="t" r="r" b="b"/>
              <a:pathLst>
                <a:path w="20287337" h="5773577">
                  <a:moveTo>
                    <a:pt x="0" y="0"/>
                  </a:moveTo>
                  <a:lnTo>
                    <a:pt x="20287337" y="0"/>
                  </a:lnTo>
                  <a:lnTo>
                    <a:pt x="20287337" y="5773577"/>
                  </a:lnTo>
                  <a:lnTo>
                    <a:pt x="0" y="577357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8962" b="-27971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20287336" cy="57354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651510" lvl="1" indent="-325755" algn="l">
                <a:buFont typeface="Arial"/>
                <a:buChar char="•"/>
              </a:pPr>
              <a:r>
                <a:rPr lang="en-US" sz="4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öffentliches</a:t>
              </a:r>
              <a:r>
                <a:rPr lang="en-US" sz="4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Register </a:t>
              </a:r>
              <a:r>
                <a:rPr lang="en-US" sz="4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aber</a:t>
              </a:r>
              <a:r>
                <a:rPr lang="en-US" sz="4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einsehen</a:t>
              </a:r>
              <a:r>
                <a:rPr lang="en-US" sz="4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darf</a:t>
              </a:r>
              <a:r>
                <a:rPr lang="en-US" sz="4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nur</a:t>
              </a:r>
              <a:r>
                <a:rPr lang="en-US" sz="4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4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</a:t>
              </a:r>
              <a:r>
                <a:rPr lang="en-US" sz="4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4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berechtigtes</a:t>
              </a:r>
              <a:r>
                <a:rPr lang="en-US" sz="4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Interesse hat</a:t>
              </a:r>
            </a:p>
            <a:p>
              <a:pPr marL="325755" lvl="1" algn="l"/>
              <a:endParaRPr lang="en-US" sz="4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buFont typeface="Arial"/>
                <a:buChar char="•"/>
              </a:pPr>
              <a:r>
                <a:rPr lang="en-US" sz="4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wegen</a:t>
              </a:r>
              <a:r>
                <a:rPr lang="en-US" sz="4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4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öffentlichen</a:t>
              </a:r>
              <a:r>
                <a:rPr lang="en-US" sz="4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Glaubens</a:t>
              </a:r>
              <a:r>
                <a:rPr lang="en-US" sz="4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muss </a:t>
              </a:r>
              <a:r>
                <a:rPr lang="en-US" sz="4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Öffentlichkeit</a:t>
              </a:r>
              <a:r>
                <a:rPr lang="en-US" sz="4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Grundbuchstand</a:t>
              </a:r>
              <a:r>
                <a:rPr lang="en-US" sz="4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prüfen</a:t>
              </a:r>
              <a:r>
                <a:rPr lang="en-US" sz="4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können</a:t>
              </a:r>
              <a:r>
                <a:rPr lang="en-US" sz="4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&amp; </a:t>
              </a:r>
              <a:r>
                <a:rPr lang="en-US" sz="4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zumindest</a:t>
              </a:r>
              <a:r>
                <a:rPr lang="en-US" sz="4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</a:t>
              </a:r>
              <a:r>
                <a:rPr lang="en-US" sz="4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bestimmten</a:t>
              </a:r>
              <a:r>
                <a:rPr lang="en-US" sz="4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Voraussetzungen</a:t>
              </a:r>
              <a:r>
                <a:rPr lang="en-US" sz="4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das Recht auf </a:t>
              </a:r>
              <a:r>
                <a:rPr lang="en-US" sz="4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Grundbucheinsicht</a:t>
              </a:r>
              <a:r>
                <a:rPr lang="en-US" sz="4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haben</a:t>
              </a:r>
              <a:endParaRPr lang="en-US" sz="4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/>
              <a:endParaRPr lang="en-US" sz="4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2961" y="580396"/>
            <a:ext cx="13855046" cy="1783425"/>
            <a:chOff x="0" y="0"/>
            <a:chExt cx="18473395" cy="237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473400" cy="2377903"/>
            </a:xfrm>
            <a:custGeom>
              <a:avLst/>
              <a:gdLst/>
              <a:ahLst/>
              <a:cxnLst/>
              <a:rect l="l" t="t" r="r" b="b"/>
              <a:pathLst>
                <a:path w="18473400" h="2377903">
                  <a:moveTo>
                    <a:pt x="0" y="0"/>
                  </a:moveTo>
                  <a:lnTo>
                    <a:pt x="18473400" y="0"/>
                  </a:lnTo>
                  <a:lnTo>
                    <a:pt x="18473400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b="-101374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0"/>
              <a:ext cx="18473395" cy="228265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8748"/>
                </a:lnSpc>
              </a:pPr>
              <a:r>
                <a:rPr lang="en-US" sz="81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Einsicht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3" y="2997556"/>
            <a:ext cx="17542621" cy="1173261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0" y="3304623"/>
            <a:ext cx="17075039" cy="6221768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66619" y="3686703"/>
            <a:ext cx="17577953" cy="6117954"/>
            <a:chOff x="0" y="0"/>
            <a:chExt cx="23437271" cy="815727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901334" cy="8157272"/>
            </a:xfrm>
            <a:custGeom>
              <a:avLst/>
              <a:gdLst/>
              <a:ahLst/>
              <a:cxnLst/>
              <a:rect l="l" t="t" r="r" b="b"/>
              <a:pathLst>
                <a:path w="22901334" h="8157272">
                  <a:moveTo>
                    <a:pt x="0" y="0"/>
                  </a:moveTo>
                  <a:lnTo>
                    <a:pt x="22901334" y="0"/>
                  </a:lnTo>
                  <a:lnTo>
                    <a:pt x="22901334" y="8157272"/>
                  </a:lnTo>
                  <a:lnTo>
                    <a:pt x="0" y="815727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343" r="11414" b="9424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35939" y="12300"/>
              <a:ext cx="22901332" cy="811917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888"/>
                </a:lnSpc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UdG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hat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Gestattung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Einsicht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folgende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Interessenabwägung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vorzunehmen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Interesse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eingetragenen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Interesse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Öffentlichkeit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jeder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Einsicht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das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haben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möchte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muss also sein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Interesse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darlegen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MIET-, PACHT- UND KAUFINTERESSE IST KEIN BERECHTIGTES INTERESSE</a:t>
              </a: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rechtliches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Interesse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liegt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Einsichtsberechtigte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materiell-rechtlichen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Anspruch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eingetragenen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hat</a:t>
              </a:r>
            </a:p>
            <a:p>
              <a:pPr marL="651510" lvl="1" indent="-325755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6250905" cy="10287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305102" y="1730358"/>
            <a:ext cx="5640705" cy="6691744"/>
            <a:chOff x="0" y="0"/>
            <a:chExt cx="7520940" cy="89223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520940" cy="8922331"/>
            </a:xfrm>
            <a:custGeom>
              <a:avLst/>
              <a:gdLst/>
              <a:ahLst/>
              <a:cxnLst/>
              <a:rect l="l" t="t" r="r" b="b"/>
              <a:pathLst>
                <a:path w="7520940" h="8922331">
                  <a:moveTo>
                    <a:pt x="0" y="0"/>
                  </a:moveTo>
                  <a:lnTo>
                    <a:pt x="7520940" y="0"/>
                  </a:lnTo>
                  <a:lnTo>
                    <a:pt x="7520940" y="8922331"/>
                  </a:lnTo>
                  <a:lnTo>
                    <a:pt x="0" y="89223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09657" r="-9476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47625"/>
              <a:ext cx="7520940" cy="88747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698"/>
                </a:lnSpc>
              </a:pPr>
              <a:r>
                <a:rPr lang="en-US" sz="4350">
                  <a:solidFill>
                    <a:srgbClr val="F0DFC8"/>
                  </a:solidFill>
                  <a:latin typeface="Inter"/>
                  <a:ea typeface="Inter"/>
                  <a:cs typeface="Inter"/>
                  <a:sym typeface="Inter"/>
                </a:rPr>
                <a:t>EIGENTUMSFORMEN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70958" y="887016"/>
            <a:ext cx="10359733" cy="9138327"/>
            <a:chOff x="0" y="0"/>
            <a:chExt cx="13812977" cy="1218443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812982" cy="12184436"/>
            </a:xfrm>
            <a:custGeom>
              <a:avLst/>
              <a:gdLst/>
              <a:ahLst/>
              <a:cxnLst/>
              <a:rect l="l" t="t" r="r" b="b"/>
              <a:pathLst>
                <a:path w="13812982" h="12184436">
                  <a:moveTo>
                    <a:pt x="0" y="0"/>
                  </a:moveTo>
                  <a:lnTo>
                    <a:pt x="13812982" y="0"/>
                  </a:lnTo>
                  <a:lnTo>
                    <a:pt x="13812982" y="12184436"/>
                  </a:lnTo>
                  <a:lnTo>
                    <a:pt x="0" y="1218443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3765" r="-53765" b="831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85725"/>
              <a:ext cx="13812977" cy="120987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760095" lvl="1" indent="-380048" algn="l">
                <a:lnSpc>
                  <a:spcPts val="4082"/>
                </a:lnSpc>
                <a:buFont typeface="Arial"/>
                <a:buChar char="•"/>
              </a:pP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Miteigentum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in 2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Formen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möglich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:     </a:t>
              </a:r>
            </a:p>
            <a:p>
              <a:pPr algn="l">
                <a:lnSpc>
                  <a:spcPts val="4082"/>
                </a:lnSpc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⟶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Gesamthandseigentum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             </a:t>
              </a:r>
            </a:p>
            <a:p>
              <a:pPr algn="l">
                <a:lnSpc>
                  <a:spcPts val="4082"/>
                </a:lnSpc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⟶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Miteigentum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Bruchteilen</a:t>
              </a: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4082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4082"/>
                </a:lnSpc>
              </a:pP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Gesamthandseigentum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(§§705ff BGB)</a:t>
              </a:r>
            </a:p>
            <a:p>
              <a:pPr marL="760095" lvl="1" indent="-380048" algn="l">
                <a:lnSpc>
                  <a:spcPts val="4082"/>
                </a:lnSpc>
                <a:buFont typeface="Arial"/>
                <a:buChar char="•"/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den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einzelnen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Miteigentümern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steht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nicht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bestimmter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Anteil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an der Sache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4082"/>
                </a:lnSpc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→ Keiner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kann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die Sache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allein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</a:t>
              </a:r>
            </a:p>
            <a:p>
              <a:pPr algn="l">
                <a:lnSpc>
                  <a:spcPts val="4082"/>
                </a:lnSpc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   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verfügen</a:t>
              </a: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4082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4082"/>
                </a:lnSpc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Es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gibt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folgende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Formen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marL="760095" lvl="1" indent="-380048" algn="l">
                <a:lnSpc>
                  <a:spcPts val="4082"/>
                </a:lnSpc>
                <a:buFont typeface="Arial"/>
                <a:buChar char="•"/>
              </a:pP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Eheliche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Gütergemeinschaft</a:t>
              </a: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lnSpc>
                  <a:spcPts val="4082"/>
                </a:lnSpc>
                <a:buFont typeface="Arial"/>
                <a:buChar char="•"/>
              </a:pP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Erbengemeinschaft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(§§2032ff)          </a:t>
              </a:r>
            </a:p>
            <a:p>
              <a:pPr marL="760095" lvl="1" indent="-380048" algn="l">
                <a:lnSpc>
                  <a:spcPts val="4082"/>
                </a:lnSpc>
                <a:buFont typeface="Arial"/>
                <a:buChar char="•"/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nicht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eingetragener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Verein</a:t>
              </a:r>
            </a:p>
            <a:p>
              <a:pPr marL="760095" lvl="1" indent="-380048" algn="l">
                <a:lnSpc>
                  <a:spcPts val="4082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lnSpc>
                  <a:spcPts val="4082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2531" y="619685"/>
            <a:ext cx="13885476" cy="1783427"/>
            <a:chOff x="-40573" y="52385"/>
            <a:chExt cx="18513968" cy="2377903"/>
          </a:xfrm>
        </p:grpSpPr>
        <p:sp>
          <p:nvSpPr>
            <p:cNvPr id="3" name="Freeform 3"/>
            <p:cNvSpPr/>
            <p:nvPr/>
          </p:nvSpPr>
          <p:spPr>
            <a:xfrm>
              <a:off x="-40573" y="52385"/>
              <a:ext cx="18473400" cy="2377903"/>
            </a:xfrm>
            <a:custGeom>
              <a:avLst/>
              <a:gdLst/>
              <a:ahLst/>
              <a:cxnLst/>
              <a:rect l="l" t="t" r="r" b="b"/>
              <a:pathLst>
                <a:path w="18473400" h="2377903">
                  <a:moveTo>
                    <a:pt x="0" y="0"/>
                  </a:moveTo>
                  <a:lnTo>
                    <a:pt x="18473400" y="0"/>
                  </a:lnTo>
                  <a:lnTo>
                    <a:pt x="18473400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b="-101374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04775"/>
              <a:ext cx="18473395" cy="227312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8748"/>
                </a:lnSpc>
              </a:pPr>
              <a:r>
                <a:rPr lang="en-US" sz="8100" dirty="0" err="1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Einsicht</a:t>
              </a:r>
              <a:r>
                <a:rPr lang="en-US" sz="8100" dirty="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 § 27 </a:t>
              </a:r>
              <a:r>
                <a:rPr lang="en-US" sz="8100" dirty="0" err="1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Geschbh</a:t>
              </a:r>
              <a:endParaRPr lang="en-US" sz="8100" dirty="0">
                <a:solidFill>
                  <a:srgbClr val="303030"/>
                </a:solidFill>
                <a:latin typeface="Recoleta"/>
                <a:ea typeface="Recoleta"/>
                <a:cs typeface="Recoleta"/>
                <a:sym typeface="Recoleta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-3" y="2997556"/>
            <a:ext cx="17542621" cy="1173261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0" y="3304623"/>
            <a:ext cx="17075039" cy="6221768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90492" y="3899259"/>
            <a:ext cx="15215502" cy="5632184"/>
            <a:chOff x="0" y="0"/>
            <a:chExt cx="20287336" cy="75095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287337" cy="7509573"/>
            </a:xfrm>
            <a:custGeom>
              <a:avLst/>
              <a:gdLst/>
              <a:ahLst/>
              <a:cxnLst/>
              <a:rect l="l" t="t" r="r" b="b"/>
              <a:pathLst>
                <a:path w="20287337" h="7509573">
                  <a:moveTo>
                    <a:pt x="0" y="0"/>
                  </a:moveTo>
                  <a:lnTo>
                    <a:pt x="20287337" y="0"/>
                  </a:lnTo>
                  <a:lnTo>
                    <a:pt x="20287337" y="7509573"/>
                  </a:lnTo>
                  <a:lnTo>
                    <a:pt x="0" y="750957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890" b="1611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20287336" cy="747147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wirtschaftliches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Interesse hat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jeder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Vermögensverhältnisse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informieren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möchte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weil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konkret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bevorstehenden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Vertragsabschluss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ihm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bzw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. die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Zwangsvollstreckung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ihn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beabsichtigt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öffentliches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Interesse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liegt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Presse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glaubhaft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macht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diese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ihre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Informationen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wichtig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die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Öffentlichkeit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2961" y="580396"/>
            <a:ext cx="13855046" cy="1783425"/>
            <a:chOff x="0" y="0"/>
            <a:chExt cx="18473395" cy="237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473400" cy="2377903"/>
            </a:xfrm>
            <a:custGeom>
              <a:avLst/>
              <a:gdLst/>
              <a:ahLst/>
              <a:cxnLst/>
              <a:rect l="l" t="t" r="r" b="b"/>
              <a:pathLst>
                <a:path w="18473400" h="2377903">
                  <a:moveTo>
                    <a:pt x="0" y="0"/>
                  </a:moveTo>
                  <a:lnTo>
                    <a:pt x="18473400" y="0"/>
                  </a:lnTo>
                  <a:lnTo>
                    <a:pt x="18473400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b="-101374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0"/>
              <a:ext cx="18473395" cy="228265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8748"/>
                </a:lnSpc>
              </a:pPr>
              <a:r>
                <a:rPr lang="en-US" sz="81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Einsicht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2531877"/>
            <a:ext cx="17542621" cy="1173261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3" y="2838944"/>
            <a:ext cx="17075039" cy="6221768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08411" y="3691896"/>
            <a:ext cx="17075039" cy="6014708"/>
            <a:chOff x="0" y="0"/>
            <a:chExt cx="21179396" cy="801961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179397" cy="8019604"/>
            </a:xfrm>
            <a:custGeom>
              <a:avLst/>
              <a:gdLst/>
              <a:ahLst/>
              <a:cxnLst/>
              <a:rect l="l" t="t" r="r" b="b"/>
              <a:pathLst>
                <a:path w="21179397" h="8019604">
                  <a:moveTo>
                    <a:pt x="0" y="0"/>
                  </a:moveTo>
                  <a:lnTo>
                    <a:pt x="21179397" y="0"/>
                  </a:lnTo>
                  <a:lnTo>
                    <a:pt x="21179397" y="8019604"/>
                  </a:lnTo>
                  <a:lnTo>
                    <a:pt x="0" y="801960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452" r="4211" b="7869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9525"/>
              <a:ext cx="21179396" cy="801008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651053" lvl="1" indent="-325526" algn="l">
                <a:lnSpc>
                  <a:spcPts val="4176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Interesse muss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Einsehende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darlegen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gem. §12 c Abs. 1 Satz 1 GBO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entscheidet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UdG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dann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Einsicht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4176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4176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Keine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Darlegung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Interesse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nötig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algn="l">
                <a:lnSpc>
                  <a:spcPts val="4176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Vorliegen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Vollmacht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/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43 Abs. 2 Satz 2 GBV</a:t>
              </a:r>
            </a:p>
            <a:p>
              <a:pPr marL="651510" lvl="1" indent="-325755" algn="l"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Notar (Person des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öffentlichen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Glaubens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 § 43 Abs. 1 GBV</a:t>
              </a:r>
            </a:p>
            <a:p>
              <a:pPr marL="651510" lvl="1" indent="-325755" algn="l"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Beauftrage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inländischer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Behörden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43 Abs. 1 GBV, Art. 35 GG</a:t>
              </a:r>
            </a:p>
            <a:p>
              <a:pPr marL="651510" lvl="1" indent="-325755" algn="l"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Mieter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haben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Vorlage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ihres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Mietvertrages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&amp;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Personalausweises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Interesse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BV und Abt I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erfahren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>
            <a:off x="14296721" y="285083"/>
            <a:ext cx="3086729" cy="2901972"/>
          </a:xfrm>
          <a:custGeom>
            <a:avLst/>
            <a:gdLst/>
            <a:ahLst/>
            <a:cxnLst/>
            <a:rect l="l" t="t" r="r" b="b"/>
            <a:pathLst>
              <a:path w="3086729" h="2901972">
                <a:moveTo>
                  <a:pt x="0" y="0"/>
                </a:moveTo>
                <a:lnTo>
                  <a:pt x="3086730" y="0"/>
                </a:lnTo>
                <a:lnTo>
                  <a:pt x="3086730" y="2901972"/>
                </a:lnTo>
                <a:lnTo>
                  <a:pt x="0" y="290197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2961" y="580396"/>
            <a:ext cx="13855046" cy="1783425"/>
            <a:chOff x="0" y="0"/>
            <a:chExt cx="18473395" cy="237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473400" cy="2377903"/>
            </a:xfrm>
            <a:custGeom>
              <a:avLst/>
              <a:gdLst/>
              <a:ahLst/>
              <a:cxnLst/>
              <a:rect l="l" t="t" r="r" b="b"/>
              <a:pathLst>
                <a:path w="18473400" h="2377903">
                  <a:moveTo>
                    <a:pt x="0" y="0"/>
                  </a:moveTo>
                  <a:lnTo>
                    <a:pt x="18473400" y="0"/>
                  </a:lnTo>
                  <a:lnTo>
                    <a:pt x="18473400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b="-101374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0"/>
              <a:ext cx="18473395" cy="228265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8748"/>
                </a:lnSpc>
              </a:pPr>
              <a:r>
                <a:rPr lang="en-US" sz="81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Einsicht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2363821"/>
            <a:ext cx="17599584" cy="591225"/>
          </a:xfrm>
          <a:custGeom>
            <a:avLst/>
            <a:gdLst/>
            <a:ahLst/>
            <a:cxnLst/>
            <a:rect l="l" t="t" r="r" b="b"/>
            <a:pathLst>
              <a:path w="17599584" h="591225">
                <a:moveTo>
                  <a:pt x="0" y="0"/>
                </a:moveTo>
                <a:lnTo>
                  <a:pt x="17599584" y="0"/>
                </a:lnTo>
                <a:lnTo>
                  <a:pt x="17599584" y="591225"/>
                </a:lnTo>
                <a:lnTo>
                  <a:pt x="0" y="5912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28272" r="-14725" b="-134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2702020" y="3419821"/>
            <a:ext cx="15215502" cy="5153296"/>
            <a:chOff x="0" y="0"/>
            <a:chExt cx="20287336" cy="687106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287337" cy="6871056"/>
            </a:xfrm>
            <a:custGeom>
              <a:avLst/>
              <a:gdLst/>
              <a:ahLst/>
              <a:cxnLst/>
              <a:rect l="l" t="t" r="r" b="b"/>
              <a:pathLst>
                <a:path w="20287337" h="6871056">
                  <a:moveTo>
                    <a:pt x="0" y="0"/>
                  </a:moveTo>
                  <a:lnTo>
                    <a:pt x="20287337" y="0"/>
                  </a:lnTo>
                  <a:lnTo>
                    <a:pt x="20287337" y="6871056"/>
                  </a:lnTo>
                  <a:lnTo>
                    <a:pt x="0" y="687105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531" b="-7531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8100"/>
              <a:ext cx="20287336" cy="68329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888"/>
                </a:lnSpc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Verfahren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Einsicht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kann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formlos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gestellt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Einsicht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darf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nur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den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Diensträumen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Grundbuchamtes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Aufsicht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Bediensteten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erfolgen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Seit 2014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jede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Einsichtnahme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Protokoll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führen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§ 12 Abs. 4 Satz 1 GBO, 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Einzelheiten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regelt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46a GBV</a:t>
              </a:r>
            </a:p>
            <a:p>
              <a:pPr marL="651510" lvl="1" indent="-325755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GRUNDAKTEN ZU VERSENDEN IST GRDS. UNZULÄSSIG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421903" y="7331955"/>
            <a:ext cx="1994787" cy="1840191"/>
          </a:xfrm>
          <a:custGeom>
            <a:avLst/>
            <a:gdLst/>
            <a:ahLst/>
            <a:cxnLst/>
            <a:rect l="l" t="t" r="r" b="b"/>
            <a:pathLst>
              <a:path w="1994787" h="1840191">
                <a:moveTo>
                  <a:pt x="0" y="0"/>
                </a:moveTo>
                <a:lnTo>
                  <a:pt x="1994786" y="0"/>
                </a:lnTo>
                <a:lnTo>
                  <a:pt x="1994786" y="1840190"/>
                </a:lnTo>
                <a:lnTo>
                  <a:pt x="0" y="18401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4200" b="-4200"/>
            </a:stretch>
          </a:blipFill>
        </p:spPr>
        <p:txBody>
          <a:bodyPr/>
          <a:lstStyle/>
          <a:p>
            <a:endParaRPr lang="de-DE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2961" y="580396"/>
            <a:ext cx="13855046" cy="1783425"/>
            <a:chOff x="0" y="0"/>
            <a:chExt cx="18473395" cy="237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473400" cy="2377903"/>
            </a:xfrm>
            <a:custGeom>
              <a:avLst/>
              <a:gdLst/>
              <a:ahLst/>
              <a:cxnLst/>
              <a:rect l="l" t="t" r="r" b="b"/>
              <a:pathLst>
                <a:path w="18473400" h="2377903">
                  <a:moveTo>
                    <a:pt x="0" y="0"/>
                  </a:moveTo>
                  <a:lnTo>
                    <a:pt x="18473400" y="0"/>
                  </a:lnTo>
                  <a:lnTo>
                    <a:pt x="18473400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b="-101374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0"/>
              <a:ext cx="18473395" cy="228265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8748"/>
                </a:lnSpc>
              </a:pPr>
              <a:r>
                <a:rPr lang="en-US" sz="81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Zuständigkeit 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3" y="2997556"/>
            <a:ext cx="17542621" cy="1173261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0" y="3304623"/>
            <a:ext cx="17075039" cy="6221768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90492" y="3899259"/>
            <a:ext cx="16686672" cy="5294023"/>
            <a:chOff x="0" y="0"/>
            <a:chExt cx="22248896" cy="70586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287337" cy="6871056"/>
            </a:xfrm>
            <a:custGeom>
              <a:avLst/>
              <a:gdLst/>
              <a:ahLst/>
              <a:cxnLst/>
              <a:rect l="l" t="t" r="r" b="b"/>
              <a:pathLst>
                <a:path w="20287337" h="6871056">
                  <a:moveTo>
                    <a:pt x="0" y="0"/>
                  </a:moveTo>
                  <a:lnTo>
                    <a:pt x="20287337" y="0"/>
                  </a:lnTo>
                  <a:lnTo>
                    <a:pt x="20287337" y="6871056"/>
                  </a:lnTo>
                  <a:lnTo>
                    <a:pt x="0" y="687105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531" b="-7531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961560" y="225736"/>
              <a:ext cx="20287336" cy="68329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UdG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entscheidet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Zuständigkeit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d.h.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sachlich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unabhängig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12 c Abs. 1 Nr. 1 GBO</a:t>
              </a:r>
            </a:p>
            <a:p>
              <a:pPr marL="325755" lvl="1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Kosten: Die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Grundbucheinsicht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gebührenfrei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UdG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Einsicht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verweigert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kann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Einsehende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Erinnerung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(§12C IV 1 GBO)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stellen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darüber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entscheidet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Rechtspfleger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25527" lvl="1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→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diese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Entscheidung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Beschwerde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möglich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die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</a:t>
              </a: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Kammergericht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entschieden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 71 GBO)</a:t>
              </a:r>
            </a:p>
          </p:txBody>
        </p:sp>
      </p:grpSp>
      <p:sp>
        <p:nvSpPr>
          <p:cNvPr id="11" name="Freeform 11"/>
          <p:cNvSpPr/>
          <p:nvPr/>
        </p:nvSpPr>
        <p:spPr>
          <a:xfrm rot="1105209">
            <a:off x="845704" y="5024116"/>
            <a:ext cx="1916487" cy="1722443"/>
          </a:xfrm>
          <a:custGeom>
            <a:avLst/>
            <a:gdLst/>
            <a:ahLst/>
            <a:cxnLst/>
            <a:rect l="l" t="t" r="r" b="b"/>
            <a:pathLst>
              <a:path w="1916487" h="1722443">
                <a:moveTo>
                  <a:pt x="0" y="0"/>
                </a:moveTo>
                <a:lnTo>
                  <a:pt x="1916487" y="0"/>
                </a:lnTo>
                <a:lnTo>
                  <a:pt x="1916487" y="1722443"/>
                </a:lnTo>
                <a:lnTo>
                  <a:pt x="0" y="17224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88594" y="19"/>
            <a:ext cx="791566" cy="8790080"/>
          </a:xfrm>
          <a:custGeom>
            <a:avLst/>
            <a:gdLst/>
            <a:ahLst/>
            <a:cxnLst/>
            <a:rect l="l" t="t" r="r" b="b"/>
            <a:pathLst>
              <a:path w="791566" h="8790080">
                <a:moveTo>
                  <a:pt x="0" y="0"/>
                </a:moveTo>
                <a:lnTo>
                  <a:pt x="791566" y="0"/>
                </a:lnTo>
                <a:lnTo>
                  <a:pt x="791566" y="8790080"/>
                </a:lnTo>
                <a:lnTo>
                  <a:pt x="0" y="87900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933956" y="494215"/>
            <a:ext cx="14190968" cy="2189369"/>
            <a:chOff x="0" y="-121099"/>
            <a:chExt cx="18921291" cy="29191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921288" cy="2798059"/>
            </a:xfrm>
            <a:custGeom>
              <a:avLst/>
              <a:gdLst/>
              <a:ahLst/>
              <a:cxnLst/>
              <a:rect l="l" t="t" r="r" b="b"/>
              <a:pathLst>
                <a:path w="18921288" h="2798059">
                  <a:moveTo>
                    <a:pt x="0" y="0"/>
                  </a:moveTo>
                  <a:lnTo>
                    <a:pt x="18921288" y="0"/>
                  </a:lnTo>
                  <a:lnTo>
                    <a:pt x="18921288" y="2798059"/>
                  </a:lnTo>
                  <a:lnTo>
                    <a:pt x="0" y="2798059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88946" r="-4112" b="-85418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21099"/>
              <a:ext cx="18921291" cy="274091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6804"/>
                </a:lnSpc>
              </a:pPr>
              <a:r>
                <a:rPr lang="en-US" sz="6300" dirty="0" err="1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Erteilung</a:t>
              </a:r>
              <a:r>
                <a:rPr lang="en-US" sz="6300" dirty="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 von </a:t>
              </a:r>
              <a:r>
                <a:rPr lang="en-US" sz="6300" dirty="0" err="1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Abschriften</a:t>
              </a:r>
              <a:r>
                <a:rPr lang="en-US" sz="6300" dirty="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/</a:t>
              </a:r>
              <a:r>
                <a:rPr lang="en-US" sz="6300" dirty="0" err="1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Ausdrucken</a:t>
              </a:r>
              <a:r>
                <a:rPr lang="en-US" sz="6300" dirty="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 § 12 c Abs 1 Nr. 1 GBO</a:t>
              </a:r>
            </a:p>
          </p:txBody>
        </p:sp>
      </p:grpSp>
      <p:sp>
        <p:nvSpPr>
          <p:cNvPr id="6" name="Freeform 6"/>
          <p:cNvSpPr/>
          <p:nvPr/>
        </p:nvSpPr>
        <p:spPr>
          <a:xfrm>
            <a:off x="303107" y="5726370"/>
            <a:ext cx="17984893" cy="4861933"/>
          </a:xfrm>
          <a:custGeom>
            <a:avLst/>
            <a:gdLst/>
            <a:ahLst/>
            <a:cxnLst/>
            <a:rect l="l" t="t" r="r" b="b"/>
            <a:pathLst>
              <a:path w="17984893" h="4861933">
                <a:moveTo>
                  <a:pt x="0" y="0"/>
                </a:moveTo>
                <a:lnTo>
                  <a:pt x="17984893" y="0"/>
                </a:lnTo>
                <a:lnTo>
                  <a:pt x="17984893" y="4861933"/>
                </a:lnTo>
                <a:lnTo>
                  <a:pt x="0" y="486193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36000"/>
            </a:blip>
            <a:stretch>
              <a:fillRect t="-42478" b="-42478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7" name="Group 7"/>
          <p:cNvGrpSpPr/>
          <p:nvPr/>
        </p:nvGrpSpPr>
        <p:grpSpPr>
          <a:xfrm>
            <a:off x="1165885" y="3335618"/>
            <a:ext cx="16831363" cy="4664871"/>
            <a:chOff x="-574056" y="-155495"/>
            <a:chExt cx="20288452" cy="621982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9699501" cy="6064333"/>
            </a:xfrm>
            <a:custGeom>
              <a:avLst/>
              <a:gdLst/>
              <a:ahLst/>
              <a:cxnLst/>
              <a:rect l="l" t="t" r="r" b="b"/>
              <a:pathLst>
                <a:path w="19699501" h="6064333">
                  <a:moveTo>
                    <a:pt x="0" y="0"/>
                  </a:moveTo>
                  <a:lnTo>
                    <a:pt x="19699501" y="0"/>
                  </a:lnTo>
                  <a:lnTo>
                    <a:pt x="19699501" y="6064333"/>
                  </a:lnTo>
                  <a:lnTo>
                    <a:pt x="0" y="6064333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3295" b="-1329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-574056" y="-155495"/>
              <a:ext cx="20288452" cy="603576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42925" lvl="1" indent="-271462" algn="l"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soweit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das Recht auf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Einsicht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reicht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können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Abschriften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bzw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Ausdrucke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erteilt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 Kosten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richten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GNotKG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295400" lvl="2" indent="-431800" algn="l">
                <a:buFont typeface="Arial"/>
                <a:buChar char="⚬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einfacher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Grundbuchauszug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kostete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10€</a:t>
              </a:r>
            </a:p>
            <a:p>
              <a:pPr marL="1295400" lvl="2" indent="-431800" algn="l">
                <a:buFont typeface="Arial"/>
                <a:buChar char="⚬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amtlicher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/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beglaubigter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20€</a:t>
              </a:r>
            </a:p>
            <a:p>
              <a:pPr marL="647700" lvl="1" indent="-323850" algn="just"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können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Kopien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Akte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erfordert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welche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auf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beglaubigen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295400" lvl="2" indent="-431800" algn="just">
                <a:buFont typeface="Arial"/>
                <a:buChar char="⚬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Dokumentenpauschale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beträgt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je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Seite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0,50€, ab der 51.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Seite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0,15 €.</a:t>
              </a:r>
            </a:p>
            <a:p>
              <a:pPr marL="542925" lvl="1" indent="-271462" algn="l"/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88594" y="19"/>
            <a:ext cx="791566" cy="8790080"/>
          </a:xfrm>
          <a:custGeom>
            <a:avLst/>
            <a:gdLst/>
            <a:ahLst/>
            <a:cxnLst/>
            <a:rect l="l" t="t" r="r" b="b"/>
            <a:pathLst>
              <a:path w="791566" h="8790080">
                <a:moveTo>
                  <a:pt x="0" y="0"/>
                </a:moveTo>
                <a:lnTo>
                  <a:pt x="791566" y="0"/>
                </a:lnTo>
                <a:lnTo>
                  <a:pt x="791566" y="8790080"/>
                </a:lnTo>
                <a:lnTo>
                  <a:pt x="0" y="87900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884377" y="516353"/>
            <a:ext cx="16667597" cy="5049099"/>
            <a:chOff x="0" y="0"/>
            <a:chExt cx="22223463" cy="67321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223476" cy="6732132"/>
            </a:xfrm>
            <a:custGeom>
              <a:avLst/>
              <a:gdLst/>
              <a:ahLst/>
              <a:cxnLst/>
              <a:rect l="l" t="t" r="r" b="b"/>
              <a:pathLst>
                <a:path w="22223476" h="6732132">
                  <a:moveTo>
                    <a:pt x="0" y="0"/>
                  </a:moveTo>
                  <a:lnTo>
                    <a:pt x="22223476" y="0"/>
                  </a:lnTo>
                  <a:lnTo>
                    <a:pt x="22223476" y="6732132"/>
                  </a:lnTo>
                  <a:lnTo>
                    <a:pt x="0" y="6732132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75943" y="-337704"/>
            <a:ext cx="14924760" cy="4022746"/>
            <a:chOff x="0" y="-2664326"/>
            <a:chExt cx="19899679" cy="536366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699501" cy="2699337"/>
            </a:xfrm>
            <a:custGeom>
              <a:avLst/>
              <a:gdLst/>
              <a:ahLst/>
              <a:cxnLst/>
              <a:rect l="l" t="t" r="r" b="b"/>
              <a:pathLst>
                <a:path w="19699501" h="2699337">
                  <a:moveTo>
                    <a:pt x="0" y="0"/>
                  </a:moveTo>
                  <a:lnTo>
                    <a:pt x="19699501" y="0"/>
                  </a:lnTo>
                  <a:lnTo>
                    <a:pt x="19699501" y="2699337"/>
                  </a:lnTo>
                  <a:lnTo>
                    <a:pt x="0" y="2699337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92199" b="-92200"/>
              </a:stretch>
            </a:blipFill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200176" y="-2664326"/>
              <a:ext cx="19699503" cy="2604093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8748"/>
                </a:lnSpc>
              </a:pPr>
              <a:r>
                <a:rPr lang="en-US" sz="8100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Erteilung</a:t>
              </a:r>
              <a:r>
                <a:rPr lang="en-US" sz="8100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von </a:t>
              </a:r>
              <a:r>
                <a:rPr lang="en-US" sz="8100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Auskünften</a:t>
              </a:r>
              <a:endParaRPr lang="en-US" sz="8100" dirty="0">
                <a:solidFill>
                  <a:srgbClr val="303030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80160" y="1294524"/>
            <a:ext cx="16862545" cy="5124985"/>
            <a:chOff x="-407278" y="-2278976"/>
            <a:chExt cx="22483393" cy="6833313"/>
          </a:xfrm>
        </p:grpSpPr>
        <p:sp>
          <p:nvSpPr>
            <p:cNvPr id="9" name="Freeform 9"/>
            <p:cNvSpPr/>
            <p:nvPr/>
          </p:nvSpPr>
          <p:spPr>
            <a:xfrm>
              <a:off x="-407278" y="-2278976"/>
              <a:ext cx="20816591" cy="6064335"/>
            </a:xfrm>
            <a:custGeom>
              <a:avLst/>
              <a:gdLst/>
              <a:ahLst/>
              <a:cxnLst/>
              <a:rect l="l" t="t" r="r" b="b"/>
              <a:pathLst>
                <a:path w="20816593" h="6064333">
                  <a:moveTo>
                    <a:pt x="0" y="0"/>
                  </a:moveTo>
                  <a:lnTo>
                    <a:pt x="20816593" y="0"/>
                  </a:lnTo>
                  <a:lnTo>
                    <a:pt x="20816593" y="6064333"/>
                  </a:lnTo>
                  <a:lnTo>
                    <a:pt x="0" y="6064333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3295" r="5366" b="-13295"/>
              </a:stretch>
            </a:blipFill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-147360" y="-1481424"/>
              <a:ext cx="22223475" cy="603576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42925" lvl="1" indent="-271462" algn="l"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Erteilung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Auskünften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12 a GBO (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- und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Flurstückverzeichnis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marL="271463" lvl="1" algn="l"/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Wichtig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Verzeichnisse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12 a GBO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nehmen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nicht am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öffentlichen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Glauben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teil</a:t>
              </a:r>
            </a:p>
            <a:p>
              <a:pPr marL="271463" lvl="1" algn="l"/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Erteilung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Auskünften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den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sonstigen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gesetzlich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vorgesehenen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Fällen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/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→ §§ 17, 19,  146 ZVG =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Auskünfte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gegenüber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Vollstreckungsgericht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>
            <a:off x="12514786" y="6419509"/>
            <a:ext cx="4184282" cy="3867491"/>
          </a:xfrm>
          <a:custGeom>
            <a:avLst/>
            <a:gdLst/>
            <a:ahLst/>
            <a:cxnLst/>
            <a:rect l="l" t="t" r="r" b="b"/>
            <a:pathLst>
              <a:path w="4184282" h="3867491">
                <a:moveTo>
                  <a:pt x="0" y="0"/>
                </a:moveTo>
                <a:lnTo>
                  <a:pt x="4184282" y="0"/>
                </a:lnTo>
                <a:lnTo>
                  <a:pt x="4184282" y="3867491"/>
                </a:lnTo>
                <a:lnTo>
                  <a:pt x="0" y="386749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4095" b="-4095"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22915" y="911946"/>
            <a:ext cx="1064419" cy="3143250"/>
            <a:chOff x="0" y="0"/>
            <a:chExt cx="1419225" cy="4191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9225" cy="4191000"/>
            </a:xfrm>
            <a:custGeom>
              <a:avLst/>
              <a:gdLst/>
              <a:ahLst/>
              <a:cxnLst/>
              <a:rect l="l" t="t" r="r" b="b"/>
              <a:pathLst>
                <a:path w="1419225" h="4191000">
                  <a:moveTo>
                    <a:pt x="1419225" y="4191000"/>
                  </a:moveTo>
                  <a:lnTo>
                    <a:pt x="0" y="3034919"/>
                  </a:lnTo>
                  <a:lnTo>
                    <a:pt x="0" y="0"/>
                  </a:lnTo>
                  <a:lnTo>
                    <a:pt x="1419225" y="1156081"/>
                  </a:lnTo>
                  <a:lnTo>
                    <a:pt x="1419225" y="4191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22915" y="635035"/>
            <a:ext cx="604838" cy="2558148"/>
            <a:chOff x="0" y="0"/>
            <a:chExt cx="806450" cy="3410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06450" cy="3410839"/>
            </a:xfrm>
            <a:custGeom>
              <a:avLst/>
              <a:gdLst/>
              <a:ahLst/>
              <a:cxnLst/>
              <a:rect l="l" t="t" r="r" b="b"/>
              <a:pathLst>
                <a:path w="806450" h="3410839">
                  <a:moveTo>
                    <a:pt x="806450" y="3035681"/>
                  </a:moveTo>
                  <a:lnTo>
                    <a:pt x="0" y="3410839"/>
                  </a:lnTo>
                  <a:lnTo>
                    <a:pt x="0" y="366014"/>
                  </a:lnTo>
                  <a:lnTo>
                    <a:pt x="806450" y="0"/>
                  </a:lnTo>
                  <a:lnTo>
                    <a:pt x="806450" y="3035681"/>
                  </a:lnTo>
                  <a:close/>
                </a:path>
              </a:pathLst>
            </a:custGeom>
            <a:solidFill>
              <a:srgbClr val="E16539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6988" y="961339"/>
            <a:ext cx="252412" cy="2569788"/>
            <a:chOff x="0" y="0"/>
            <a:chExt cx="336550" cy="342638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843161" y="331997"/>
            <a:ext cx="492919" cy="2613536"/>
            <a:chOff x="0" y="0"/>
            <a:chExt cx="657225" cy="3484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66988" y="287526"/>
            <a:ext cx="16361797" cy="2312184"/>
            <a:chOff x="0" y="0"/>
            <a:chExt cx="21815730" cy="308291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27752" y="283617"/>
            <a:ext cx="15849200" cy="2360567"/>
            <a:chOff x="0" y="0"/>
            <a:chExt cx="21132267" cy="314742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090402" cy="3147422"/>
            </a:xfrm>
            <a:custGeom>
              <a:avLst/>
              <a:gdLst/>
              <a:ahLst/>
              <a:cxnLst/>
              <a:rect l="l" t="t" r="r" b="b"/>
              <a:pathLst>
                <a:path w="20090402" h="3147422">
                  <a:moveTo>
                    <a:pt x="0" y="0"/>
                  </a:moveTo>
                  <a:lnTo>
                    <a:pt x="20090402" y="0"/>
                  </a:lnTo>
                  <a:lnTo>
                    <a:pt x="20090402" y="3147422"/>
                  </a:lnTo>
                  <a:lnTo>
                    <a:pt x="0" y="314742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88582" r="-2185" b="-65604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47625"/>
              <a:ext cx="21132267" cy="309979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38"/>
                </a:lnSpc>
              </a:pPr>
              <a:r>
                <a:rPr lang="en-US" sz="4500" dirty="0">
                  <a:solidFill>
                    <a:srgbClr val="F0DFC8"/>
                  </a:solidFill>
                  <a:latin typeface="Inter"/>
                  <a:ea typeface="Inter"/>
                  <a:cs typeface="Inter"/>
                  <a:sym typeface="Inter"/>
                </a:rPr>
                <a:t>VERWAHRUNG UND RÜCKGABE VON URKUNDEN § 12 C ABS. 1 NR. 4 GBO &amp; VERSENDUNG GRUNDAKTEN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905000" y="3771900"/>
            <a:ext cx="16837619" cy="532932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marL="542925" lvl="1" indent="-271462" algn="l">
              <a:buFont typeface="Arial"/>
              <a:buChar char="•"/>
            </a:pP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Gegenstände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Verwahrung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10 Abs. 1 Satz 1 GBO</a:t>
            </a:r>
          </a:p>
          <a:p>
            <a:pPr marL="271463" lvl="1" algn="l"/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42925" lvl="1" indent="-271462" algn="l">
              <a:buFont typeface="Arial"/>
              <a:buChar char="•"/>
            </a:pP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Urkunden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auf die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sich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begründet</a:t>
            </a: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/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→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dienen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zum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Nachweis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dass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Voraussetzungen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für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</a:t>
            </a:r>
          </a:p>
          <a:p>
            <a:pPr algn="l"/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vorgelegen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haben</a:t>
            </a: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/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42925" lvl="1" indent="-271462" algn="l">
              <a:buFont typeface="Arial"/>
              <a:buChar char="•"/>
            </a:pP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aufzubewahrenden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Urkunden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Grundakten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verwahrt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24 Abs. 1 GBV</a:t>
            </a:r>
          </a:p>
          <a:p>
            <a:pPr marL="271463" lvl="1" algn="l"/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42925" lvl="1" indent="-271462" algn="l">
              <a:buFont typeface="Arial"/>
              <a:buChar char="•"/>
            </a:pP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verwahrte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Urkunde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dem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Einreichenden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auf Wunsch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zurückzugeben</a:t>
            </a: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/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→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davon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beglaubigte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Abschrift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Grundakten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muss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gefertigt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/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    → Kosten fallen an</a:t>
            </a:r>
          </a:p>
          <a:p>
            <a:pPr algn="l"/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42925" lvl="1" indent="-271462" algn="l">
              <a:buFont typeface="Arial"/>
              <a:buChar char="•"/>
            </a:pP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Grundakten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dürfen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unter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strengen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Voraussetzungen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versendet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z.B.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andere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Behörde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nicht an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Notare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!!!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26180" y="1332871"/>
            <a:ext cx="16548859" cy="1840230"/>
            <a:chOff x="0" y="0"/>
            <a:chExt cx="22065146" cy="24536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065151" cy="2453643"/>
            </a:xfrm>
            <a:custGeom>
              <a:avLst/>
              <a:gdLst/>
              <a:ahLst/>
              <a:cxnLst/>
              <a:rect l="l" t="t" r="r" b="b"/>
              <a:pathLst>
                <a:path w="22065151" h="2453643">
                  <a:moveTo>
                    <a:pt x="0" y="0"/>
                  </a:moveTo>
                  <a:lnTo>
                    <a:pt x="22065151" y="0"/>
                  </a:lnTo>
                  <a:lnTo>
                    <a:pt x="22065151" y="2453643"/>
                  </a:lnTo>
                  <a:lnTo>
                    <a:pt x="0" y="245364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8245" r="16277" b="-95158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57150"/>
              <a:ext cx="22065146" cy="239649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5939"/>
                </a:lnSpc>
              </a:pPr>
              <a:r>
                <a:rPr lang="en-US" sz="5499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Erhaltung der Übereinstimmung zwischen Kataster und Grundbuch § 12 C Abs. 2 Satz 2 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3" y="2997556"/>
            <a:ext cx="17542621" cy="1173261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0" y="3304623"/>
            <a:ext cx="17075039" cy="6221768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90492" y="3899259"/>
            <a:ext cx="15215502" cy="5153296"/>
            <a:chOff x="0" y="0"/>
            <a:chExt cx="20287336" cy="687106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287337" cy="6871056"/>
            </a:xfrm>
            <a:custGeom>
              <a:avLst/>
              <a:gdLst/>
              <a:ahLst/>
              <a:cxnLst/>
              <a:rect l="l" t="t" r="r" b="b"/>
              <a:pathLst>
                <a:path w="20287337" h="6871056">
                  <a:moveTo>
                    <a:pt x="0" y="0"/>
                  </a:moveTo>
                  <a:lnTo>
                    <a:pt x="20287337" y="0"/>
                  </a:lnTo>
                  <a:lnTo>
                    <a:pt x="20287337" y="6871056"/>
                  </a:lnTo>
                  <a:lnTo>
                    <a:pt x="0" y="687105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531" b="-7531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20287336" cy="68329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Veränderungen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Bestand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aufgrund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Fortführungsmitteilungen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/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Veränderungsanzeigen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durchgeführt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da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Katasteramt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Grundbuchamt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übereinstimmen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müssen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beider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Ämter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elektronisch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vernetzt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25527" lvl="1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Nachrichten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Grundbuchamtes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Veränderungen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Bestand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in Abt. I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erfolgen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elektronisch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(ALB) und in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Papierform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26180" y="1332871"/>
            <a:ext cx="16548859" cy="1783425"/>
            <a:chOff x="0" y="0"/>
            <a:chExt cx="22065146" cy="237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065151" cy="2377903"/>
            </a:xfrm>
            <a:custGeom>
              <a:avLst/>
              <a:gdLst/>
              <a:ahLst/>
              <a:cxnLst/>
              <a:rect l="l" t="t" r="r" b="b"/>
              <a:pathLst>
                <a:path w="22065151" h="2377903">
                  <a:moveTo>
                    <a:pt x="0" y="0"/>
                  </a:moveTo>
                  <a:lnTo>
                    <a:pt x="22065151" y="0"/>
                  </a:lnTo>
                  <a:lnTo>
                    <a:pt x="22065151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r="16277" b="-101374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2065146" cy="231122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6479"/>
                </a:lnSpc>
              </a:pPr>
              <a:r>
                <a:rPr lang="en-US" sz="5999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Zuständigkeit gem. § 12 C Abs. 2 Nr. 2 GBO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3" y="2997556"/>
            <a:ext cx="17542621" cy="1173261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0" y="3304623"/>
            <a:ext cx="17075039" cy="6221768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90492" y="3899259"/>
            <a:ext cx="15215502" cy="5153296"/>
            <a:chOff x="0" y="0"/>
            <a:chExt cx="20287336" cy="687106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287337" cy="6871056"/>
            </a:xfrm>
            <a:custGeom>
              <a:avLst/>
              <a:gdLst/>
              <a:ahLst/>
              <a:cxnLst/>
              <a:rect l="l" t="t" r="r" b="b"/>
              <a:pathLst>
                <a:path w="20287337" h="6871056">
                  <a:moveTo>
                    <a:pt x="0" y="0"/>
                  </a:moveTo>
                  <a:lnTo>
                    <a:pt x="20287337" y="0"/>
                  </a:lnTo>
                  <a:lnTo>
                    <a:pt x="20287337" y="6871056"/>
                  </a:lnTo>
                  <a:lnTo>
                    <a:pt x="0" y="687105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531" b="-7531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20287336" cy="688058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651053" lvl="1" indent="-325526" algn="l">
                <a:lnSpc>
                  <a:spcPts val="4392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Tätigkeit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UdG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Fortführungsverfahren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stellt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keine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Grundbuchberichtigung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dar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4392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⟶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lediglich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Richtigstellungsverfahren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4392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4392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Fortführungsnachweis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Verwaltungsakt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an den das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Grundbuchamt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gebunden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25527" lvl="1" algn="l">
                <a:lnSpc>
                  <a:spcPts val="4392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4392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Siegel und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Unterschrift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deshalb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nicht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erforderlich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26180" y="652046"/>
            <a:ext cx="9889158" cy="1895558"/>
            <a:chOff x="0" y="-149508"/>
            <a:chExt cx="13185544" cy="252741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185544" cy="2377903"/>
            </a:xfrm>
            <a:custGeom>
              <a:avLst/>
              <a:gdLst/>
              <a:ahLst/>
              <a:cxnLst/>
              <a:rect l="l" t="t" r="r" b="b"/>
              <a:pathLst>
                <a:path w="13185544" h="2377903">
                  <a:moveTo>
                    <a:pt x="0" y="0"/>
                  </a:moveTo>
                  <a:lnTo>
                    <a:pt x="13185544" y="0"/>
                  </a:lnTo>
                  <a:lnTo>
                    <a:pt x="13185544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r="-40103" b="-101374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49508"/>
              <a:ext cx="13185539" cy="1004409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6479"/>
                </a:lnSpc>
              </a:pPr>
              <a:r>
                <a:rPr lang="en-US" sz="5999" dirty="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BESTANDSBERICHTIGUNG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131763" y="1486474"/>
            <a:ext cx="17542621" cy="1173261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-131763" y="1854388"/>
            <a:ext cx="17075039" cy="6221768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91675" y="2398610"/>
            <a:ext cx="16393568" cy="6859684"/>
            <a:chOff x="-397099" y="-689208"/>
            <a:chExt cx="21858091" cy="914624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460992" cy="8457037"/>
            </a:xfrm>
            <a:custGeom>
              <a:avLst/>
              <a:gdLst/>
              <a:ahLst/>
              <a:cxnLst/>
              <a:rect l="l" t="t" r="r" b="b"/>
              <a:pathLst>
                <a:path w="21460992" h="8457037">
                  <a:moveTo>
                    <a:pt x="0" y="0"/>
                  </a:moveTo>
                  <a:lnTo>
                    <a:pt x="21460992" y="0"/>
                  </a:lnTo>
                  <a:lnTo>
                    <a:pt x="21460992" y="8457037"/>
                  </a:lnTo>
                  <a:lnTo>
                    <a:pt x="0" y="845703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118" r="5468" b="12634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-397099" y="-689208"/>
              <a:ext cx="21460991" cy="846657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651053" lvl="1" indent="-325526" algn="l">
                <a:lnSpc>
                  <a:spcPts val="4392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Bestandsangaben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der Weise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berichtigen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bisherige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Angabe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gerötet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die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neue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Angabe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geeigneter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Stelle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25527" lvl="1" algn="l">
                <a:lnSpc>
                  <a:spcPts val="4392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4392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UdG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für:</a:t>
              </a:r>
            </a:p>
            <a:p>
              <a:pPr algn="l">
                <a:lnSpc>
                  <a:spcPts val="4392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→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Veränderungen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Grundbuchbeschreibung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</a:p>
            <a:p>
              <a:pPr algn="l">
                <a:lnSpc>
                  <a:spcPts val="4392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→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Gemarkung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Flurnummer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Flurstücknummer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Lagebezeichnung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</a:t>
              </a:r>
            </a:p>
            <a:p>
              <a:pPr algn="l">
                <a:lnSpc>
                  <a:spcPts val="4392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→ 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tatsächlicher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Nutzung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Flurstückfläche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4392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→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Änderungen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Zerlegung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Verschmelzung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Flurstücken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4392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4392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Achtung: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Verschmelzung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Flurstücke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die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unterschiedlich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belastet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</a:t>
              </a:r>
            </a:p>
            <a:p>
              <a:pPr algn="l">
                <a:lnSpc>
                  <a:spcPts val="4392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       =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Rechtspfleger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>
            <a:off x="9411201" y="8393041"/>
            <a:ext cx="8972191" cy="2085087"/>
          </a:xfrm>
          <a:custGeom>
            <a:avLst/>
            <a:gdLst/>
            <a:ahLst/>
            <a:cxnLst/>
            <a:rect l="l" t="t" r="r" b="b"/>
            <a:pathLst>
              <a:path w="8972191" h="2085087">
                <a:moveTo>
                  <a:pt x="0" y="0"/>
                </a:moveTo>
                <a:lnTo>
                  <a:pt x="8972191" y="0"/>
                </a:lnTo>
                <a:lnTo>
                  <a:pt x="8972191" y="2085086"/>
                </a:lnTo>
                <a:lnTo>
                  <a:pt x="0" y="20850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6250905" cy="10287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56387" y="1730359"/>
            <a:ext cx="6254934" cy="6691744"/>
            <a:chOff x="0" y="0"/>
            <a:chExt cx="8339912" cy="89223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339912" cy="8922331"/>
            </a:xfrm>
            <a:custGeom>
              <a:avLst/>
              <a:gdLst/>
              <a:ahLst/>
              <a:cxnLst/>
              <a:rect l="l" t="t" r="r" b="b"/>
              <a:pathLst>
                <a:path w="8339912" h="8922331">
                  <a:moveTo>
                    <a:pt x="0" y="0"/>
                  </a:moveTo>
                  <a:lnTo>
                    <a:pt x="8339912" y="0"/>
                  </a:lnTo>
                  <a:lnTo>
                    <a:pt x="8339912" y="8922331"/>
                  </a:lnTo>
                  <a:lnTo>
                    <a:pt x="0" y="89223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98889" r="-75638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47625"/>
              <a:ext cx="8339912" cy="88747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698"/>
                </a:lnSpc>
              </a:pPr>
              <a:r>
                <a:rPr lang="en-US" sz="4350">
                  <a:solidFill>
                    <a:srgbClr val="F0DFC8"/>
                  </a:solidFill>
                  <a:latin typeface="Inter"/>
                  <a:ea typeface="Inter"/>
                  <a:cs typeface="Inter"/>
                  <a:sym typeface="Inter"/>
                </a:rPr>
                <a:t>EIGENTUMSFORMEN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70958" y="887016"/>
            <a:ext cx="11080229" cy="8378428"/>
            <a:chOff x="0" y="0"/>
            <a:chExt cx="14773638" cy="111712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773642" cy="11171239"/>
            </a:xfrm>
            <a:custGeom>
              <a:avLst/>
              <a:gdLst/>
              <a:ahLst/>
              <a:cxnLst/>
              <a:rect l="l" t="t" r="r" b="b"/>
              <a:pathLst>
                <a:path w="14773642" h="11171239">
                  <a:moveTo>
                    <a:pt x="0" y="0"/>
                  </a:moveTo>
                  <a:lnTo>
                    <a:pt x="14773642" y="0"/>
                  </a:lnTo>
                  <a:lnTo>
                    <a:pt x="14773642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0269" r="-43766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4773638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536"/>
                </a:lnSpc>
              </a:pP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Miteigentum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Bruchteilen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(§§741ffBGB)</a:t>
              </a:r>
            </a:p>
            <a:p>
              <a:pPr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Den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einzelnen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Miteigentümern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steht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bestimmter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ideeller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Anteil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an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Sache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4536"/>
                </a:lnSpc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→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Jeder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kann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seinen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Anteil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frei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</a:t>
              </a:r>
            </a:p>
            <a:p>
              <a:pPr algn="l">
                <a:lnSpc>
                  <a:spcPts val="4536"/>
                </a:lnSpc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    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verfügen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veräußern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belasten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Bruchteilsgemeinschaft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z.B.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1/16</a:t>
              </a: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Ehepaare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z.B.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½</a:t>
              </a: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Miteigentümer</a:t>
              </a: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26180" y="764177"/>
            <a:ext cx="16548859" cy="1783425"/>
            <a:chOff x="0" y="0"/>
            <a:chExt cx="22065146" cy="237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065151" cy="2377903"/>
            </a:xfrm>
            <a:custGeom>
              <a:avLst/>
              <a:gdLst/>
              <a:ahLst/>
              <a:cxnLst/>
              <a:rect l="l" t="t" r="r" b="b"/>
              <a:pathLst>
                <a:path w="22065151" h="2377903">
                  <a:moveTo>
                    <a:pt x="0" y="0"/>
                  </a:moveTo>
                  <a:lnTo>
                    <a:pt x="22065151" y="0"/>
                  </a:lnTo>
                  <a:lnTo>
                    <a:pt x="22065151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r="16277" b="-101374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2065146" cy="231122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6479"/>
                </a:lnSpc>
              </a:pPr>
              <a:r>
                <a:rPr lang="en-US" sz="5999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BESTANDSBERICHTIGUNG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89797" y="2547602"/>
            <a:ext cx="17542621" cy="1173261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-89797" y="2915516"/>
            <a:ext cx="17075039" cy="1268145"/>
            <a:chOff x="0" y="0"/>
            <a:chExt cx="22766718" cy="169085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1690849"/>
            </a:xfrm>
            <a:custGeom>
              <a:avLst/>
              <a:gdLst/>
              <a:ahLst/>
              <a:cxnLst/>
              <a:rect l="l" t="t" r="r" b="b"/>
              <a:pathLst>
                <a:path w="22766782" h="1690849">
                  <a:moveTo>
                    <a:pt x="0" y="0"/>
                  </a:moveTo>
                  <a:lnTo>
                    <a:pt x="22766782" y="0"/>
                  </a:lnTo>
                  <a:lnTo>
                    <a:pt x="22766782" y="1690849"/>
                  </a:lnTo>
                  <a:lnTo>
                    <a:pt x="0" y="1690849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33642" y="1733810"/>
            <a:ext cx="16095743" cy="6400343"/>
            <a:chOff x="0" y="0"/>
            <a:chExt cx="21460991" cy="85337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460992" cy="8533782"/>
            </a:xfrm>
            <a:custGeom>
              <a:avLst/>
              <a:gdLst/>
              <a:ahLst/>
              <a:cxnLst/>
              <a:rect l="l" t="t" r="r" b="b"/>
              <a:pathLst>
                <a:path w="21460992" h="8533782">
                  <a:moveTo>
                    <a:pt x="0" y="0"/>
                  </a:moveTo>
                  <a:lnTo>
                    <a:pt x="21460992" y="0"/>
                  </a:lnTo>
                  <a:lnTo>
                    <a:pt x="21460992" y="8533782"/>
                  </a:lnTo>
                  <a:lnTo>
                    <a:pt x="0" y="853378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063" r="5468" b="13420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21460991" cy="854331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392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Rechtspfleger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algn="l">
                <a:lnSpc>
                  <a:spcPts val="4392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4392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Vereinigung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5 GBO</a:t>
              </a:r>
            </a:p>
            <a:p>
              <a:pPr marL="651053" lvl="1" indent="-325526" algn="l">
                <a:lnSpc>
                  <a:spcPts val="4392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Zuschreibung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Grundstücks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4392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Verschmelzung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Flurstücken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unterschiedlich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belastet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 rot="249693">
            <a:off x="13869798" y="5383429"/>
            <a:ext cx="4272970" cy="4384881"/>
          </a:xfrm>
          <a:custGeom>
            <a:avLst/>
            <a:gdLst/>
            <a:ahLst/>
            <a:cxnLst/>
            <a:rect l="l" t="t" r="r" b="b"/>
            <a:pathLst>
              <a:path w="4272970" h="4384881">
                <a:moveTo>
                  <a:pt x="0" y="0"/>
                </a:moveTo>
                <a:lnTo>
                  <a:pt x="4272970" y="0"/>
                </a:lnTo>
                <a:lnTo>
                  <a:pt x="4272970" y="4384881"/>
                </a:lnTo>
                <a:lnTo>
                  <a:pt x="0" y="43848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01396" y="480060"/>
            <a:ext cx="17323308" cy="9326880"/>
            <a:chOff x="0" y="0"/>
            <a:chExt cx="23097744" cy="12435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097744" cy="12435840"/>
            </a:xfrm>
            <a:custGeom>
              <a:avLst/>
              <a:gdLst/>
              <a:ahLst/>
              <a:cxnLst/>
              <a:rect l="l" t="t" r="r" b="b"/>
              <a:pathLst>
                <a:path w="23097744" h="12435840">
                  <a:moveTo>
                    <a:pt x="0" y="0"/>
                  </a:moveTo>
                  <a:lnTo>
                    <a:pt x="23097744" y="0"/>
                  </a:lnTo>
                  <a:lnTo>
                    <a:pt x="23097744" y="12435840"/>
                  </a:lnTo>
                  <a:lnTo>
                    <a:pt x="0" y="12435840"/>
                  </a:lnTo>
                  <a:close/>
                </a:path>
              </a:pathLst>
            </a:custGeom>
            <a:solidFill>
              <a:srgbClr val="303030">
                <a:alpha val="39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737889" y="817259"/>
            <a:ext cx="6726158" cy="7395369"/>
            <a:chOff x="0" y="0"/>
            <a:chExt cx="8968211" cy="986049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968214" cy="9860488"/>
            </a:xfrm>
            <a:custGeom>
              <a:avLst/>
              <a:gdLst/>
              <a:ahLst/>
              <a:cxnLst/>
              <a:rect l="l" t="t" r="r" b="b"/>
              <a:pathLst>
                <a:path w="8968214" h="9860488">
                  <a:moveTo>
                    <a:pt x="0" y="0"/>
                  </a:moveTo>
                  <a:lnTo>
                    <a:pt x="8968214" y="0"/>
                  </a:lnTo>
                  <a:lnTo>
                    <a:pt x="8968214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02105" r="-80032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8100"/>
              <a:ext cx="8968211" cy="98223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just">
                <a:lnSpc>
                  <a:spcPts val="4374"/>
                </a:lnSpc>
              </a:pPr>
              <a:r>
                <a:rPr lang="en-US" sz="4050">
                  <a:solidFill>
                    <a:srgbClr val="AB7D7D"/>
                  </a:solidFill>
                  <a:latin typeface="Inter"/>
                  <a:ea typeface="Inter"/>
                  <a:cs typeface="Inter"/>
                  <a:sym typeface="Inter"/>
                </a:rPr>
                <a:t>ERÖFFNUNG</a:t>
              </a:r>
            </a:p>
            <a:p>
              <a:pPr algn="just">
                <a:lnSpc>
                  <a:spcPts val="4374"/>
                </a:lnSpc>
              </a:pPr>
              <a:r>
                <a:rPr lang="en-US" sz="4050">
                  <a:solidFill>
                    <a:srgbClr val="AB7D7D"/>
                  </a:solidFill>
                  <a:latin typeface="Inter"/>
                  <a:ea typeface="Inter"/>
                  <a:cs typeface="Inter"/>
                  <a:sym typeface="Inter"/>
                </a:rPr>
                <a:t>DES INSOLVENZVERFAHRENS </a:t>
              </a:r>
            </a:p>
            <a:p>
              <a:pPr algn="just">
                <a:lnSpc>
                  <a:spcPts val="4374"/>
                </a:lnSpc>
              </a:pPr>
              <a:r>
                <a:rPr lang="en-US" sz="4050">
                  <a:solidFill>
                    <a:srgbClr val="AB7D7D"/>
                  </a:solidFill>
                  <a:latin typeface="Inter"/>
                  <a:ea typeface="Inter"/>
                  <a:cs typeface="Inter"/>
                  <a:sym typeface="Inter"/>
                </a:rPr>
                <a:t>§ 12 C ABS. 2 NR. 3 GBO</a:t>
              </a:r>
            </a:p>
          </p:txBody>
        </p:sp>
      </p:grpSp>
      <p:sp>
        <p:nvSpPr>
          <p:cNvPr id="7" name="AutoShape 7"/>
          <p:cNvSpPr/>
          <p:nvPr/>
        </p:nvSpPr>
        <p:spPr>
          <a:xfrm>
            <a:off x="7176680" y="3071814"/>
            <a:ext cx="28565" cy="4143372"/>
          </a:xfrm>
          <a:prstGeom prst="line">
            <a:avLst/>
          </a:prstGeom>
          <a:ln w="19050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grpSp>
        <p:nvGrpSpPr>
          <p:cNvPr id="8" name="Group 8"/>
          <p:cNvGrpSpPr/>
          <p:nvPr/>
        </p:nvGrpSpPr>
        <p:grpSpPr>
          <a:xfrm>
            <a:off x="7464047" y="1445819"/>
            <a:ext cx="9566653" cy="7395369"/>
            <a:chOff x="0" y="0"/>
            <a:chExt cx="12755537" cy="98604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755538" cy="9860488"/>
            </a:xfrm>
            <a:custGeom>
              <a:avLst/>
              <a:gdLst/>
              <a:ahLst/>
              <a:cxnLst/>
              <a:rect l="l" t="t" r="r" b="b"/>
              <a:pathLst>
                <a:path w="12755538" h="9860488">
                  <a:moveTo>
                    <a:pt x="0" y="0"/>
                  </a:moveTo>
                  <a:lnTo>
                    <a:pt x="12755538" y="0"/>
                  </a:lnTo>
                  <a:lnTo>
                    <a:pt x="12755538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9183" r="-4918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12755537" cy="98223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Insolvenzverfahren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Verfahren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Zwangsvollstreckung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→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Gesamtvermögensvollstreckung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das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gesamte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Vermögen</a:t>
              </a:r>
              <a:endParaRPr lang="en-US" sz="36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25755" lvl="1" algn="l">
                <a:lnSpc>
                  <a:spcPts val="3888"/>
                </a:lnSpc>
              </a:pPr>
              <a:endParaRPr lang="en-US" sz="36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Gläubiger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benötigt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keinen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Titel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sondern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Forderungen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beim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Insolvenzverwalter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anzumelden</a:t>
              </a:r>
              <a:endParaRPr lang="en-US" sz="36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25755" lvl="1" algn="l">
                <a:lnSpc>
                  <a:spcPts val="3888"/>
                </a:lnSpc>
              </a:pPr>
              <a:endParaRPr lang="en-US" sz="36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sie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in der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sog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Tabelle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verzeichnet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&amp; in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einem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gerichtlichen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Termin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überprüft</a:t>
              </a:r>
              <a:endParaRPr lang="en-US" sz="36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endParaRPr lang="en-US" sz="36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4896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Auszug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Insolvenztabelle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stellt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den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Vollstreckungstitel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dar</a:t>
              </a:r>
              <a:endParaRPr lang="en-US" sz="36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</a:pPr>
              <a:endParaRPr lang="en-US" sz="36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>
            <a:off x="531393" y="6655875"/>
            <a:ext cx="4072459" cy="3151065"/>
          </a:xfrm>
          <a:custGeom>
            <a:avLst/>
            <a:gdLst/>
            <a:ahLst/>
            <a:cxnLst/>
            <a:rect l="l" t="t" r="r" b="b"/>
            <a:pathLst>
              <a:path w="4072459" h="3151065">
                <a:moveTo>
                  <a:pt x="0" y="0"/>
                </a:moveTo>
                <a:lnTo>
                  <a:pt x="4072459" y="0"/>
                </a:lnTo>
                <a:lnTo>
                  <a:pt x="4072459" y="3151065"/>
                </a:lnTo>
                <a:lnTo>
                  <a:pt x="0" y="31510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2346" y="480060"/>
            <a:ext cx="17323308" cy="9326880"/>
            <a:chOff x="0" y="0"/>
            <a:chExt cx="23097744" cy="12435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097744" cy="12435840"/>
            </a:xfrm>
            <a:custGeom>
              <a:avLst/>
              <a:gdLst/>
              <a:ahLst/>
              <a:cxnLst/>
              <a:rect l="l" t="t" r="r" b="b"/>
              <a:pathLst>
                <a:path w="23097744" h="12435840">
                  <a:moveTo>
                    <a:pt x="0" y="0"/>
                  </a:moveTo>
                  <a:lnTo>
                    <a:pt x="23097744" y="0"/>
                  </a:lnTo>
                  <a:lnTo>
                    <a:pt x="23097744" y="12435840"/>
                  </a:lnTo>
                  <a:lnTo>
                    <a:pt x="0" y="12435840"/>
                  </a:lnTo>
                  <a:close/>
                </a:path>
              </a:pathLst>
            </a:custGeom>
            <a:solidFill>
              <a:srgbClr val="303030">
                <a:alpha val="39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57300" y="1445819"/>
            <a:ext cx="5241541" cy="7395369"/>
            <a:chOff x="0" y="0"/>
            <a:chExt cx="6988721" cy="986049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988724" cy="9860488"/>
            </a:xfrm>
            <a:custGeom>
              <a:avLst/>
              <a:gdLst/>
              <a:ahLst/>
              <a:cxnLst/>
              <a:rect l="l" t="t" r="r" b="b"/>
              <a:pathLst>
                <a:path w="6988724" h="9860488">
                  <a:moveTo>
                    <a:pt x="0" y="0"/>
                  </a:moveTo>
                  <a:lnTo>
                    <a:pt x="6988724" y="0"/>
                  </a:lnTo>
                  <a:lnTo>
                    <a:pt x="6988724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31025" r="-13102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988721" cy="979381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7128"/>
                </a:lnSpc>
              </a:pPr>
              <a:r>
                <a:rPr lang="en-US" sz="6600">
                  <a:solidFill>
                    <a:srgbClr val="AB7D7D"/>
                  </a:solidFill>
                  <a:latin typeface="Recoleta"/>
                  <a:ea typeface="Recoleta"/>
                  <a:cs typeface="Recoleta"/>
                  <a:sym typeface="Recoleta"/>
                </a:rPr>
                <a:t>Zuständigkeit § 32 InsO</a:t>
              </a:r>
            </a:p>
          </p:txBody>
        </p:sp>
      </p:grpSp>
      <p:sp>
        <p:nvSpPr>
          <p:cNvPr id="7" name="AutoShape 7"/>
          <p:cNvSpPr/>
          <p:nvPr/>
        </p:nvSpPr>
        <p:spPr>
          <a:xfrm rot="5376300">
            <a:off x="4909709" y="5133975"/>
            <a:ext cx="4143470" cy="0"/>
          </a:xfrm>
          <a:prstGeom prst="line">
            <a:avLst/>
          </a:prstGeom>
          <a:ln w="19050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grpSp>
        <p:nvGrpSpPr>
          <p:cNvPr id="8" name="Group 8"/>
          <p:cNvGrpSpPr/>
          <p:nvPr/>
        </p:nvGrpSpPr>
        <p:grpSpPr>
          <a:xfrm>
            <a:off x="7464047" y="1445819"/>
            <a:ext cx="9566653" cy="7395369"/>
            <a:chOff x="0" y="0"/>
            <a:chExt cx="12755537" cy="98604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755538" cy="9860488"/>
            </a:xfrm>
            <a:custGeom>
              <a:avLst/>
              <a:gdLst/>
              <a:ahLst/>
              <a:cxnLst/>
              <a:rect l="l" t="t" r="r" b="b"/>
              <a:pathLst>
                <a:path w="12755538" h="9860488">
                  <a:moveTo>
                    <a:pt x="0" y="0"/>
                  </a:moveTo>
                  <a:lnTo>
                    <a:pt x="12755538" y="0"/>
                  </a:lnTo>
                  <a:lnTo>
                    <a:pt x="12755538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9183" r="-4918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12755537" cy="98223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zuständig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für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Vermerks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Eröffnung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Insolvenzverfahrens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&amp;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deren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Löschung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UdG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das </a:t>
              </a:r>
              <a:r>
                <a:rPr lang="en-US" sz="3600" u="sng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3600" u="sng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u="sng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vom</a:t>
              </a:r>
              <a:r>
                <a:rPr lang="en-US" sz="3600" u="sng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u="sng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Insolvenzgericht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kommt</a:t>
              </a:r>
              <a:endParaRPr lang="en-US" sz="36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stellt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u="sng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Insolvenzverwalter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den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so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Rechtspfleger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zuständig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-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auch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Löschung</a:t>
              </a:r>
              <a:endParaRPr lang="en-US" sz="36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</a:pPr>
              <a:endParaRPr lang="en-US" sz="36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2346" y="480060"/>
            <a:ext cx="17323308" cy="9326880"/>
            <a:chOff x="0" y="0"/>
            <a:chExt cx="23097744" cy="12435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097744" cy="12435840"/>
            </a:xfrm>
            <a:custGeom>
              <a:avLst/>
              <a:gdLst/>
              <a:ahLst/>
              <a:cxnLst/>
              <a:rect l="l" t="t" r="r" b="b"/>
              <a:pathLst>
                <a:path w="23097744" h="12435840">
                  <a:moveTo>
                    <a:pt x="0" y="0"/>
                  </a:moveTo>
                  <a:lnTo>
                    <a:pt x="23097744" y="0"/>
                  </a:lnTo>
                  <a:lnTo>
                    <a:pt x="23097744" y="12435840"/>
                  </a:lnTo>
                  <a:lnTo>
                    <a:pt x="0" y="12435840"/>
                  </a:lnTo>
                  <a:close/>
                </a:path>
              </a:pathLst>
            </a:custGeom>
            <a:solidFill>
              <a:srgbClr val="303030">
                <a:alpha val="39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57300" y="1445819"/>
            <a:ext cx="5241541" cy="7395369"/>
            <a:chOff x="0" y="0"/>
            <a:chExt cx="6988721" cy="986049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988724" cy="9860488"/>
            </a:xfrm>
            <a:custGeom>
              <a:avLst/>
              <a:gdLst/>
              <a:ahLst/>
              <a:cxnLst/>
              <a:rect l="l" t="t" r="r" b="b"/>
              <a:pathLst>
                <a:path w="6988724" h="9860488">
                  <a:moveTo>
                    <a:pt x="0" y="0"/>
                  </a:moveTo>
                  <a:lnTo>
                    <a:pt x="6988724" y="0"/>
                  </a:lnTo>
                  <a:lnTo>
                    <a:pt x="6988724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31025" r="-13102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988721" cy="979381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7128"/>
                </a:lnSpc>
              </a:pPr>
              <a:r>
                <a:rPr lang="en-US" sz="6600">
                  <a:solidFill>
                    <a:srgbClr val="AB7D7D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Wirkung der Eintragung</a:t>
              </a:r>
            </a:p>
          </p:txBody>
        </p:sp>
      </p:grpSp>
      <p:sp>
        <p:nvSpPr>
          <p:cNvPr id="7" name="AutoShape 7"/>
          <p:cNvSpPr/>
          <p:nvPr/>
        </p:nvSpPr>
        <p:spPr>
          <a:xfrm rot="5376300">
            <a:off x="4909709" y="5133975"/>
            <a:ext cx="4143470" cy="0"/>
          </a:xfrm>
          <a:prstGeom prst="line">
            <a:avLst/>
          </a:prstGeom>
          <a:ln w="19050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grpSp>
        <p:nvGrpSpPr>
          <p:cNvPr id="8" name="Group 8"/>
          <p:cNvGrpSpPr/>
          <p:nvPr/>
        </p:nvGrpSpPr>
        <p:grpSpPr>
          <a:xfrm>
            <a:off x="7464047" y="1445819"/>
            <a:ext cx="9566653" cy="7395369"/>
            <a:chOff x="0" y="0"/>
            <a:chExt cx="12755537" cy="98604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755538" cy="9860488"/>
            </a:xfrm>
            <a:custGeom>
              <a:avLst/>
              <a:gdLst/>
              <a:ahLst/>
              <a:cxnLst/>
              <a:rect l="l" t="t" r="r" b="b"/>
              <a:pathLst>
                <a:path w="12755538" h="9860488">
                  <a:moveTo>
                    <a:pt x="0" y="0"/>
                  </a:moveTo>
                  <a:lnTo>
                    <a:pt x="12755538" y="0"/>
                  </a:lnTo>
                  <a:lnTo>
                    <a:pt x="12755538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9183" r="-4918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8575"/>
              <a:ext cx="12755537" cy="983191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96798" lvl="1" indent="-298399" algn="l">
                <a:lnSpc>
                  <a:spcPts val="3564"/>
                </a:lnSpc>
                <a:buFont typeface="Arial"/>
                <a:buChar char="•"/>
              </a:pP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durch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Insolvenzvermerks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tritt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 Sperre des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Grundbuchs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endParaRPr lang="en-US" sz="33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98399" lvl="1" algn="l">
                <a:lnSpc>
                  <a:spcPts val="3564"/>
                </a:lnSpc>
              </a:pPr>
              <a:endParaRPr lang="en-US" sz="33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96798" lvl="1" indent="-298399" algn="l">
                <a:lnSpc>
                  <a:spcPts val="3564"/>
                </a:lnSpc>
                <a:buFont typeface="Arial"/>
                <a:buChar char="•"/>
              </a:pP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Angabe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Uhrzeit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Eröffnung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Beschluss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relevant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beim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Vermerk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algn="l">
                <a:lnSpc>
                  <a:spcPts val="3564"/>
                </a:lnSpc>
              </a:pP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  → 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Eröffnung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  </a:t>
              </a:r>
            </a:p>
            <a:p>
              <a:pPr algn="l">
                <a:lnSpc>
                  <a:spcPts val="3564"/>
                </a:lnSpc>
              </a:pP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      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Insolvenzverfahrens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getroffene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beim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 </a:t>
              </a:r>
            </a:p>
            <a:p>
              <a:pPr algn="l">
                <a:lnSpc>
                  <a:spcPts val="3564"/>
                </a:lnSpc>
              </a:pP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      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Grundbuchamt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eingereichte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Verfügungen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algn="l">
                <a:lnSpc>
                  <a:spcPts val="3564"/>
                </a:lnSpc>
              </a:pP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      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dürfen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nicht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vollzogen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warden</a:t>
              </a:r>
            </a:p>
            <a:p>
              <a:pPr algn="l">
                <a:lnSpc>
                  <a:spcPts val="3564"/>
                </a:lnSpc>
              </a:pP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marL="596798" lvl="1" indent="-298399" algn="l">
                <a:lnSpc>
                  <a:spcPts val="3564"/>
                </a:lnSpc>
                <a:buFont typeface="Arial"/>
                <a:buChar char="•"/>
              </a:pP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vor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Insolvenzeröffnung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noch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unerledigte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Anträge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vorliegen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weitere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Verfahren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zuständigen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Rechtspfleger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abzusprechen</a:t>
              </a:r>
              <a:endParaRPr lang="en-US" sz="33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2346" y="480060"/>
            <a:ext cx="17323308" cy="9326880"/>
            <a:chOff x="0" y="0"/>
            <a:chExt cx="23097744" cy="12435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097744" cy="12435840"/>
            </a:xfrm>
            <a:custGeom>
              <a:avLst/>
              <a:gdLst/>
              <a:ahLst/>
              <a:cxnLst/>
              <a:rect l="l" t="t" r="r" b="b"/>
              <a:pathLst>
                <a:path w="23097744" h="12435840">
                  <a:moveTo>
                    <a:pt x="0" y="0"/>
                  </a:moveTo>
                  <a:lnTo>
                    <a:pt x="23097744" y="0"/>
                  </a:lnTo>
                  <a:lnTo>
                    <a:pt x="23097744" y="12435840"/>
                  </a:lnTo>
                  <a:lnTo>
                    <a:pt x="0" y="12435840"/>
                  </a:lnTo>
                  <a:close/>
                </a:path>
              </a:pathLst>
            </a:custGeom>
            <a:solidFill>
              <a:srgbClr val="303030">
                <a:alpha val="39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57300" y="1445819"/>
            <a:ext cx="5241541" cy="7395369"/>
            <a:chOff x="0" y="0"/>
            <a:chExt cx="6988721" cy="986049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988724" cy="9860488"/>
            </a:xfrm>
            <a:custGeom>
              <a:avLst/>
              <a:gdLst/>
              <a:ahLst/>
              <a:cxnLst/>
              <a:rect l="l" t="t" r="r" b="b"/>
              <a:pathLst>
                <a:path w="6988724" h="9860488">
                  <a:moveTo>
                    <a:pt x="0" y="0"/>
                  </a:moveTo>
                  <a:lnTo>
                    <a:pt x="6988724" y="0"/>
                  </a:lnTo>
                  <a:lnTo>
                    <a:pt x="6988724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31025" r="-13102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988721" cy="979381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7128"/>
                </a:lnSpc>
              </a:pPr>
              <a:r>
                <a:rPr lang="en-US" sz="6600">
                  <a:solidFill>
                    <a:srgbClr val="AB7D7D"/>
                  </a:solidFill>
                  <a:latin typeface="Nickainley"/>
                  <a:ea typeface="Nickainley"/>
                  <a:cs typeface="Nickainley"/>
                  <a:sym typeface="Nickainley"/>
                </a:rPr>
                <a:t>Prüfung des Ersuchens</a:t>
              </a:r>
            </a:p>
          </p:txBody>
        </p:sp>
      </p:grpSp>
      <p:sp>
        <p:nvSpPr>
          <p:cNvPr id="7" name="AutoShape 7"/>
          <p:cNvSpPr/>
          <p:nvPr/>
        </p:nvSpPr>
        <p:spPr>
          <a:xfrm rot="5376300">
            <a:off x="4909709" y="5133975"/>
            <a:ext cx="4143470" cy="0"/>
          </a:xfrm>
          <a:prstGeom prst="line">
            <a:avLst/>
          </a:prstGeom>
          <a:ln w="19050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grpSp>
        <p:nvGrpSpPr>
          <p:cNvPr id="8" name="Group 8"/>
          <p:cNvGrpSpPr/>
          <p:nvPr/>
        </p:nvGrpSpPr>
        <p:grpSpPr>
          <a:xfrm>
            <a:off x="7464047" y="1445819"/>
            <a:ext cx="9566653" cy="7395369"/>
            <a:chOff x="0" y="0"/>
            <a:chExt cx="12755537" cy="98604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755538" cy="9860488"/>
            </a:xfrm>
            <a:custGeom>
              <a:avLst/>
              <a:gdLst/>
              <a:ahLst/>
              <a:cxnLst/>
              <a:rect l="l" t="t" r="r" b="b"/>
              <a:pathLst>
                <a:path w="12755538" h="9860488">
                  <a:moveTo>
                    <a:pt x="0" y="0"/>
                  </a:moveTo>
                  <a:lnTo>
                    <a:pt x="12755538" y="0"/>
                  </a:lnTo>
                  <a:lnTo>
                    <a:pt x="12755538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9183" r="-4918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12755537" cy="98223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888"/>
                </a:lnSpc>
              </a:pP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muss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geprüft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: </a:t>
              </a: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Unterschrift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Siegel und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ob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das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richtig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bezeichnet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endParaRPr lang="en-US" sz="36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ob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eingetragene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Berechtigte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dem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Schuldner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übereinstimmt</a:t>
              </a:r>
              <a:endParaRPr lang="en-US" sz="36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Liegt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keine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Übereinstimmung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vor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das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zurückzuweisen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16489838" y="6315482"/>
            <a:ext cx="1315816" cy="1799407"/>
          </a:xfrm>
          <a:custGeom>
            <a:avLst/>
            <a:gdLst/>
            <a:ahLst/>
            <a:cxnLst/>
            <a:rect l="l" t="t" r="r" b="b"/>
            <a:pathLst>
              <a:path w="1315816" h="1799407">
                <a:moveTo>
                  <a:pt x="0" y="0"/>
                </a:moveTo>
                <a:lnTo>
                  <a:pt x="1315816" y="0"/>
                </a:lnTo>
                <a:lnTo>
                  <a:pt x="1315816" y="1799407"/>
                </a:lnTo>
                <a:lnTo>
                  <a:pt x="0" y="17994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2346" y="480060"/>
            <a:ext cx="17323308" cy="9326880"/>
            <a:chOff x="0" y="0"/>
            <a:chExt cx="23097744" cy="12435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097744" cy="12435840"/>
            </a:xfrm>
            <a:custGeom>
              <a:avLst/>
              <a:gdLst/>
              <a:ahLst/>
              <a:cxnLst/>
              <a:rect l="l" t="t" r="r" b="b"/>
              <a:pathLst>
                <a:path w="23097744" h="12435840">
                  <a:moveTo>
                    <a:pt x="0" y="0"/>
                  </a:moveTo>
                  <a:lnTo>
                    <a:pt x="23097744" y="0"/>
                  </a:lnTo>
                  <a:lnTo>
                    <a:pt x="23097744" y="12435840"/>
                  </a:lnTo>
                  <a:lnTo>
                    <a:pt x="0" y="12435840"/>
                  </a:lnTo>
                  <a:close/>
                </a:path>
              </a:pathLst>
            </a:custGeom>
            <a:solidFill>
              <a:srgbClr val="303030">
                <a:alpha val="39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57300" y="1445819"/>
            <a:ext cx="5241541" cy="7395369"/>
            <a:chOff x="0" y="0"/>
            <a:chExt cx="6988721" cy="986049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988724" cy="9860488"/>
            </a:xfrm>
            <a:custGeom>
              <a:avLst/>
              <a:gdLst/>
              <a:ahLst/>
              <a:cxnLst/>
              <a:rect l="l" t="t" r="r" b="b"/>
              <a:pathLst>
                <a:path w="6988724" h="9860488">
                  <a:moveTo>
                    <a:pt x="0" y="0"/>
                  </a:moveTo>
                  <a:lnTo>
                    <a:pt x="6988724" y="0"/>
                  </a:lnTo>
                  <a:lnTo>
                    <a:pt x="6988724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31025" r="-13102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988721" cy="979381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7128"/>
                </a:lnSpc>
              </a:pPr>
              <a:r>
                <a:rPr lang="en-US" sz="6600">
                  <a:solidFill>
                    <a:srgbClr val="AB7D7D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Eintragung</a:t>
              </a:r>
            </a:p>
          </p:txBody>
        </p:sp>
      </p:grpSp>
      <p:sp>
        <p:nvSpPr>
          <p:cNvPr id="7" name="AutoShape 7"/>
          <p:cNvSpPr/>
          <p:nvPr/>
        </p:nvSpPr>
        <p:spPr>
          <a:xfrm rot="5376300">
            <a:off x="4909709" y="5133975"/>
            <a:ext cx="4143470" cy="0"/>
          </a:xfrm>
          <a:prstGeom prst="line">
            <a:avLst/>
          </a:prstGeom>
          <a:ln w="19050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grpSp>
        <p:nvGrpSpPr>
          <p:cNvPr id="8" name="Group 8"/>
          <p:cNvGrpSpPr/>
          <p:nvPr/>
        </p:nvGrpSpPr>
        <p:grpSpPr>
          <a:xfrm>
            <a:off x="7464047" y="1445819"/>
            <a:ext cx="9566653" cy="7395369"/>
            <a:chOff x="0" y="0"/>
            <a:chExt cx="12755537" cy="98604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755538" cy="9860488"/>
            </a:xfrm>
            <a:custGeom>
              <a:avLst/>
              <a:gdLst/>
              <a:ahLst/>
              <a:cxnLst/>
              <a:rect l="l" t="t" r="r" b="b"/>
              <a:pathLst>
                <a:path w="12755538" h="9860488">
                  <a:moveTo>
                    <a:pt x="0" y="0"/>
                  </a:moveTo>
                  <a:lnTo>
                    <a:pt x="12755538" y="0"/>
                  </a:lnTo>
                  <a:lnTo>
                    <a:pt x="12755538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9183" r="-4918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12755537" cy="98223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Insolvenzvermerk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kann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in Abt. II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als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auch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in Abt. III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endParaRPr lang="en-US" sz="36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 </a:t>
              </a:r>
              <a:r>
                <a:rPr lang="en-US" sz="3600" u="sng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Abt. II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Gesamtschuldner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Grundstücks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endParaRPr lang="en-US" sz="36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 </a:t>
              </a:r>
              <a:r>
                <a:rPr lang="en-US" sz="3600" u="sng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Abt. III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der Gemeinschuldner der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Gläubiger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endParaRPr lang="en-US" sz="36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in der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Veränderungsspalte</a:t>
              </a:r>
              <a:r>
                <a:rPr lang="en-US" sz="36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endParaRPr lang="en-US" sz="36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>
            <a:off x="5949499" y="7215186"/>
            <a:ext cx="1376739" cy="772695"/>
          </a:xfrm>
          <a:custGeom>
            <a:avLst/>
            <a:gdLst/>
            <a:ahLst/>
            <a:cxnLst/>
            <a:rect l="l" t="t" r="r" b="b"/>
            <a:pathLst>
              <a:path w="1376739" h="772695">
                <a:moveTo>
                  <a:pt x="0" y="0"/>
                </a:moveTo>
                <a:lnTo>
                  <a:pt x="1376738" y="0"/>
                </a:lnTo>
                <a:lnTo>
                  <a:pt x="1376738" y="772694"/>
                </a:lnTo>
                <a:lnTo>
                  <a:pt x="0" y="7726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2346" y="480060"/>
            <a:ext cx="17323308" cy="9326880"/>
            <a:chOff x="0" y="0"/>
            <a:chExt cx="23097744" cy="12435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097744" cy="12435840"/>
            </a:xfrm>
            <a:custGeom>
              <a:avLst/>
              <a:gdLst/>
              <a:ahLst/>
              <a:cxnLst/>
              <a:rect l="l" t="t" r="r" b="b"/>
              <a:pathLst>
                <a:path w="23097744" h="12435840">
                  <a:moveTo>
                    <a:pt x="0" y="0"/>
                  </a:moveTo>
                  <a:lnTo>
                    <a:pt x="23097744" y="0"/>
                  </a:lnTo>
                  <a:lnTo>
                    <a:pt x="23097744" y="12435840"/>
                  </a:lnTo>
                  <a:lnTo>
                    <a:pt x="0" y="12435840"/>
                  </a:lnTo>
                  <a:close/>
                </a:path>
              </a:pathLst>
            </a:custGeom>
            <a:solidFill>
              <a:srgbClr val="303030">
                <a:alpha val="39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57300" y="1445819"/>
            <a:ext cx="5241541" cy="7395369"/>
            <a:chOff x="0" y="0"/>
            <a:chExt cx="6988721" cy="986049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988724" cy="9860488"/>
            </a:xfrm>
            <a:custGeom>
              <a:avLst/>
              <a:gdLst/>
              <a:ahLst/>
              <a:cxnLst/>
              <a:rect l="l" t="t" r="r" b="b"/>
              <a:pathLst>
                <a:path w="6988724" h="9860488">
                  <a:moveTo>
                    <a:pt x="0" y="0"/>
                  </a:moveTo>
                  <a:lnTo>
                    <a:pt x="6988724" y="0"/>
                  </a:lnTo>
                  <a:lnTo>
                    <a:pt x="6988724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31025" r="-13102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988721" cy="979381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6642"/>
                </a:lnSpc>
              </a:pPr>
              <a:r>
                <a:rPr lang="en-US" sz="6150">
                  <a:solidFill>
                    <a:srgbClr val="AB7D7D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Eintragungstext</a:t>
              </a:r>
            </a:p>
          </p:txBody>
        </p:sp>
      </p:grpSp>
      <p:sp>
        <p:nvSpPr>
          <p:cNvPr id="7" name="AutoShape 7"/>
          <p:cNvSpPr/>
          <p:nvPr/>
        </p:nvSpPr>
        <p:spPr>
          <a:xfrm rot="5376300">
            <a:off x="4909709" y="5133975"/>
            <a:ext cx="4143470" cy="0"/>
          </a:xfrm>
          <a:prstGeom prst="line">
            <a:avLst/>
          </a:prstGeom>
          <a:ln w="19050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grpSp>
        <p:nvGrpSpPr>
          <p:cNvPr id="8" name="Group 8"/>
          <p:cNvGrpSpPr/>
          <p:nvPr/>
        </p:nvGrpSpPr>
        <p:grpSpPr>
          <a:xfrm>
            <a:off x="7464047" y="1445819"/>
            <a:ext cx="9566653" cy="7648497"/>
            <a:chOff x="0" y="0"/>
            <a:chExt cx="12755537" cy="1019799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755538" cy="10197992"/>
            </a:xfrm>
            <a:custGeom>
              <a:avLst/>
              <a:gdLst/>
              <a:ahLst/>
              <a:cxnLst/>
              <a:rect l="l" t="t" r="r" b="b"/>
              <a:pathLst>
                <a:path w="12755538" h="10197992">
                  <a:moveTo>
                    <a:pt x="0" y="0"/>
                  </a:moveTo>
                  <a:lnTo>
                    <a:pt x="12755538" y="0"/>
                  </a:lnTo>
                  <a:lnTo>
                    <a:pt x="12755538" y="10197992"/>
                  </a:lnTo>
                  <a:lnTo>
                    <a:pt x="0" y="101979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9183" r="-49183" b="3309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8575"/>
              <a:ext cx="12755537" cy="1016942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078"/>
                </a:lnSpc>
              </a:pPr>
              <a:r>
                <a:rPr lang="en-US" sz="285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Der Text </a:t>
              </a:r>
              <a:r>
                <a:rPr lang="en-US" sz="285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lautet</a:t>
              </a:r>
              <a:r>
                <a:rPr lang="en-US" sz="285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5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dann</a:t>
              </a:r>
              <a:r>
                <a:rPr lang="en-US" sz="285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algn="l">
                <a:lnSpc>
                  <a:spcPts val="3078"/>
                </a:lnSpc>
              </a:pPr>
              <a:endParaRPr lang="en-US" sz="285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15779" lvl="1" indent="-257889" algn="l">
                <a:lnSpc>
                  <a:spcPts val="3078"/>
                </a:lnSpc>
                <a:buFont typeface="Arial"/>
                <a:buChar char="•"/>
              </a:pP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„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Hinsichtlich</a:t>
              </a: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Vermögens</a:t>
              </a: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/der…..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das 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Insolvenzverfahren</a:t>
              </a: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eröffnet</a:t>
              </a: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Amtsgericht</a:t>
              </a: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….., 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Aktenzeichen</a:t>
              </a: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am… und 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Unterschrift</a:t>
              </a:r>
              <a:endParaRPr lang="en-US" sz="2850" b="1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078"/>
                </a:lnSpc>
              </a:pPr>
              <a:endParaRPr lang="en-US" sz="285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078"/>
                </a:lnSpc>
              </a:pPr>
              <a:r>
                <a:rPr lang="en-US" sz="285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285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5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Eröffnungsverfahren</a:t>
              </a:r>
              <a:r>
                <a:rPr lang="en-US" sz="285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5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kann</a:t>
              </a:r>
              <a:r>
                <a:rPr lang="en-US" sz="285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5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Insolvenzgericht</a:t>
              </a:r>
              <a:r>
                <a:rPr lang="en-US" sz="285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5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Schuldner</a:t>
              </a:r>
              <a:r>
                <a:rPr lang="en-US" sz="285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5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allgemeines</a:t>
              </a:r>
              <a:r>
                <a:rPr lang="en-US" sz="285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5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Verfügungsverbot</a:t>
              </a:r>
              <a:r>
                <a:rPr lang="en-US" sz="285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5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auferlegen</a:t>
              </a:r>
              <a:r>
                <a:rPr lang="en-US" sz="285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das </a:t>
              </a:r>
              <a:r>
                <a:rPr lang="en-US" sz="285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Verfügungen</a:t>
              </a:r>
              <a:r>
                <a:rPr lang="en-US" sz="285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85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Schuldners</a:t>
              </a:r>
              <a:r>
                <a:rPr lang="en-US" sz="285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5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nur</a:t>
              </a:r>
              <a:r>
                <a:rPr lang="en-US" sz="285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5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285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5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Zustimmung</a:t>
              </a:r>
              <a:r>
                <a:rPr lang="en-US" sz="285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85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vorläufigen</a:t>
              </a:r>
              <a:r>
                <a:rPr lang="en-US" sz="285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5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Insolvenzverwalters</a:t>
              </a:r>
              <a:r>
                <a:rPr lang="en-US" sz="285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5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wirksam</a:t>
              </a:r>
              <a:r>
                <a:rPr lang="en-US" sz="285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5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endParaRPr lang="en-US" sz="285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078"/>
                </a:lnSpc>
              </a:pPr>
              <a:endParaRPr lang="en-US" sz="285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15779" lvl="1" indent="-257889" algn="l">
                <a:lnSpc>
                  <a:spcPts val="3078"/>
                </a:lnSpc>
                <a:buFont typeface="Arial"/>
                <a:buChar char="•"/>
              </a:pP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„ 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Hinsichtlich</a:t>
              </a: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Vermögens</a:t>
              </a: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des/der…..: Es 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besteht</a:t>
              </a: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allgemeines</a:t>
              </a: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Verfügungsverbot</a:t>
              </a: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“</a:t>
              </a:r>
            </a:p>
            <a:p>
              <a:pPr algn="l">
                <a:lnSpc>
                  <a:spcPts val="3078"/>
                </a:lnSpc>
              </a:pPr>
              <a:endParaRPr lang="en-US" sz="285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078"/>
                </a:lnSpc>
              </a:pPr>
              <a:r>
                <a:rPr lang="en-US" sz="285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</a:p>
            <a:p>
              <a:pPr algn="l">
                <a:lnSpc>
                  <a:spcPts val="3078"/>
                </a:lnSpc>
              </a:pPr>
              <a:endParaRPr lang="en-US" sz="285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15779" lvl="1" indent="-257889" algn="l">
                <a:lnSpc>
                  <a:spcPts val="3078"/>
                </a:lnSpc>
                <a:buFont typeface="Arial"/>
                <a:buChar char="•"/>
              </a:pP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„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Hinsichtlich</a:t>
              </a: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Vermögens</a:t>
              </a: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des/der….: 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Verfügungen</a:t>
              </a: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nur</a:t>
              </a: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Zustimmung</a:t>
              </a: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vorläufigen</a:t>
              </a: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Insolvenzverwalters</a:t>
              </a: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wirksam</a:t>
              </a: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gem. § 21 Abs. 2 Nr. 2 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</a:t>
              </a: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Amtsgericht</a:t>
              </a:r>
              <a:r>
                <a:rPr lang="en-US" sz="285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85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Aktenzeichen</a:t>
              </a:r>
              <a:endParaRPr lang="en-US" sz="2850" b="1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2346" y="480060"/>
            <a:ext cx="17323308" cy="9326880"/>
            <a:chOff x="0" y="0"/>
            <a:chExt cx="23097744" cy="12435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097744" cy="12435840"/>
            </a:xfrm>
            <a:custGeom>
              <a:avLst/>
              <a:gdLst/>
              <a:ahLst/>
              <a:cxnLst/>
              <a:rect l="l" t="t" r="r" b="b"/>
              <a:pathLst>
                <a:path w="23097744" h="12435840">
                  <a:moveTo>
                    <a:pt x="0" y="0"/>
                  </a:moveTo>
                  <a:lnTo>
                    <a:pt x="23097744" y="0"/>
                  </a:lnTo>
                  <a:lnTo>
                    <a:pt x="23097744" y="12435840"/>
                  </a:lnTo>
                  <a:lnTo>
                    <a:pt x="0" y="12435840"/>
                  </a:lnTo>
                  <a:close/>
                </a:path>
              </a:pathLst>
            </a:custGeom>
            <a:solidFill>
              <a:srgbClr val="303030">
                <a:alpha val="392"/>
              </a:srgbClr>
            </a:solidFill>
          </p:spPr>
          <p:txBody>
            <a:bodyPr/>
            <a:lstStyle/>
            <a:p>
              <a:endParaRPr lang="de-DE" dirty="0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36888" y="-180183"/>
            <a:ext cx="5241541" cy="7395369"/>
            <a:chOff x="0" y="0"/>
            <a:chExt cx="6988721" cy="986049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988724" cy="9860488"/>
            </a:xfrm>
            <a:custGeom>
              <a:avLst/>
              <a:gdLst/>
              <a:ahLst/>
              <a:cxnLst/>
              <a:rect l="l" t="t" r="r" b="b"/>
              <a:pathLst>
                <a:path w="6988724" h="9860488">
                  <a:moveTo>
                    <a:pt x="0" y="0"/>
                  </a:moveTo>
                  <a:lnTo>
                    <a:pt x="6988724" y="0"/>
                  </a:lnTo>
                  <a:lnTo>
                    <a:pt x="6988724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31025" r="-131025"/>
              </a:stretch>
            </a:blipFill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988721" cy="979381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7128"/>
                </a:lnSpc>
              </a:pPr>
              <a:r>
                <a:rPr lang="en-US" sz="6600">
                  <a:solidFill>
                    <a:srgbClr val="AB7D7D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Eintragung</a:t>
              </a:r>
            </a:p>
          </p:txBody>
        </p:sp>
      </p:grpSp>
      <p:sp>
        <p:nvSpPr>
          <p:cNvPr id="7" name="AutoShape 7"/>
          <p:cNvSpPr/>
          <p:nvPr/>
        </p:nvSpPr>
        <p:spPr>
          <a:xfrm>
            <a:off x="7056955" y="2039186"/>
            <a:ext cx="28565" cy="4143372"/>
          </a:xfrm>
          <a:prstGeom prst="line">
            <a:avLst/>
          </a:prstGeom>
          <a:ln w="19050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grpSp>
        <p:nvGrpSpPr>
          <p:cNvPr id="8" name="Group 8"/>
          <p:cNvGrpSpPr/>
          <p:nvPr/>
        </p:nvGrpSpPr>
        <p:grpSpPr>
          <a:xfrm>
            <a:off x="7464047" y="1445819"/>
            <a:ext cx="9566653" cy="7395369"/>
            <a:chOff x="0" y="0"/>
            <a:chExt cx="12755537" cy="98604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755538" cy="9860488"/>
            </a:xfrm>
            <a:custGeom>
              <a:avLst/>
              <a:gdLst/>
              <a:ahLst/>
              <a:cxnLst/>
              <a:rect l="l" t="t" r="r" b="b"/>
              <a:pathLst>
                <a:path w="12755538" h="9860488">
                  <a:moveTo>
                    <a:pt x="0" y="0"/>
                  </a:moveTo>
                  <a:lnTo>
                    <a:pt x="12755538" y="0"/>
                  </a:lnTo>
                  <a:lnTo>
                    <a:pt x="12755538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9183" r="-4918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8575"/>
              <a:ext cx="12755537" cy="983191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97217" lvl="1" indent="-298609" algn="l">
                <a:lnSpc>
                  <a:spcPts val="3564"/>
                </a:lnSpc>
                <a:buFont typeface="Arial"/>
                <a:buChar char="•"/>
              </a:pP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genau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prüfen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welcher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Vermerk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soll</a:t>
              </a:r>
              <a:endParaRPr lang="en-US" sz="33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98608" lvl="1" algn="l">
                <a:lnSpc>
                  <a:spcPts val="3564"/>
                </a:lnSpc>
              </a:pPr>
              <a:endParaRPr lang="en-US" sz="33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96798" lvl="1" indent="-298399" algn="l">
                <a:lnSpc>
                  <a:spcPts val="3564"/>
                </a:lnSpc>
                <a:buFont typeface="Arial"/>
                <a:buChar char="•"/>
              </a:pP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oft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steht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das um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Ermittlung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gebeten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ob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weitere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Grundstücke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Eigentum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Schuldners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stehen</a:t>
              </a:r>
              <a:endParaRPr lang="en-US" sz="33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564"/>
                </a:lnSpc>
              </a:pP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    → es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gebeten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auch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dort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  </a:t>
              </a:r>
            </a:p>
            <a:p>
              <a:pPr algn="l">
                <a:lnSpc>
                  <a:spcPts val="3564"/>
                </a:lnSpc>
              </a:pP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        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vorzunehmen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→ dies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zulässig</a:t>
              </a:r>
              <a:endParaRPr lang="en-US" sz="33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564"/>
                </a:lnSpc>
              </a:pPr>
              <a:endParaRPr lang="en-US" sz="33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564"/>
                </a:lnSpc>
              </a:pP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u="sng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informiert</a:t>
              </a:r>
              <a:r>
                <a:rPr lang="en-US" sz="3300" u="sng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u="sng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3300" u="sng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3300" u="sng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Eintragungen</a:t>
              </a:r>
              <a:r>
                <a:rPr lang="en-US" sz="3300" u="sng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u="sng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3300" u="sng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algn="l">
                <a:lnSpc>
                  <a:spcPts val="3564"/>
                </a:lnSpc>
              </a:pP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-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ersuchende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Behörde</a:t>
              </a:r>
              <a:endParaRPr lang="en-US" sz="33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564"/>
                </a:lnSpc>
              </a:pP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- der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algn="l">
                <a:lnSpc>
                  <a:spcPts val="3564"/>
                </a:lnSpc>
              </a:pP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-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Zwangsversteigerungsvermerk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   </a:t>
              </a:r>
            </a:p>
            <a:p>
              <a:pPr algn="l">
                <a:lnSpc>
                  <a:spcPts val="3564"/>
                </a:lnSpc>
              </a:pP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   Verwaltung die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Abteilung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zum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dortigen</a:t>
              </a: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algn="l">
                <a:lnSpc>
                  <a:spcPts val="3564"/>
                </a:lnSpc>
              </a:pPr>
              <a:r>
                <a:rPr lang="en-US" sz="33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    </a:t>
              </a:r>
              <a:r>
                <a:rPr lang="en-US" sz="33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Aktenzeichen</a:t>
              </a:r>
              <a:endParaRPr lang="en-US" sz="33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>
            <a:off x="4401267" y="6015026"/>
            <a:ext cx="2529415" cy="2826162"/>
          </a:xfrm>
          <a:custGeom>
            <a:avLst/>
            <a:gdLst/>
            <a:ahLst/>
            <a:cxnLst/>
            <a:rect l="l" t="t" r="r" b="b"/>
            <a:pathLst>
              <a:path w="2529415" h="2826162">
                <a:moveTo>
                  <a:pt x="0" y="0"/>
                </a:moveTo>
                <a:lnTo>
                  <a:pt x="2529415" y="0"/>
                </a:lnTo>
                <a:lnTo>
                  <a:pt x="2529415" y="2826162"/>
                </a:lnTo>
                <a:lnTo>
                  <a:pt x="0" y="28261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24801" y="1399032"/>
            <a:ext cx="9101328" cy="7488936"/>
            <a:chOff x="-301891" y="0"/>
            <a:chExt cx="12135104" cy="99852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833206" cy="9985248"/>
            </a:xfrm>
            <a:custGeom>
              <a:avLst/>
              <a:gdLst/>
              <a:ahLst/>
              <a:cxnLst/>
              <a:rect l="l" t="t" r="r" b="b"/>
              <a:pathLst>
                <a:path w="11833206" h="9985248">
                  <a:moveTo>
                    <a:pt x="0" y="0"/>
                  </a:moveTo>
                  <a:lnTo>
                    <a:pt x="11833206" y="0"/>
                  </a:lnTo>
                  <a:lnTo>
                    <a:pt x="11833206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8266" r="-58266"/>
              </a:stretch>
            </a:blipFill>
          </p:spPr>
          <p:txBody>
            <a:bodyPr/>
            <a:lstStyle/>
            <a:p>
              <a:endParaRPr lang="de-DE" sz="24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-301891" y="28575"/>
              <a:ext cx="12135104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/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Für die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Zwangsvollstreckung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das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unbewegliche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Vermögen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gibt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es 3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Möglichkeiten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algn="l"/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/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Zwangsversteigerung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Zwangsverwaltung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Sicherungshypothek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681596" y="1623516"/>
            <a:ext cx="6598523" cy="6639507"/>
          </a:xfrm>
          <a:custGeom>
            <a:avLst/>
            <a:gdLst/>
            <a:ahLst/>
            <a:cxnLst/>
            <a:rect l="l" t="t" r="r" b="b"/>
            <a:pathLst>
              <a:path w="6598523" h="6639507">
                <a:moveTo>
                  <a:pt x="0" y="0"/>
                </a:moveTo>
                <a:lnTo>
                  <a:pt x="6598523" y="0"/>
                </a:lnTo>
                <a:lnTo>
                  <a:pt x="6598523" y="6639508"/>
                </a:lnTo>
                <a:lnTo>
                  <a:pt x="0" y="66395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95428" y="1399032"/>
            <a:ext cx="8874909" cy="7488936"/>
            <a:chOff x="0" y="0"/>
            <a:chExt cx="11833212" cy="99852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833206" cy="9985248"/>
            </a:xfrm>
            <a:custGeom>
              <a:avLst/>
              <a:gdLst/>
              <a:ahLst/>
              <a:cxnLst/>
              <a:rect l="l" t="t" r="r" b="b"/>
              <a:pathLst>
                <a:path w="11833206" h="9985248">
                  <a:moveTo>
                    <a:pt x="0" y="0"/>
                  </a:moveTo>
                  <a:lnTo>
                    <a:pt x="11833206" y="0"/>
                  </a:lnTo>
                  <a:lnTo>
                    <a:pt x="11833206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8266" r="-58266"/>
              </a:stretch>
            </a:blipFill>
          </p:spPr>
          <p:txBody>
            <a:bodyPr/>
            <a:lstStyle/>
            <a:p>
              <a:endParaRPr lang="de-DE" sz="24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11833212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42925" lvl="1" indent="-271462" algn="l"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Grundvermögen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Schuldners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auf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Gläubigers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Zwecke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Schuldentilgung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verwertet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71463" lvl="1" algn="l"/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verliert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sein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Eigentum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240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/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müssen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Voraussetzungen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Zwangsvollstreckung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vorliegen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marL="542925" lvl="1" indent="-271462" algn="l"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Titel,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Klausel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Zustellung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/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/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Zwangsversteigerungsverfahren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bewirkt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relatives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Verfügungsverbot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das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beschlagnahmt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-198482" y="1784341"/>
            <a:ext cx="7370034" cy="6446888"/>
          </a:xfrm>
          <a:custGeom>
            <a:avLst/>
            <a:gdLst/>
            <a:ahLst/>
            <a:cxnLst/>
            <a:rect l="l" t="t" r="r" b="b"/>
            <a:pathLst>
              <a:path w="7370034" h="6446888">
                <a:moveTo>
                  <a:pt x="0" y="0"/>
                </a:moveTo>
                <a:lnTo>
                  <a:pt x="7370035" y="0"/>
                </a:lnTo>
                <a:lnTo>
                  <a:pt x="7370035" y="6446888"/>
                </a:lnTo>
                <a:lnTo>
                  <a:pt x="0" y="64468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61872" y="376971"/>
            <a:ext cx="15759684" cy="1515396"/>
            <a:chOff x="0" y="0"/>
            <a:chExt cx="21012912" cy="20205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12913" cy="2020524"/>
            </a:xfrm>
            <a:custGeom>
              <a:avLst/>
              <a:gdLst/>
              <a:ahLst/>
              <a:cxnLst/>
              <a:rect l="l" t="t" r="r" b="b"/>
              <a:pathLst>
                <a:path w="21012913" h="2020524">
                  <a:moveTo>
                    <a:pt x="0" y="0"/>
                  </a:moveTo>
                  <a:lnTo>
                    <a:pt x="21012913" y="0"/>
                  </a:lnTo>
                  <a:lnTo>
                    <a:pt x="21012913" y="2020524"/>
                  </a:lnTo>
                  <a:lnTo>
                    <a:pt x="0" y="202052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52639" b="-152639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12912" cy="195385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 dirty="0" err="1">
                  <a:solidFill>
                    <a:srgbClr val="303030"/>
                  </a:solidFill>
                  <a:latin typeface="Imprint MT Shadow" pitchFamily="82" charset="77"/>
                  <a:ea typeface="Nickainley"/>
                  <a:cs typeface="Rod" panose="02030509050101010101" pitchFamily="49" charset="-79"/>
                  <a:sym typeface="Nickainley"/>
                </a:rPr>
                <a:t>Eintragung</a:t>
              </a:r>
              <a:r>
                <a:rPr lang="en-US" sz="6600" dirty="0">
                  <a:solidFill>
                    <a:srgbClr val="303030"/>
                  </a:solidFill>
                  <a:latin typeface="Imprint MT Shadow" pitchFamily="82" charset="77"/>
                  <a:ea typeface="Nickainley"/>
                  <a:cs typeface="Rod" panose="02030509050101010101" pitchFamily="49" charset="-79"/>
                  <a:sym typeface="Nickainley"/>
                </a:rPr>
                <a:t> in Abt 1    (§ 15 GBV)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626431"/>
            <a:ext cx="192024" cy="947118"/>
            <a:chOff x="0" y="0"/>
            <a:chExt cx="256032" cy="12628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032" cy="1262888"/>
            </a:xfrm>
            <a:custGeom>
              <a:avLst/>
              <a:gdLst/>
              <a:ahLst/>
              <a:cxnLst/>
              <a:rect l="l" t="t" r="r" b="b"/>
              <a:pathLst>
                <a:path w="256032" h="1262888">
                  <a:moveTo>
                    <a:pt x="0" y="0"/>
                  </a:moveTo>
                  <a:lnTo>
                    <a:pt x="256032" y="0"/>
                  </a:lnTo>
                  <a:lnTo>
                    <a:pt x="256032" y="1262888"/>
                  </a:lnTo>
                  <a:lnTo>
                    <a:pt x="0" y="1262888"/>
                  </a:ln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261872" y="2071297"/>
            <a:ext cx="15759684" cy="27432"/>
            <a:chOff x="0" y="0"/>
            <a:chExt cx="21012912" cy="3657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012913" cy="36576"/>
            </a:xfrm>
            <a:custGeom>
              <a:avLst/>
              <a:gdLst/>
              <a:ahLst/>
              <a:cxnLst/>
              <a:rect l="l" t="t" r="r" b="b"/>
              <a:pathLst>
                <a:path w="21012913" h="36576">
                  <a:moveTo>
                    <a:pt x="0" y="0"/>
                  </a:moveTo>
                  <a:lnTo>
                    <a:pt x="21012913" y="0"/>
                  </a:lnTo>
                  <a:lnTo>
                    <a:pt x="21012913" y="36576"/>
                  </a:lnTo>
                  <a:lnTo>
                    <a:pt x="0" y="36576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57300" y="3592916"/>
            <a:ext cx="15759684" cy="2063220"/>
            <a:chOff x="0" y="0"/>
            <a:chExt cx="21012912" cy="275096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012913" cy="2750947"/>
            </a:xfrm>
            <a:custGeom>
              <a:avLst/>
              <a:gdLst/>
              <a:ahLst/>
              <a:cxnLst/>
              <a:rect l="l" t="t" r="r" b="b"/>
              <a:pathLst>
                <a:path w="21012913" h="2750947">
                  <a:moveTo>
                    <a:pt x="0" y="275082"/>
                  </a:moveTo>
                  <a:cubicBezTo>
                    <a:pt x="0" y="123190"/>
                    <a:pt x="123190" y="0"/>
                    <a:pt x="275082" y="0"/>
                  </a:cubicBezTo>
                  <a:lnTo>
                    <a:pt x="20737830" y="0"/>
                  </a:lnTo>
                  <a:cubicBezTo>
                    <a:pt x="20889722" y="0"/>
                    <a:pt x="21012913" y="123190"/>
                    <a:pt x="21012913" y="275082"/>
                  </a:cubicBezTo>
                  <a:lnTo>
                    <a:pt x="21012913" y="2475865"/>
                  </a:lnTo>
                  <a:cubicBezTo>
                    <a:pt x="21012913" y="2627757"/>
                    <a:pt x="20889722" y="2750947"/>
                    <a:pt x="20737830" y="2750947"/>
                  </a:cubicBezTo>
                  <a:lnTo>
                    <a:pt x="275082" y="2750947"/>
                  </a:lnTo>
                  <a:cubicBezTo>
                    <a:pt x="123190" y="2750947"/>
                    <a:pt x="0" y="2627757"/>
                    <a:pt x="0" y="2475865"/>
                  </a:cubicBez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881426" y="4057136"/>
            <a:ext cx="1134770" cy="1134770"/>
          </a:xfrm>
          <a:custGeom>
            <a:avLst/>
            <a:gdLst/>
            <a:ahLst/>
            <a:cxnLst/>
            <a:rect l="l" t="t" r="r" b="b"/>
            <a:pathLst>
              <a:path w="1134770" h="1134770">
                <a:moveTo>
                  <a:pt x="0" y="0"/>
                </a:moveTo>
                <a:lnTo>
                  <a:pt x="1134770" y="0"/>
                </a:lnTo>
                <a:lnTo>
                  <a:pt x="1134770" y="1134770"/>
                </a:lnTo>
                <a:lnTo>
                  <a:pt x="0" y="113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12" name="Group 12"/>
          <p:cNvGrpSpPr/>
          <p:nvPr/>
        </p:nvGrpSpPr>
        <p:grpSpPr>
          <a:xfrm>
            <a:off x="3635559" y="3588153"/>
            <a:ext cx="13386187" cy="2072750"/>
            <a:chOff x="0" y="0"/>
            <a:chExt cx="17848250" cy="276366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7848244" cy="2763672"/>
            </a:xfrm>
            <a:custGeom>
              <a:avLst/>
              <a:gdLst/>
              <a:ahLst/>
              <a:cxnLst/>
              <a:rect l="l" t="t" r="r" b="b"/>
              <a:pathLst>
                <a:path w="17848244" h="2763672">
                  <a:moveTo>
                    <a:pt x="0" y="0"/>
                  </a:moveTo>
                  <a:lnTo>
                    <a:pt x="17848244" y="0"/>
                  </a:lnTo>
                  <a:lnTo>
                    <a:pt x="17848244" y="2763672"/>
                  </a:lnTo>
                  <a:lnTo>
                    <a:pt x="0" y="276367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5837" b="-75837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38100"/>
              <a:ext cx="17848250" cy="272556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050"/>
                </a:lnSpc>
              </a:pPr>
              <a:r>
                <a:rPr lang="en-US" sz="37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Natürliche</a:t>
              </a:r>
              <a:r>
                <a:rPr lang="en-US" sz="37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7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Personen</a:t>
              </a:r>
              <a:r>
                <a:rPr lang="en-US" sz="37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7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37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7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37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7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37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7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37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7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Vornamen</a:t>
              </a:r>
              <a:r>
                <a:rPr lang="en-US" sz="37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7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Nachnamen</a:t>
              </a:r>
              <a:r>
                <a:rPr lang="en-US" sz="37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7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Geburtsdatum</a:t>
              </a:r>
              <a:r>
                <a:rPr lang="en-US" sz="37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7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evtl</a:t>
              </a:r>
              <a:r>
                <a:rPr lang="en-US" sz="37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  <a:r>
                <a:rPr lang="en-US" sz="37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Geburtsnamen</a:t>
              </a:r>
              <a:r>
                <a:rPr lang="en-US" sz="37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37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Miteigentumsanteil</a:t>
              </a:r>
              <a:r>
                <a:rPr lang="en-US" sz="37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7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r>
                <a:rPr lang="en-US" sz="37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57300" y="6171943"/>
            <a:ext cx="15759684" cy="2063220"/>
            <a:chOff x="0" y="0"/>
            <a:chExt cx="21012912" cy="275096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012913" cy="2750947"/>
            </a:xfrm>
            <a:custGeom>
              <a:avLst/>
              <a:gdLst/>
              <a:ahLst/>
              <a:cxnLst/>
              <a:rect l="l" t="t" r="r" b="b"/>
              <a:pathLst>
                <a:path w="21012913" h="2750947">
                  <a:moveTo>
                    <a:pt x="0" y="275082"/>
                  </a:moveTo>
                  <a:cubicBezTo>
                    <a:pt x="0" y="123190"/>
                    <a:pt x="123190" y="0"/>
                    <a:pt x="275082" y="0"/>
                  </a:cubicBezTo>
                  <a:lnTo>
                    <a:pt x="20737830" y="0"/>
                  </a:lnTo>
                  <a:cubicBezTo>
                    <a:pt x="20889722" y="0"/>
                    <a:pt x="21012913" y="123190"/>
                    <a:pt x="21012913" y="275082"/>
                  </a:cubicBezTo>
                  <a:lnTo>
                    <a:pt x="21012913" y="2475865"/>
                  </a:lnTo>
                  <a:cubicBezTo>
                    <a:pt x="21012913" y="2627757"/>
                    <a:pt x="20889722" y="2750947"/>
                    <a:pt x="20737830" y="2750947"/>
                  </a:cubicBezTo>
                  <a:lnTo>
                    <a:pt x="275082" y="2750947"/>
                  </a:lnTo>
                  <a:cubicBezTo>
                    <a:pt x="123190" y="2750947"/>
                    <a:pt x="0" y="2627757"/>
                    <a:pt x="0" y="2475865"/>
                  </a:cubicBez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7" name="Freeform 17"/>
          <p:cNvSpPr/>
          <p:nvPr/>
        </p:nvSpPr>
        <p:spPr>
          <a:xfrm>
            <a:off x="1881426" y="6636172"/>
            <a:ext cx="1134770" cy="1134770"/>
          </a:xfrm>
          <a:custGeom>
            <a:avLst/>
            <a:gdLst/>
            <a:ahLst/>
            <a:cxnLst/>
            <a:rect l="l" t="t" r="r" b="b"/>
            <a:pathLst>
              <a:path w="1134770" h="1134770">
                <a:moveTo>
                  <a:pt x="0" y="0"/>
                </a:moveTo>
                <a:lnTo>
                  <a:pt x="1134770" y="0"/>
                </a:lnTo>
                <a:lnTo>
                  <a:pt x="1134770" y="1134771"/>
                </a:lnTo>
                <a:lnTo>
                  <a:pt x="0" y="113477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18" name="Group 18"/>
          <p:cNvGrpSpPr/>
          <p:nvPr/>
        </p:nvGrpSpPr>
        <p:grpSpPr>
          <a:xfrm>
            <a:off x="3635559" y="6167180"/>
            <a:ext cx="13386187" cy="2072750"/>
            <a:chOff x="0" y="0"/>
            <a:chExt cx="17848250" cy="276366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7848244" cy="2763672"/>
            </a:xfrm>
            <a:custGeom>
              <a:avLst/>
              <a:gdLst/>
              <a:ahLst/>
              <a:cxnLst/>
              <a:rect l="l" t="t" r="r" b="b"/>
              <a:pathLst>
                <a:path w="17848244" h="2763672">
                  <a:moveTo>
                    <a:pt x="0" y="0"/>
                  </a:moveTo>
                  <a:lnTo>
                    <a:pt x="17848244" y="0"/>
                  </a:lnTo>
                  <a:lnTo>
                    <a:pt x="17848244" y="2763672"/>
                  </a:lnTo>
                  <a:lnTo>
                    <a:pt x="0" y="276367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5837" b="-75837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38100"/>
              <a:ext cx="17848250" cy="272556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050"/>
                </a:lnSpc>
              </a:pPr>
              <a:r>
                <a:rPr lang="en-US" sz="37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Juristische</a:t>
              </a:r>
              <a:r>
                <a:rPr lang="en-US" sz="37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7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Personen</a:t>
              </a:r>
              <a:r>
                <a:rPr lang="en-US" sz="37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7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37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7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37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Namen, Sitz, </a:t>
              </a:r>
              <a:r>
                <a:rPr lang="en-US" sz="37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Handelsregisternummer</a:t>
              </a:r>
              <a:r>
                <a:rPr lang="en-US" sz="37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37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Handelsregistergericht</a:t>
              </a:r>
              <a:r>
                <a:rPr lang="en-US" sz="37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7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endParaRPr lang="en-US" sz="37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</p:bld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151219" y="1399032"/>
            <a:ext cx="8874909" cy="7488936"/>
            <a:chOff x="0" y="0"/>
            <a:chExt cx="11833212" cy="99852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833206" cy="9985248"/>
            </a:xfrm>
            <a:custGeom>
              <a:avLst/>
              <a:gdLst/>
              <a:ahLst/>
              <a:cxnLst/>
              <a:rect l="l" t="t" r="r" b="b"/>
              <a:pathLst>
                <a:path w="11833206" h="9985248">
                  <a:moveTo>
                    <a:pt x="0" y="0"/>
                  </a:moveTo>
                  <a:lnTo>
                    <a:pt x="11833206" y="0"/>
                  </a:lnTo>
                  <a:lnTo>
                    <a:pt x="11833206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8266" r="-58266"/>
              </a:stretch>
            </a:blipFill>
          </p:spPr>
          <p:txBody>
            <a:bodyPr/>
            <a:lstStyle/>
            <a:p>
              <a:endParaRPr lang="de-DE" sz="200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11833212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42925" lvl="1" indent="-271462" algn="l">
                <a:buFont typeface="Arial"/>
                <a:buChar char="•"/>
              </a:pP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relative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Verfügungsverbot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muss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schnellstens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da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sonst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Dritter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das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gutgläubig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erwerben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könnte</a:t>
              </a:r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71463" lvl="1" algn="l"/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Zwangsversteigerungsvermerkes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gute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Glaube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zerstört</a:t>
              </a:r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71463" lvl="1" algn="l"/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Zwangsversteigerungsvermerkes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stellt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keine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Grundbuchsperre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dar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deshalb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auch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relatives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Verfügungsverbot</a:t>
              </a:r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71463" lvl="1" algn="l"/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Es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können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weiterhin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Eintragungen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vorgenommen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warden</a:t>
              </a:r>
            </a:p>
            <a:p>
              <a:pPr marL="271463" lvl="1" algn="l"/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22 ZVG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198482" y="1784341"/>
            <a:ext cx="7370034" cy="6446888"/>
          </a:xfrm>
          <a:custGeom>
            <a:avLst/>
            <a:gdLst/>
            <a:ahLst/>
            <a:cxnLst/>
            <a:rect l="l" t="t" r="r" b="b"/>
            <a:pathLst>
              <a:path w="7370034" h="6446888">
                <a:moveTo>
                  <a:pt x="0" y="0"/>
                </a:moveTo>
                <a:lnTo>
                  <a:pt x="7370035" y="0"/>
                </a:lnTo>
                <a:lnTo>
                  <a:pt x="7370035" y="6446888"/>
                </a:lnTo>
                <a:lnTo>
                  <a:pt x="0" y="64468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151219" y="1399032"/>
            <a:ext cx="8874909" cy="7488936"/>
            <a:chOff x="0" y="0"/>
            <a:chExt cx="11833212" cy="99852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833206" cy="9985248"/>
            </a:xfrm>
            <a:custGeom>
              <a:avLst/>
              <a:gdLst/>
              <a:ahLst/>
              <a:cxnLst/>
              <a:rect l="l" t="t" r="r" b="b"/>
              <a:pathLst>
                <a:path w="11833206" h="9985248">
                  <a:moveTo>
                    <a:pt x="0" y="0"/>
                  </a:moveTo>
                  <a:lnTo>
                    <a:pt x="11833206" y="0"/>
                  </a:lnTo>
                  <a:lnTo>
                    <a:pt x="11833206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8266" r="-58266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11833212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/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Beschlagnahme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wirksam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algn="l"/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Zustellung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an den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erfolgt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Zeitpunkt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wann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das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Grundbuchamt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eingeht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entscheidend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jeweils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frühere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Zeitpunkt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Beschlagnahme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Grundstücks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-131719" y="1920056"/>
            <a:ext cx="7370034" cy="6446888"/>
          </a:xfrm>
          <a:custGeom>
            <a:avLst/>
            <a:gdLst/>
            <a:ahLst/>
            <a:cxnLst/>
            <a:rect l="l" t="t" r="r" b="b"/>
            <a:pathLst>
              <a:path w="7370034" h="6446888">
                <a:moveTo>
                  <a:pt x="0" y="0"/>
                </a:moveTo>
                <a:lnTo>
                  <a:pt x="7370034" y="0"/>
                </a:lnTo>
                <a:lnTo>
                  <a:pt x="7370034" y="6446888"/>
                </a:lnTo>
                <a:lnTo>
                  <a:pt x="0" y="64468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 rot="-165044">
            <a:off x="1907025" y="2883911"/>
            <a:ext cx="3292546" cy="3451272"/>
          </a:xfrm>
          <a:custGeom>
            <a:avLst/>
            <a:gdLst/>
            <a:ahLst/>
            <a:cxnLst/>
            <a:rect l="l" t="t" r="r" b="b"/>
            <a:pathLst>
              <a:path w="3292546" h="3451272">
                <a:moveTo>
                  <a:pt x="0" y="0"/>
                </a:moveTo>
                <a:lnTo>
                  <a:pt x="3292546" y="0"/>
                </a:lnTo>
                <a:lnTo>
                  <a:pt x="3292546" y="3451272"/>
                </a:lnTo>
                <a:lnTo>
                  <a:pt x="0" y="34512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151219" y="1399032"/>
            <a:ext cx="8874909" cy="7488936"/>
            <a:chOff x="0" y="0"/>
            <a:chExt cx="11833212" cy="99852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833206" cy="9985248"/>
            </a:xfrm>
            <a:custGeom>
              <a:avLst/>
              <a:gdLst/>
              <a:ahLst/>
              <a:cxnLst/>
              <a:rect l="l" t="t" r="r" b="b"/>
              <a:pathLst>
                <a:path w="11833206" h="9985248">
                  <a:moveTo>
                    <a:pt x="0" y="0"/>
                  </a:moveTo>
                  <a:lnTo>
                    <a:pt x="11833206" y="0"/>
                  </a:lnTo>
                  <a:lnTo>
                    <a:pt x="11833206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8266" r="-58266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11833212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42925" lvl="1" indent="-271462" algn="l">
                <a:buFont typeface="Arial"/>
                <a:buChar char="•"/>
              </a:pP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200" u="sng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Zwangsversteigerung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Gläubiger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Substanz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befriedigt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nämlich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Erlös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Versteigerung</a:t>
              </a:r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/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/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u="sng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Zwangsverwaltung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nur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Befriedigung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den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Erträgen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z.B.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Mieten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Ernten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etc.</a:t>
              </a:r>
            </a:p>
            <a:p>
              <a:pPr marL="271463" lvl="1" algn="l"/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bleibt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verliert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aber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Verfügungsbefugnis</a:t>
              </a:r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71463" lvl="1" algn="l"/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diese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übt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Zwangsverwalter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71463" lvl="1" algn="l"/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deckt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den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Erträgen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Kosten und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befriedigt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den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Überschüssen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Gläubiger</a:t>
              </a:r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606768" y="1608551"/>
            <a:ext cx="6598523" cy="6639507"/>
          </a:xfrm>
          <a:custGeom>
            <a:avLst/>
            <a:gdLst/>
            <a:ahLst/>
            <a:cxnLst/>
            <a:rect l="l" t="t" r="r" b="b"/>
            <a:pathLst>
              <a:path w="6598523" h="6639507">
                <a:moveTo>
                  <a:pt x="0" y="0"/>
                </a:moveTo>
                <a:lnTo>
                  <a:pt x="6598523" y="0"/>
                </a:lnTo>
                <a:lnTo>
                  <a:pt x="6598523" y="6639507"/>
                </a:lnTo>
                <a:lnTo>
                  <a:pt x="0" y="66395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151219" y="1399032"/>
            <a:ext cx="9832710" cy="7488936"/>
            <a:chOff x="0" y="0"/>
            <a:chExt cx="13110279" cy="99852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110273" cy="9985248"/>
            </a:xfrm>
            <a:custGeom>
              <a:avLst/>
              <a:gdLst/>
              <a:ahLst/>
              <a:cxnLst/>
              <a:rect l="l" t="t" r="r" b="b"/>
              <a:pathLst>
                <a:path w="13110273" h="9985248">
                  <a:moveTo>
                    <a:pt x="0" y="0"/>
                  </a:moveTo>
                  <a:lnTo>
                    <a:pt x="13110273" y="0"/>
                  </a:lnTo>
                  <a:lnTo>
                    <a:pt x="13110273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2591" r="-42850"/>
              </a:stretch>
            </a:blipFill>
          </p:spPr>
          <p:txBody>
            <a:bodyPr/>
            <a:lstStyle/>
            <a:p>
              <a:endParaRPr lang="de-DE" sz="24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13110279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42925" lvl="1" indent="-271462" algn="l"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Ehepaaren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Erbengemeinschaft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kommt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nur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Zwangsversteigerung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zwecks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Aufhebung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Gemeinschaft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beantragt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 180ff ZVG)</a:t>
              </a:r>
            </a:p>
            <a:p>
              <a:pPr marL="271463" lvl="1" algn="l"/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/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→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anderen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haben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u="sng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kein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</a:t>
              </a:r>
            </a:p>
            <a:p>
              <a:pPr algn="l"/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Widerspruchsrecht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/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/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gehen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um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Zwangsversteigerung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b="1" dirty="0">
                  <a:solidFill>
                    <a:srgbClr val="30303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und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Zwangsverwaltung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b="1" dirty="0" err="1">
                  <a:solidFill>
                    <a:srgbClr val="30303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gleichzeitig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so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zuerst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3600" u="sng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Zwangsversteigerung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591802" y="1399032"/>
            <a:ext cx="6598523" cy="6639507"/>
          </a:xfrm>
          <a:custGeom>
            <a:avLst/>
            <a:gdLst/>
            <a:ahLst/>
            <a:cxnLst/>
            <a:rect l="l" t="t" r="r" b="b"/>
            <a:pathLst>
              <a:path w="6598523" h="6639507">
                <a:moveTo>
                  <a:pt x="0" y="0"/>
                </a:moveTo>
                <a:lnTo>
                  <a:pt x="6598523" y="0"/>
                </a:lnTo>
                <a:lnTo>
                  <a:pt x="6598523" y="6639507"/>
                </a:lnTo>
                <a:lnTo>
                  <a:pt x="0" y="66395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7267" y="2385454"/>
            <a:ext cx="7379567" cy="3227600"/>
            <a:chOff x="0" y="0"/>
            <a:chExt cx="9839423" cy="4303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839423" cy="4303467"/>
            </a:xfrm>
            <a:custGeom>
              <a:avLst/>
              <a:gdLst/>
              <a:ahLst/>
              <a:cxnLst/>
              <a:rect l="l" t="t" r="r" b="b"/>
              <a:pathLst>
                <a:path w="9839423" h="4303467">
                  <a:moveTo>
                    <a:pt x="0" y="0"/>
                  </a:moveTo>
                  <a:lnTo>
                    <a:pt x="9839423" y="0"/>
                  </a:lnTo>
                  <a:lnTo>
                    <a:pt x="9839423" y="4303467"/>
                  </a:lnTo>
                  <a:lnTo>
                    <a:pt x="0" y="43034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81427" r="-54658" b="-11035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9839423" cy="42367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Tätigkeiten des UdG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151219" y="1399032"/>
            <a:ext cx="8874909" cy="7488936"/>
            <a:chOff x="0" y="0"/>
            <a:chExt cx="11833212" cy="998524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833206" cy="9985248"/>
            </a:xfrm>
            <a:custGeom>
              <a:avLst/>
              <a:gdLst/>
              <a:ahLst/>
              <a:cxnLst/>
              <a:rect l="l" t="t" r="r" b="b"/>
              <a:pathLst>
                <a:path w="11833206" h="9985248">
                  <a:moveTo>
                    <a:pt x="0" y="0"/>
                  </a:moveTo>
                  <a:lnTo>
                    <a:pt x="11833206" y="0"/>
                  </a:lnTo>
                  <a:lnTo>
                    <a:pt x="11833206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8266" r="-58266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11833212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42900" lvl="0" indent="-342900">
                <a:lnSpc>
                  <a:spcPct val="107000"/>
                </a:lnSpc>
                <a:buFont typeface="+mj-lt"/>
                <a:buAutoNum type="arabicParenR"/>
              </a:pPr>
              <a:r>
                <a:rPr lang="de-DE" sz="3600" dirty="0">
                  <a:effectLst/>
                  <a:latin typeface="Aptos"/>
                  <a:ea typeface="Aptos"/>
                  <a:cs typeface="Times New Roman" panose="02020603050405020304" pitchFamily="18" charset="0"/>
                </a:rPr>
                <a:t> Präsentieren</a:t>
              </a:r>
            </a:p>
            <a:p>
              <a:pPr marL="342900" lvl="0" indent="-342900">
                <a:lnSpc>
                  <a:spcPct val="107000"/>
                </a:lnSpc>
                <a:buFont typeface="+mj-lt"/>
                <a:buAutoNum type="arabicParenR"/>
              </a:pPr>
              <a:r>
                <a:rPr lang="de-DE" sz="3600" dirty="0">
                  <a:effectLst/>
                  <a:latin typeface="Aptos"/>
                  <a:ea typeface="Aptos"/>
                  <a:cs typeface="Times New Roman" panose="02020603050405020304" pitchFamily="18" charset="0"/>
                </a:rPr>
                <a:t> Zuständigkeit prüfen</a:t>
              </a:r>
            </a:p>
            <a:p>
              <a:pPr marL="342900" lvl="0" indent="-342900">
                <a:lnSpc>
                  <a:spcPct val="107000"/>
                </a:lnSpc>
                <a:buFont typeface="+mj-lt"/>
                <a:buAutoNum type="arabicParenR"/>
              </a:pPr>
              <a:r>
                <a:rPr lang="de-DE" sz="3600" dirty="0">
                  <a:effectLst/>
                  <a:latin typeface="Aptos"/>
                  <a:ea typeface="Aptos"/>
                  <a:cs typeface="Times New Roman" panose="02020603050405020304" pitchFamily="18" charset="0"/>
                </a:rPr>
                <a:t> Akte holen</a:t>
              </a:r>
            </a:p>
            <a:p>
              <a:pPr marL="342900" lvl="0" indent="-342900">
                <a:lnSpc>
                  <a:spcPct val="107000"/>
                </a:lnSpc>
                <a:buFont typeface="+mj-lt"/>
                <a:buAutoNum type="arabicParenR"/>
              </a:pPr>
              <a:r>
                <a:rPr lang="de-DE" sz="3600" dirty="0">
                  <a:effectLst/>
                  <a:latin typeface="Aptos"/>
                  <a:ea typeface="Aptos"/>
                  <a:cs typeface="Times New Roman" panose="02020603050405020304" pitchFamily="18" charset="0"/>
                </a:rPr>
                <a:t> Ordnungsnummer vergeben</a:t>
              </a:r>
            </a:p>
            <a:p>
              <a:pPr marL="342900" lvl="0" indent="-342900">
                <a:lnSpc>
                  <a:spcPct val="107000"/>
                </a:lnSpc>
                <a:buFont typeface="+mj-lt"/>
                <a:buAutoNum type="arabicParenR"/>
              </a:pPr>
              <a:r>
                <a:rPr lang="de-DE" sz="3600" dirty="0">
                  <a:effectLst/>
                  <a:latin typeface="Aptos"/>
                  <a:ea typeface="Aptos"/>
                  <a:cs typeface="Times New Roman" panose="02020603050405020304" pitchFamily="18" charset="0"/>
                </a:rPr>
                <a:t> Foliieren</a:t>
              </a:r>
            </a:p>
            <a:p>
              <a:pPr marL="342900" lvl="0" indent="-342900">
                <a:lnSpc>
                  <a:spcPct val="107000"/>
                </a:lnSpc>
                <a:buFont typeface="+mj-lt"/>
                <a:buAutoNum type="arabicParenR"/>
              </a:pPr>
              <a:r>
                <a:rPr lang="de-DE" sz="3600" dirty="0">
                  <a:effectLst/>
                  <a:latin typeface="Aptos"/>
                  <a:ea typeface="Aptos"/>
                  <a:cs typeface="Times New Roman" panose="02020603050405020304" pitchFamily="18" charset="0"/>
                </a:rPr>
                <a:t> Fall erzeugen</a:t>
              </a:r>
            </a:p>
            <a:p>
              <a:pPr marL="342900" lvl="0" indent="-342900">
                <a:lnSpc>
                  <a:spcPct val="107000"/>
                </a:lnSpc>
                <a:buFont typeface="+mj-lt"/>
                <a:buAutoNum type="arabicParenR"/>
              </a:pPr>
              <a:r>
                <a:rPr lang="de-DE" sz="3600" dirty="0">
                  <a:effectLst/>
                  <a:latin typeface="Aptos"/>
                  <a:ea typeface="Aptos"/>
                  <a:cs typeface="Times New Roman" panose="02020603050405020304" pitchFamily="18" charset="0"/>
                </a:rPr>
                <a:t> Eintragung in Abt. II vornehmen</a:t>
              </a:r>
            </a:p>
            <a:p>
              <a:pPr marL="342900" lvl="0" indent="-342900">
                <a:lnSpc>
                  <a:spcPct val="107000"/>
                </a:lnSpc>
                <a:buFont typeface="+mj-lt"/>
                <a:buAutoNum type="arabicParenR"/>
              </a:pPr>
              <a:r>
                <a:rPr lang="de-DE" sz="3600" dirty="0">
                  <a:effectLst/>
                  <a:latin typeface="Aptos"/>
                  <a:ea typeface="Aptos"/>
                  <a:cs typeface="Times New Roman" panose="02020603050405020304" pitchFamily="18" charset="0"/>
                </a:rPr>
                <a:t> Eintragungsschlussverfügung erstellen</a:t>
              </a:r>
            </a:p>
            <a:p>
              <a:pPr marL="342900" lvl="0" indent="-342900">
                <a:lnSpc>
                  <a:spcPct val="107000"/>
                </a:lnSpc>
                <a:buFont typeface="+mj-lt"/>
                <a:buAutoNum type="arabicParenR"/>
              </a:pPr>
              <a:r>
                <a:rPr lang="de-DE" sz="3600" dirty="0">
                  <a:effectLst/>
                  <a:latin typeface="Aptos"/>
                  <a:ea typeface="Aptos"/>
                  <a:cs typeface="Times New Roman" panose="02020603050405020304" pitchFamily="18" charset="0"/>
                </a:rPr>
                <a:t> Mitteilungen an Beteiligte versenden</a:t>
              </a:r>
            </a:p>
            <a:p>
              <a:pPr marL="342900" lvl="0" indent="-342900">
                <a:lnSpc>
                  <a:spcPct val="107000"/>
                </a:lnSpc>
                <a:buFont typeface="+mj-lt"/>
                <a:buAutoNum type="arabicParenR"/>
              </a:pPr>
              <a:r>
                <a:rPr lang="de-DE" sz="3600" dirty="0">
                  <a:effectLst/>
                  <a:latin typeface="Aptos"/>
                  <a:ea typeface="Aptos"/>
                  <a:cs typeface="Times New Roman" panose="02020603050405020304" pitchFamily="18" charset="0"/>
                </a:rPr>
                <a:t> KPV</a:t>
              </a:r>
            </a:p>
            <a:p>
              <a:pPr marL="342900" lvl="0" indent="-342900">
                <a:lnSpc>
                  <a:spcPct val="107000"/>
                </a:lnSpc>
                <a:spcAft>
                  <a:spcPts val="800"/>
                </a:spcAft>
                <a:buFont typeface="+mj-lt"/>
                <a:buAutoNum type="arabicParenR"/>
              </a:pPr>
              <a:r>
                <a:rPr lang="de-DE" sz="3600" dirty="0">
                  <a:effectLst/>
                  <a:latin typeface="Aptos"/>
                  <a:ea typeface="Aptos"/>
                  <a:cs typeface="Times New Roman" panose="02020603050405020304" pitchFamily="18" charset="0"/>
                </a:rPr>
                <a:t> Weglegen</a:t>
              </a:r>
            </a:p>
            <a:p>
              <a:pPr marL="271463" lvl="1" algn="l"/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>
            <a:off x="637935" y="4721839"/>
            <a:ext cx="6380617" cy="2931210"/>
          </a:xfrm>
          <a:custGeom>
            <a:avLst/>
            <a:gdLst/>
            <a:ahLst/>
            <a:cxnLst/>
            <a:rect l="l" t="t" r="r" b="b"/>
            <a:pathLst>
              <a:path w="6380617" h="2931210">
                <a:moveTo>
                  <a:pt x="0" y="0"/>
                </a:moveTo>
                <a:lnTo>
                  <a:pt x="6380617" y="0"/>
                </a:lnTo>
                <a:lnTo>
                  <a:pt x="6380617" y="2931210"/>
                </a:lnTo>
                <a:lnTo>
                  <a:pt x="0" y="29312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7267" y="2385454"/>
            <a:ext cx="7379567" cy="3227600"/>
            <a:chOff x="0" y="0"/>
            <a:chExt cx="9839423" cy="4303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839423" cy="4303467"/>
            </a:xfrm>
            <a:custGeom>
              <a:avLst/>
              <a:gdLst/>
              <a:ahLst/>
              <a:cxnLst/>
              <a:rect l="l" t="t" r="r" b="b"/>
              <a:pathLst>
                <a:path w="9839423" h="4303467">
                  <a:moveTo>
                    <a:pt x="0" y="0"/>
                  </a:moveTo>
                  <a:lnTo>
                    <a:pt x="9839423" y="0"/>
                  </a:lnTo>
                  <a:lnTo>
                    <a:pt x="9839423" y="4303467"/>
                  </a:lnTo>
                  <a:lnTo>
                    <a:pt x="0" y="43034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81427" r="-54658" b="-11035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9839423" cy="42367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Tätigkeiten des UdG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151219" y="1399032"/>
            <a:ext cx="8874909" cy="7947774"/>
            <a:chOff x="0" y="0"/>
            <a:chExt cx="11833212" cy="1059703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833206" cy="9985248"/>
            </a:xfrm>
            <a:custGeom>
              <a:avLst/>
              <a:gdLst/>
              <a:ahLst/>
              <a:cxnLst/>
              <a:rect l="l" t="t" r="r" b="b"/>
              <a:pathLst>
                <a:path w="11833206" h="9985248">
                  <a:moveTo>
                    <a:pt x="0" y="0"/>
                  </a:moveTo>
                  <a:lnTo>
                    <a:pt x="11833206" y="0"/>
                  </a:lnTo>
                  <a:lnTo>
                    <a:pt x="11833206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8266" r="-58266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40359"/>
              <a:ext cx="11833212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de-DE" sz="3200" dirty="0">
                  <a:effectLst/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vor Eintragung muss </a:t>
              </a:r>
              <a:r>
                <a:rPr lang="de-DE" sz="3200" dirty="0" err="1">
                  <a:effectLst/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UdG</a:t>
              </a:r>
              <a:r>
                <a:rPr lang="de-DE" sz="3200" dirty="0">
                  <a:effectLst/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 prüfen:</a:t>
              </a: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de-DE" sz="3200" b="1" dirty="0">
                  <a:effectLst/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Form und Inhalt</a:t>
              </a: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de-DE" sz="3200" u="sng" dirty="0">
                  <a:effectLst/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Form</a:t>
              </a:r>
              <a:r>
                <a:rPr lang="de-DE" sz="3200" dirty="0">
                  <a:effectLst/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: gemäß § 29 III GBO muss das Ersuchen unterschrieben und gesiegelt sein</a:t>
              </a: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de-DE" sz="3200" u="sng" dirty="0">
                  <a:effectLst/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Inhalt</a:t>
              </a:r>
              <a:r>
                <a:rPr lang="de-DE" sz="3200" dirty="0">
                  <a:effectLst/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: gemäß § 28 GBO muss das Grundstück und das Grundbuchblatt richtig bezeichnet sein.</a:t>
              </a: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de-DE" sz="3200" dirty="0">
                <a:latin typeface="Aptos" panose="02110004020202020204"/>
                <a:ea typeface="Aptos" panose="02110004020202020204"/>
                <a:cs typeface="Times New Roman" panose="02020603050405020304" pitchFamily="18" charset="0"/>
              </a:endParaRPr>
            </a:p>
            <a:p>
              <a:pPr marL="457200" indent="-457200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de-DE" sz="3200" dirty="0">
                  <a:effectLst/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eine Voreintragung gemäß § 39 GBO ist nicht zu prüfen</a:t>
              </a:r>
            </a:p>
            <a:p>
              <a:pPr marL="457200" indent="-457200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de-DE" sz="3200" dirty="0">
                  <a:effectLst/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 bei Ersuchen muss auch  die Reihenfolge gemäß § 17 GBO eingehalten werden</a:t>
              </a: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de-DE" sz="3200" dirty="0">
                  <a:effectLst/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 </a:t>
              </a: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de-DE" sz="3200" b="1" dirty="0">
                  <a:effectLst/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Achtung:</a:t>
              </a:r>
              <a:r>
                <a:rPr lang="de-DE" sz="3200" dirty="0">
                  <a:effectLst/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 Fristen für die Fallerzeugung gem. § 16 III </a:t>
              </a:r>
              <a:r>
                <a:rPr lang="de-DE" sz="3200" dirty="0" err="1">
                  <a:effectLst/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GschbH</a:t>
              </a:r>
              <a:r>
                <a:rPr lang="de-DE" sz="3200" dirty="0">
                  <a:effectLst/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 beachten</a:t>
              </a:r>
            </a:p>
            <a:p>
              <a:pPr marL="271463" lvl="1" algn="l"/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>
            <a:off x="637935" y="4721839"/>
            <a:ext cx="6380617" cy="2931210"/>
          </a:xfrm>
          <a:custGeom>
            <a:avLst/>
            <a:gdLst/>
            <a:ahLst/>
            <a:cxnLst/>
            <a:rect l="l" t="t" r="r" b="b"/>
            <a:pathLst>
              <a:path w="6380617" h="2931210">
                <a:moveTo>
                  <a:pt x="0" y="0"/>
                </a:moveTo>
                <a:lnTo>
                  <a:pt x="6380617" y="0"/>
                </a:lnTo>
                <a:lnTo>
                  <a:pt x="6380617" y="2931210"/>
                </a:lnTo>
                <a:lnTo>
                  <a:pt x="0" y="29312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730757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84391" y="1008333"/>
            <a:ext cx="8874909" cy="9251200"/>
            <a:chOff x="0" y="0"/>
            <a:chExt cx="11833212" cy="123349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833206" cy="12334932"/>
            </a:xfrm>
            <a:custGeom>
              <a:avLst/>
              <a:gdLst/>
              <a:ahLst/>
              <a:cxnLst/>
              <a:rect l="l" t="t" r="r" b="b"/>
              <a:pathLst>
                <a:path w="11833206" h="12334932">
                  <a:moveTo>
                    <a:pt x="0" y="0"/>
                  </a:moveTo>
                  <a:lnTo>
                    <a:pt x="11833206" y="0"/>
                  </a:lnTo>
                  <a:lnTo>
                    <a:pt x="11833206" y="12334932"/>
                  </a:lnTo>
                  <a:lnTo>
                    <a:pt x="0" y="1233493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8266" r="-58266" b="19049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11833212" cy="1230635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nächsten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laufenden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Nummer der Abt II</a:t>
              </a:r>
            </a:p>
            <a:p>
              <a:pPr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„Die </a:t>
              </a:r>
              <a:r>
                <a:rPr lang="en-US" sz="3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Zwangsversteigerung</a:t>
              </a:r>
              <a:r>
                <a:rPr lang="en-US" sz="3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angeordnet</a:t>
              </a:r>
              <a:r>
                <a:rPr lang="en-US" sz="3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Amtsgericht</a:t>
              </a:r>
              <a:r>
                <a:rPr lang="en-US" sz="3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Mitte-30 K 230/2020, </a:t>
              </a:r>
              <a:r>
                <a:rPr lang="en-US" sz="3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r>
                <a:rPr lang="en-US" sz="3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am .. und </a:t>
              </a:r>
              <a:r>
                <a:rPr lang="en-US" sz="3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Unterschrift</a:t>
              </a:r>
              <a:r>
                <a:rPr lang="en-US" sz="3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“</a:t>
              </a:r>
            </a:p>
            <a:p>
              <a:pPr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240"/>
                </a:lnSpc>
              </a:pP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</a:p>
            <a:p>
              <a:pPr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„Die </a:t>
              </a:r>
              <a:r>
                <a:rPr lang="en-US" sz="3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Zwangsverwaltung</a:t>
              </a:r>
              <a:r>
                <a:rPr lang="en-US" sz="3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angeordnet</a:t>
              </a:r>
              <a:r>
                <a:rPr lang="en-US" sz="3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Amtsgericht</a:t>
              </a:r>
              <a:r>
                <a:rPr lang="en-US" sz="3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Mitte- 30 L 19/2020, Datum und </a:t>
              </a:r>
              <a:r>
                <a:rPr lang="en-US" sz="3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Unterschrift</a:t>
              </a:r>
              <a:r>
                <a:rPr lang="en-US" sz="3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“</a:t>
              </a:r>
            </a:p>
            <a:p>
              <a:pPr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240"/>
                </a:lnSpc>
              </a:pP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</a:p>
            <a:p>
              <a:pPr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 </a:t>
              </a:r>
              <a:r>
                <a:rPr lang="en-US" sz="3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Zwangsversteigerung</a:t>
              </a:r>
              <a:r>
                <a:rPr lang="en-US" sz="3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zum</a:t>
              </a:r>
              <a:r>
                <a:rPr lang="en-US" sz="3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Zwecke</a:t>
              </a:r>
              <a:r>
                <a:rPr lang="en-US" sz="3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Aufhebung</a:t>
              </a:r>
              <a:r>
                <a:rPr lang="en-US" sz="3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Gemeinschaft </a:t>
              </a:r>
              <a:r>
                <a:rPr lang="en-US" sz="3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angeordnet</a:t>
              </a:r>
              <a:r>
                <a:rPr lang="en-US" sz="3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Amtsgericht</a:t>
              </a:r>
              <a:r>
                <a:rPr lang="en-US" sz="3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Mitte, 30 K 231/2020, Datum und </a:t>
              </a:r>
              <a:r>
                <a:rPr lang="en-US" sz="3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Unterschrift</a:t>
              </a:r>
              <a:r>
                <a:rPr lang="en-US" sz="3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“</a:t>
              </a:r>
            </a:p>
            <a:p>
              <a:pPr marL="542925" lvl="1" indent="-271462"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2073307"/>
            <a:ext cx="6283432" cy="6483730"/>
          </a:xfrm>
          <a:custGeom>
            <a:avLst/>
            <a:gdLst/>
            <a:ahLst/>
            <a:cxnLst/>
            <a:rect l="l" t="t" r="r" b="b"/>
            <a:pathLst>
              <a:path w="6283432" h="6483730">
                <a:moveTo>
                  <a:pt x="0" y="0"/>
                </a:moveTo>
                <a:lnTo>
                  <a:pt x="6283432" y="0"/>
                </a:lnTo>
                <a:lnTo>
                  <a:pt x="6283432" y="6483730"/>
                </a:lnTo>
                <a:lnTo>
                  <a:pt x="0" y="64837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7000"/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6371" y="1399037"/>
            <a:ext cx="8874909" cy="7488936"/>
            <a:chOff x="0" y="0"/>
            <a:chExt cx="11833212" cy="99852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833206" cy="9985248"/>
            </a:xfrm>
            <a:custGeom>
              <a:avLst/>
              <a:gdLst/>
              <a:ahLst/>
              <a:cxnLst/>
              <a:rect l="l" t="t" r="r" b="b"/>
              <a:pathLst>
                <a:path w="11833206" h="9985248">
                  <a:moveTo>
                    <a:pt x="0" y="0"/>
                  </a:moveTo>
                  <a:lnTo>
                    <a:pt x="11833206" y="0"/>
                  </a:lnTo>
                  <a:lnTo>
                    <a:pt x="11833206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8266" r="-58266"/>
              </a:stretch>
            </a:blipFill>
          </p:spPr>
          <p:txBody>
            <a:bodyPr/>
            <a:lstStyle/>
            <a:p>
              <a:endParaRPr lang="de-DE" sz="20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11833212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42925" lvl="1" indent="-271462" algn="l">
                <a:buFont typeface="Arial"/>
                <a:buChar char="•"/>
              </a:pP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19 ZVG</a:t>
              </a:r>
            </a:p>
            <a:p>
              <a:pPr marL="271463" lvl="1" algn="l"/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Nachricht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erhält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(§55 Abs. 1 GBO) &amp; die Abt. 30 (19 Abs. 2 ZVG)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Angabe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Eingangszeitpunktes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gem. § 19 ZVG und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einfacher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amtlicher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Grundbuchauszug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+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Wohnungsblatt</a:t>
              </a:r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71463" lvl="1" algn="l"/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Wohnungsblatt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ergänzen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marL="271463" lvl="1" algn="l"/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WICHTIG!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Zwangsversteigerungs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- und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Verwaltungsvermerkes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auch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Abt. 30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jede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weitere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eines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neuen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Berechtigten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Kenntnis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setzen</a:t>
              </a:r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buFont typeface="Arial"/>
                <a:buChar char="•"/>
              </a:pP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UdG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auch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die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Löschung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</a:t>
              </a:r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10221412" y="1920061"/>
            <a:ext cx="7370034" cy="6446888"/>
          </a:xfrm>
          <a:custGeom>
            <a:avLst/>
            <a:gdLst/>
            <a:ahLst/>
            <a:cxnLst/>
            <a:rect l="l" t="t" r="r" b="b"/>
            <a:pathLst>
              <a:path w="7370034" h="6446888">
                <a:moveTo>
                  <a:pt x="0" y="0"/>
                </a:moveTo>
                <a:lnTo>
                  <a:pt x="7370034" y="0"/>
                </a:lnTo>
                <a:lnTo>
                  <a:pt x="7370034" y="6446888"/>
                </a:lnTo>
                <a:lnTo>
                  <a:pt x="0" y="64468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2346" y="480060"/>
            <a:ext cx="17323308" cy="9326880"/>
            <a:chOff x="0" y="0"/>
            <a:chExt cx="23097744" cy="12435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097744" cy="12435840"/>
            </a:xfrm>
            <a:custGeom>
              <a:avLst/>
              <a:gdLst/>
              <a:ahLst/>
              <a:cxnLst/>
              <a:rect l="l" t="t" r="r" b="b"/>
              <a:pathLst>
                <a:path w="23097744" h="12435840">
                  <a:moveTo>
                    <a:pt x="0" y="0"/>
                  </a:moveTo>
                  <a:lnTo>
                    <a:pt x="23097744" y="0"/>
                  </a:lnTo>
                  <a:lnTo>
                    <a:pt x="23097744" y="12435840"/>
                  </a:lnTo>
                  <a:lnTo>
                    <a:pt x="0" y="12435840"/>
                  </a:lnTo>
                  <a:close/>
                </a:path>
              </a:pathLst>
            </a:custGeom>
            <a:solidFill>
              <a:srgbClr val="303030">
                <a:alpha val="39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825690" y="1445819"/>
            <a:ext cx="6484815" cy="7395369"/>
            <a:chOff x="0" y="0"/>
            <a:chExt cx="8646421" cy="986049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646423" cy="9860488"/>
            </a:xfrm>
            <a:custGeom>
              <a:avLst/>
              <a:gdLst/>
              <a:ahLst/>
              <a:cxnLst/>
              <a:rect l="l" t="t" r="r" b="b"/>
              <a:pathLst>
                <a:path w="8646423" h="9860488">
                  <a:moveTo>
                    <a:pt x="0" y="0"/>
                  </a:moveTo>
                  <a:lnTo>
                    <a:pt x="8646423" y="0"/>
                  </a:lnTo>
                  <a:lnTo>
                    <a:pt x="8646423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05905" r="-8673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8646421" cy="979381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7128"/>
                </a:lnSpc>
              </a:pPr>
              <a:r>
                <a:rPr lang="en-US" sz="6600">
                  <a:solidFill>
                    <a:srgbClr val="7CA686"/>
                  </a:solidFill>
                  <a:latin typeface="Recoleta"/>
                  <a:ea typeface="Recoleta"/>
                  <a:cs typeface="Recoleta"/>
                  <a:sym typeface="Recoleta"/>
                </a:rPr>
                <a:t>Berichtigung von Namen                  § 12 c Abs. 2 Nr. 4 GBO</a:t>
              </a:r>
            </a:p>
          </p:txBody>
        </p:sp>
      </p:grpSp>
      <p:sp>
        <p:nvSpPr>
          <p:cNvPr id="7" name="AutoShape 7"/>
          <p:cNvSpPr/>
          <p:nvPr/>
        </p:nvSpPr>
        <p:spPr>
          <a:xfrm>
            <a:off x="7425957" y="3071817"/>
            <a:ext cx="28565" cy="4143372"/>
          </a:xfrm>
          <a:prstGeom prst="line">
            <a:avLst/>
          </a:prstGeom>
          <a:ln w="19050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grpSp>
        <p:nvGrpSpPr>
          <p:cNvPr id="8" name="Group 8"/>
          <p:cNvGrpSpPr/>
          <p:nvPr/>
        </p:nvGrpSpPr>
        <p:grpSpPr>
          <a:xfrm>
            <a:off x="7464047" y="1445819"/>
            <a:ext cx="10457058" cy="7575284"/>
            <a:chOff x="0" y="0"/>
            <a:chExt cx="13942744" cy="101003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755538" cy="10100375"/>
            </a:xfrm>
            <a:custGeom>
              <a:avLst/>
              <a:gdLst/>
              <a:ahLst/>
              <a:cxnLst/>
              <a:rect l="l" t="t" r="r" b="b"/>
              <a:pathLst>
                <a:path w="12755538" h="10100375">
                  <a:moveTo>
                    <a:pt x="0" y="0"/>
                  </a:moveTo>
                  <a:lnTo>
                    <a:pt x="12755538" y="0"/>
                  </a:lnTo>
                  <a:lnTo>
                    <a:pt x="12755538" y="10100375"/>
                  </a:lnTo>
                  <a:lnTo>
                    <a:pt x="0" y="1010037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9183" r="-49183" b="2374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13942744" cy="1006227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für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Berichtigung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Namens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400" u="sng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UdG</a:t>
              </a:r>
              <a:r>
                <a:rPr lang="en-US" sz="3400" u="sng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400" u="sng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zuständig</a:t>
              </a:r>
              <a:endParaRPr lang="en-US" sz="3400" u="sng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25755" lvl="1" algn="l">
                <a:lnSpc>
                  <a:spcPts val="3888"/>
                </a:lnSpc>
              </a:pPr>
              <a:endParaRPr lang="en-US" sz="3400" u="sng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auf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Berichtigung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von rein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tatsächlichen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Angaben</a:t>
              </a:r>
              <a:endParaRPr lang="en-US" sz="3400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endParaRPr lang="en-US" sz="3400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es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ändert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sich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nicht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rechtliche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Beziehung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zum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eingetragenen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Berechtigten</a:t>
              </a:r>
              <a:endParaRPr lang="en-US" sz="3400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25755" lvl="1" algn="l">
                <a:lnSpc>
                  <a:spcPts val="3888"/>
                </a:lnSpc>
              </a:pPr>
              <a:endParaRPr lang="en-US" sz="3400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kann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formlos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sein</a:t>
              </a:r>
            </a:p>
            <a:p>
              <a:pPr marL="325527" lvl="1" algn="l">
                <a:lnSpc>
                  <a:spcPts val="3888"/>
                </a:lnSpc>
              </a:pPr>
              <a:endParaRPr lang="en-US" sz="3400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Berichtigung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auf Grund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entsprechender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Unterlagen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vorgenommen</a:t>
              </a:r>
              <a:endParaRPr lang="en-US" sz="3400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25527" lvl="1" algn="l">
                <a:lnSpc>
                  <a:spcPts val="3888"/>
                </a:lnSpc>
              </a:pPr>
              <a:endParaRPr lang="en-US" sz="3400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da es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sich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nicht um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Berichtigung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materieller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Unrichtigkeit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handelt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, gilt die </a:t>
              </a:r>
              <a:r>
                <a:rPr lang="en-US" sz="34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Beweismittelbeschränkung</a:t>
              </a:r>
              <a:r>
                <a:rPr lang="en-US" sz="34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des § 29 GBO nicht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2346" y="480060"/>
            <a:ext cx="17323308" cy="9326880"/>
            <a:chOff x="0" y="0"/>
            <a:chExt cx="23097744" cy="12435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097744" cy="12435840"/>
            </a:xfrm>
            <a:custGeom>
              <a:avLst/>
              <a:gdLst/>
              <a:ahLst/>
              <a:cxnLst/>
              <a:rect l="l" t="t" r="r" b="b"/>
              <a:pathLst>
                <a:path w="23097744" h="12435840">
                  <a:moveTo>
                    <a:pt x="0" y="0"/>
                  </a:moveTo>
                  <a:lnTo>
                    <a:pt x="23097744" y="0"/>
                  </a:lnTo>
                  <a:lnTo>
                    <a:pt x="23097744" y="12435840"/>
                  </a:lnTo>
                  <a:lnTo>
                    <a:pt x="0" y="12435840"/>
                  </a:lnTo>
                  <a:close/>
                </a:path>
              </a:pathLst>
            </a:custGeom>
            <a:solidFill>
              <a:srgbClr val="303030">
                <a:alpha val="39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8566" y="1445819"/>
            <a:ext cx="6470275" cy="7395369"/>
            <a:chOff x="0" y="0"/>
            <a:chExt cx="6988721" cy="986049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988724" cy="9860488"/>
            </a:xfrm>
            <a:custGeom>
              <a:avLst/>
              <a:gdLst/>
              <a:ahLst/>
              <a:cxnLst/>
              <a:rect l="l" t="t" r="r" b="b"/>
              <a:pathLst>
                <a:path w="6988724" h="9860488">
                  <a:moveTo>
                    <a:pt x="0" y="0"/>
                  </a:moveTo>
                  <a:lnTo>
                    <a:pt x="6988724" y="0"/>
                  </a:lnTo>
                  <a:lnTo>
                    <a:pt x="6988724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31025" r="-131025"/>
              </a:stretch>
            </a:blipFill>
          </p:spPr>
          <p:txBody>
            <a:bodyPr/>
            <a:lstStyle/>
            <a:p>
              <a:endParaRPr lang="de-DE" sz="440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8100"/>
              <a:ext cx="6988721" cy="98223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5022"/>
                </a:lnSpc>
              </a:pPr>
              <a:r>
                <a:rPr lang="en-US" sz="6600" dirty="0">
                  <a:solidFill>
                    <a:srgbClr val="7CA686"/>
                  </a:solidFill>
                  <a:latin typeface="Inter"/>
                  <a:ea typeface="Inter"/>
                  <a:cs typeface="Inter"/>
                  <a:sym typeface="Inter"/>
                </a:rPr>
                <a:t>NAMENS-BERICHTIGUNG</a:t>
              </a:r>
            </a:p>
          </p:txBody>
        </p:sp>
      </p:grpSp>
      <p:sp>
        <p:nvSpPr>
          <p:cNvPr id="7" name="AutoShape 7"/>
          <p:cNvSpPr/>
          <p:nvPr/>
        </p:nvSpPr>
        <p:spPr>
          <a:xfrm rot="5376300">
            <a:off x="4909709" y="5133975"/>
            <a:ext cx="4143470" cy="0"/>
          </a:xfrm>
          <a:prstGeom prst="line">
            <a:avLst/>
          </a:prstGeom>
          <a:ln w="19050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grpSp>
        <p:nvGrpSpPr>
          <p:cNvPr id="8" name="Group 8"/>
          <p:cNvGrpSpPr/>
          <p:nvPr/>
        </p:nvGrpSpPr>
        <p:grpSpPr>
          <a:xfrm>
            <a:off x="7464047" y="1445819"/>
            <a:ext cx="9566653" cy="7395369"/>
            <a:chOff x="0" y="0"/>
            <a:chExt cx="12755537" cy="98604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755538" cy="9860488"/>
            </a:xfrm>
            <a:custGeom>
              <a:avLst/>
              <a:gdLst/>
              <a:ahLst/>
              <a:cxnLst/>
              <a:rect l="l" t="t" r="r" b="b"/>
              <a:pathLst>
                <a:path w="12755538" h="9860488">
                  <a:moveTo>
                    <a:pt x="0" y="0"/>
                  </a:moveTo>
                  <a:lnTo>
                    <a:pt x="12755538" y="0"/>
                  </a:lnTo>
                  <a:lnTo>
                    <a:pt x="12755538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9183" r="-49183"/>
              </a:stretch>
            </a:blipFill>
          </p:spPr>
          <p:txBody>
            <a:bodyPr/>
            <a:lstStyle/>
            <a:p>
              <a:endParaRPr lang="de-DE" sz="8800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12755537" cy="98223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/>
              <a:r>
                <a:rPr lang="en-US" sz="40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Nachweis</a:t>
              </a:r>
              <a:r>
                <a:rPr lang="en-US" sz="40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0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40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in der Regel </a:t>
              </a:r>
              <a:r>
                <a:rPr lang="en-US" sz="40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durch</a:t>
              </a:r>
              <a:r>
                <a:rPr lang="en-US" sz="40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0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Personenstandsurkunden</a:t>
              </a:r>
              <a:r>
                <a:rPr lang="en-US" sz="40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algn="l"/>
              <a:endParaRPr lang="en-US" sz="4000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buFont typeface="Arial"/>
                <a:buChar char="•"/>
              </a:pPr>
              <a:r>
                <a:rPr lang="en-US" sz="40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Heiratsurkunde</a:t>
              </a:r>
              <a:endParaRPr lang="en-US" sz="4000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buFont typeface="Arial"/>
                <a:buChar char="•"/>
              </a:pPr>
              <a:r>
                <a:rPr lang="en-US" sz="40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Auszug</a:t>
              </a:r>
              <a:r>
                <a:rPr lang="en-US" sz="40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0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40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dem </a:t>
              </a:r>
              <a:r>
                <a:rPr lang="en-US" sz="40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Familienbuch</a:t>
              </a:r>
              <a:endParaRPr lang="en-US" sz="4000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buFont typeface="Arial"/>
                <a:buChar char="•"/>
              </a:pPr>
              <a:r>
                <a:rPr lang="en-US" sz="40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Adoptionsbescheid</a:t>
              </a:r>
              <a:endParaRPr lang="en-US" sz="4000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buFont typeface="Arial"/>
                <a:buChar char="•"/>
              </a:pPr>
              <a:r>
                <a:rPr lang="en-US" sz="40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Verwaltungsbescheid</a:t>
              </a:r>
              <a:endParaRPr lang="en-US" sz="4000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buFont typeface="Arial"/>
                <a:buChar char="•"/>
              </a:pPr>
              <a:r>
                <a:rPr lang="en-US" sz="40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Oder Vorlage des </a:t>
              </a:r>
              <a:r>
                <a:rPr lang="en-US" sz="40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berichtigten</a:t>
              </a:r>
              <a:r>
                <a:rPr lang="en-US" sz="40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0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Personalausweises</a:t>
              </a:r>
              <a:r>
                <a:rPr lang="en-US" sz="40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/ </a:t>
              </a:r>
              <a:r>
                <a:rPr lang="en-US" sz="40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Meldeamtsbescheinigung</a:t>
              </a:r>
              <a:r>
                <a:rPr lang="en-US" sz="4000" dirty="0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000" dirty="0" err="1">
                  <a:solidFill>
                    <a:srgbClr val="383638"/>
                  </a:solidFill>
                  <a:latin typeface="Inter"/>
                  <a:ea typeface="Inter"/>
                  <a:cs typeface="Inter"/>
                  <a:sym typeface="Inter"/>
                </a:rPr>
                <a:t>erbracht</a:t>
              </a:r>
              <a:endParaRPr lang="en-US" sz="4000" dirty="0">
                <a:solidFill>
                  <a:srgbClr val="383638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 rot="-530160">
            <a:off x="2462608" y="6668225"/>
            <a:ext cx="2000646" cy="2769060"/>
          </a:xfrm>
          <a:custGeom>
            <a:avLst/>
            <a:gdLst/>
            <a:ahLst/>
            <a:cxnLst/>
            <a:rect l="l" t="t" r="r" b="b"/>
            <a:pathLst>
              <a:path w="2000646" h="2769060">
                <a:moveTo>
                  <a:pt x="0" y="0"/>
                </a:moveTo>
                <a:lnTo>
                  <a:pt x="2000646" y="0"/>
                </a:lnTo>
                <a:lnTo>
                  <a:pt x="2000646" y="2769060"/>
                </a:lnTo>
                <a:lnTo>
                  <a:pt x="0" y="27690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2" name="Freeform 12"/>
          <p:cNvSpPr/>
          <p:nvPr/>
        </p:nvSpPr>
        <p:spPr>
          <a:xfrm rot="-372902">
            <a:off x="5339416" y="6893331"/>
            <a:ext cx="2318849" cy="2318849"/>
          </a:xfrm>
          <a:custGeom>
            <a:avLst/>
            <a:gdLst/>
            <a:ahLst/>
            <a:cxnLst/>
            <a:rect l="l" t="t" r="r" b="b"/>
            <a:pathLst>
              <a:path w="2318849" h="2318849">
                <a:moveTo>
                  <a:pt x="0" y="0"/>
                </a:moveTo>
                <a:lnTo>
                  <a:pt x="2318849" y="0"/>
                </a:lnTo>
                <a:lnTo>
                  <a:pt x="2318849" y="2318848"/>
                </a:lnTo>
                <a:lnTo>
                  <a:pt x="0" y="231884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0170" y="-7144"/>
            <a:ext cx="16765457" cy="3042495"/>
            <a:chOff x="0" y="0"/>
            <a:chExt cx="22353943" cy="40566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353905" cy="4056634"/>
            </a:xfrm>
            <a:custGeom>
              <a:avLst/>
              <a:gdLst/>
              <a:ahLst/>
              <a:cxnLst/>
              <a:rect l="l" t="t" r="r" b="b"/>
              <a:pathLst>
                <a:path w="22353905" h="4056634">
                  <a:moveTo>
                    <a:pt x="9525" y="0"/>
                  </a:moveTo>
                  <a:lnTo>
                    <a:pt x="22344380" y="0"/>
                  </a:lnTo>
                  <a:cubicBezTo>
                    <a:pt x="22349588" y="0"/>
                    <a:pt x="22353905" y="4318"/>
                    <a:pt x="22353905" y="9525"/>
                  </a:cubicBezTo>
                  <a:lnTo>
                    <a:pt x="22353905" y="4047109"/>
                  </a:lnTo>
                  <a:cubicBezTo>
                    <a:pt x="22353905" y="4052316"/>
                    <a:pt x="22349588" y="4056634"/>
                    <a:pt x="22344380" y="4056634"/>
                  </a:cubicBezTo>
                  <a:lnTo>
                    <a:pt x="9525" y="4056634"/>
                  </a:lnTo>
                  <a:cubicBezTo>
                    <a:pt x="4318" y="4056634"/>
                    <a:pt x="0" y="4052316"/>
                    <a:pt x="0" y="4047109"/>
                  </a:cubicBezTo>
                  <a:lnTo>
                    <a:pt x="0" y="9525"/>
                  </a:lnTo>
                  <a:cubicBezTo>
                    <a:pt x="0" y="4318"/>
                    <a:pt x="4318" y="0"/>
                    <a:pt x="9525" y="0"/>
                  </a:cubicBezTo>
                  <a:moveTo>
                    <a:pt x="9525" y="19050"/>
                  </a:moveTo>
                  <a:lnTo>
                    <a:pt x="9525" y="9525"/>
                  </a:lnTo>
                  <a:lnTo>
                    <a:pt x="19050" y="9525"/>
                  </a:lnTo>
                  <a:lnTo>
                    <a:pt x="19050" y="4047109"/>
                  </a:lnTo>
                  <a:lnTo>
                    <a:pt x="9525" y="4047109"/>
                  </a:lnTo>
                  <a:lnTo>
                    <a:pt x="9525" y="4037584"/>
                  </a:lnTo>
                  <a:lnTo>
                    <a:pt x="22344380" y="4037584"/>
                  </a:lnTo>
                  <a:lnTo>
                    <a:pt x="22344380" y="4047109"/>
                  </a:lnTo>
                  <a:lnTo>
                    <a:pt x="22334855" y="4047109"/>
                  </a:lnTo>
                  <a:lnTo>
                    <a:pt x="22334855" y="9525"/>
                  </a:lnTo>
                  <a:lnTo>
                    <a:pt x="22344380" y="9525"/>
                  </a:lnTo>
                  <a:lnTo>
                    <a:pt x="22344380" y="19050"/>
                  </a:lnTo>
                  <a:lnTo>
                    <a:pt x="9525" y="19050"/>
                  </a:ln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73352" y="822960"/>
            <a:ext cx="15252192" cy="1949967"/>
            <a:chOff x="0" y="0"/>
            <a:chExt cx="20336256" cy="259995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336256" cy="2599955"/>
            </a:xfrm>
            <a:custGeom>
              <a:avLst/>
              <a:gdLst/>
              <a:ahLst/>
              <a:cxnLst/>
              <a:rect l="l" t="t" r="r" b="b"/>
              <a:pathLst>
                <a:path w="20336256" h="2599955">
                  <a:moveTo>
                    <a:pt x="0" y="0"/>
                  </a:moveTo>
                  <a:lnTo>
                    <a:pt x="20336256" y="0"/>
                  </a:lnTo>
                  <a:lnTo>
                    <a:pt x="20336256" y="2599955"/>
                  </a:lnTo>
                  <a:lnTo>
                    <a:pt x="0" y="259995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7038" b="-97776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20336256" cy="253328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994"/>
                </a:lnSpc>
              </a:pPr>
              <a:r>
                <a:rPr lang="en-US" sz="55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WIE KANN MAN EIGENTUM AN EINEM GRUNDSTÜCK ERLANGEN?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748255" y="1138428"/>
            <a:ext cx="192024" cy="1056132"/>
            <a:chOff x="0" y="0"/>
            <a:chExt cx="256032" cy="140817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56032" cy="1408176"/>
            </a:xfrm>
            <a:custGeom>
              <a:avLst/>
              <a:gdLst/>
              <a:ahLst/>
              <a:cxnLst/>
              <a:rect l="l" t="t" r="r" b="b"/>
              <a:pathLst>
                <a:path w="256032" h="1408176">
                  <a:moveTo>
                    <a:pt x="0" y="0"/>
                  </a:moveTo>
                  <a:lnTo>
                    <a:pt x="256032" y="0"/>
                  </a:lnTo>
                  <a:lnTo>
                    <a:pt x="256032" y="1408176"/>
                  </a:lnTo>
                  <a:lnTo>
                    <a:pt x="0" y="1408176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970120" y="3183452"/>
            <a:ext cx="16485557" cy="7240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6292" lvl="1" indent="-303146" algn="l">
              <a:lnSpc>
                <a:spcPts val="3620"/>
              </a:lnSpc>
              <a:buFont typeface="Arial"/>
              <a:buChar char="•"/>
            </a:pP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aufgrund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eines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Rechtsgeschäftes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Grundstückskaufvertrag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Schenkung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=&gt;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Erforderlich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sind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Einigung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dem Notar und die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(§§ 873, 925 BGB)</a:t>
            </a:r>
          </a:p>
          <a:p>
            <a:pPr algn="l">
              <a:lnSpc>
                <a:spcPts val="3620"/>
              </a:lnSpc>
            </a:pPr>
            <a:endParaRPr lang="en-US" sz="3352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06292" lvl="1" indent="-303146" algn="l">
              <a:lnSpc>
                <a:spcPts val="3620"/>
              </a:lnSpc>
              <a:buFont typeface="Arial"/>
              <a:buChar char="•"/>
            </a:pP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einer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Zwangsversteigerung</a:t>
            </a:r>
            <a:endParaRPr lang="en-US" sz="3352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620"/>
              </a:lnSpc>
            </a:pP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=&gt; die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Übertragung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Eigentums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erfolgt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bereits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Verkündung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</a:t>
            </a:r>
          </a:p>
          <a:p>
            <a:pPr algn="l">
              <a:lnSpc>
                <a:spcPts val="3620"/>
              </a:lnSpc>
            </a:pP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des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Zuschlagsbeschlusses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der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Zwangsversteigerung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(§§89,90 ZVG)</a:t>
            </a:r>
          </a:p>
          <a:p>
            <a:pPr algn="l">
              <a:lnSpc>
                <a:spcPts val="3620"/>
              </a:lnSpc>
            </a:pPr>
            <a:endParaRPr lang="en-US" sz="3352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06292" lvl="1" indent="-303146" algn="l">
              <a:lnSpc>
                <a:spcPts val="3620"/>
              </a:lnSpc>
              <a:buFont typeface="Arial"/>
              <a:buChar char="•"/>
            </a:pP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Erbfolge</a:t>
            </a:r>
            <a:endParaRPr lang="en-US" sz="3352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620"/>
              </a:lnSpc>
            </a:pP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=&gt; die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Rechtsübertragung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erfolgt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bereits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Eintritt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Erbfalls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(§1922 BGB)</a:t>
            </a:r>
          </a:p>
          <a:p>
            <a:pPr algn="l">
              <a:lnSpc>
                <a:spcPts val="3620"/>
              </a:lnSpc>
            </a:pPr>
            <a:endParaRPr lang="en-US" sz="3352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06717" lvl="1" indent="-303359" algn="l">
              <a:lnSpc>
                <a:spcPts val="3620"/>
              </a:lnSpc>
              <a:buFont typeface="Arial"/>
              <a:buChar char="•"/>
            </a:pP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Enteignung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(Art. 14 III GG)</a:t>
            </a:r>
          </a:p>
          <a:p>
            <a:pPr marL="606292" lvl="1" indent="-303146" algn="l">
              <a:lnSpc>
                <a:spcPts val="3620"/>
              </a:lnSpc>
              <a:buFont typeface="Arial"/>
              <a:buChar char="•"/>
            </a:pP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Verzicht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(§928BGB)		</a:t>
            </a:r>
          </a:p>
          <a:p>
            <a:pPr marL="606717" lvl="1" indent="-303359" algn="l">
              <a:lnSpc>
                <a:spcPts val="3620"/>
              </a:lnSpc>
              <a:buFont typeface="Arial"/>
              <a:buChar char="•"/>
            </a:pPr>
            <a:r>
              <a:rPr lang="en-US" sz="3352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Buchersitzung</a:t>
            </a:r>
            <a:r>
              <a:rPr lang="en-US" sz="3352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(§ 900 BGB)</a:t>
            </a:r>
          </a:p>
          <a:p>
            <a:pPr marL="552426" lvl="1" indent="-276213" algn="l">
              <a:lnSpc>
                <a:spcPts val="3296"/>
              </a:lnSpc>
            </a:pPr>
            <a:endParaRPr lang="en-US" sz="3352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52426" lvl="1" indent="-276213" algn="l">
              <a:lnSpc>
                <a:spcPts val="3296"/>
              </a:lnSpc>
            </a:pPr>
            <a:endParaRPr lang="en-US" sz="3352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2346" y="480060"/>
            <a:ext cx="17323308" cy="9326880"/>
            <a:chOff x="0" y="0"/>
            <a:chExt cx="23097744" cy="12435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097744" cy="12435840"/>
            </a:xfrm>
            <a:custGeom>
              <a:avLst/>
              <a:gdLst/>
              <a:ahLst/>
              <a:cxnLst/>
              <a:rect l="l" t="t" r="r" b="b"/>
              <a:pathLst>
                <a:path w="23097744" h="12435840">
                  <a:moveTo>
                    <a:pt x="0" y="0"/>
                  </a:moveTo>
                  <a:lnTo>
                    <a:pt x="23097744" y="0"/>
                  </a:lnTo>
                  <a:lnTo>
                    <a:pt x="23097744" y="12435840"/>
                  </a:lnTo>
                  <a:lnTo>
                    <a:pt x="0" y="12435840"/>
                  </a:lnTo>
                  <a:close/>
                </a:path>
              </a:pathLst>
            </a:custGeom>
            <a:solidFill>
              <a:srgbClr val="303030">
                <a:alpha val="39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1445819"/>
            <a:ext cx="6498843" cy="7395369"/>
            <a:chOff x="-1676400" y="0"/>
            <a:chExt cx="8665124" cy="986049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988724" cy="9860488"/>
            </a:xfrm>
            <a:custGeom>
              <a:avLst/>
              <a:gdLst/>
              <a:ahLst/>
              <a:cxnLst/>
              <a:rect l="l" t="t" r="r" b="b"/>
              <a:pathLst>
                <a:path w="6988724" h="9860488">
                  <a:moveTo>
                    <a:pt x="0" y="0"/>
                  </a:moveTo>
                  <a:lnTo>
                    <a:pt x="6988724" y="0"/>
                  </a:lnTo>
                  <a:lnTo>
                    <a:pt x="6988724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31025" r="-13102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-1676400" y="38100"/>
              <a:ext cx="8665121" cy="98223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5022"/>
                </a:lnSpc>
              </a:pPr>
              <a:r>
                <a:rPr lang="en-US" sz="6600" dirty="0">
                  <a:solidFill>
                    <a:srgbClr val="7CA686"/>
                  </a:solidFill>
                  <a:latin typeface="Inter"/>
                  <a:ea typeface="Inter"/>
                  <a:cs typeface="Inter"/>
                  <a:sym typeface="Inter"/>
                </a:rPr>
                <a:t>NAMENS-BERICHTIGUNG</a:t>
              </a:r>
            </a:p>
          </p:txBody>
        </p:sp>
      </p:grpSp>
      <p:sp>
        <p:nvSpPr>
          <p:cNvPr id="7" name="AutoShape 7"/>
          <p:cNvSpPr/>
          <p:nvPr/>
        </p:nvSpPr>
        <p:spPr>
          <a:xfrm rot="5376300">
            <a:off x="4909709" y="5133975"/>
            <a:ext cx="4143470" cy="0"/>
          </a:xfrm>
          <a:prstGeom prst="line">
            <a:avLst/>
          </a:prstGeom>
          <a:ln w="19050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grpSp>
        <p:nvGrpSpPr>
          <p:cNvPr id="8" name="Group 8"/>
          <p:cNvGrpSpPr/>
          <p:nvPr/>
        </p:nvGrpSpPr>
        <p:grpSpPr>
          <a:xfrm>
            <a:off x="7464047" y="1445819"/>
            <a:ext cx="9566653" cy="7395369"/>
            <a:chOff x="0" y="0"/>
            <a:chExt cx="12755537" cy="98604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755538" cy="9860488"/>
            </a:xfrm>
            <a:custGeom>
              <a:avLst/>
              <a:gdLst/>
              <a:ahLst/>
              <a:cxnLst/>
              <a:rect l="l" t="t" r="r" b="b"/>
              <a:pathLst>
                <a:path w="12755538" h="9860488">
                  <a:moveTo>
                    <a:pt x="0" y="0"/>
                  </a:moveTo>
                  <a:lnTo>
                    <a:pt x="12755538" y="0"/>
                  </a:lnTo>
                  <a:lnTo>
                    <a:pt x="12755538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9183" r="-4918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12755537" cy="98223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Namensberichtigung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erfolgt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Abt. I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direkt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Namen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25527" lvl="1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Namensberichtigung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Abt. II und III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erfolgt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den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jeweiligen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Veränderungsspalten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→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unrichtige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Name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röten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Keine Kosten, da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kein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Gebührentatbestand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lautet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dann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so:</a:t>
              </a: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r>
                <a:rPr lang="en-US" sz="36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„ Der </a:t>
              </a:r>
              <a:r>
                <a:rPr lang="en-US" sz="36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36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führt</a:t>
              </a:r>
              <a:r>
                <a:rPr lang="en-US" sz="36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nunmehr</a:t>
              </a:r>
              <a:r>
                <a:rPr lang="en-US" sz="36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den Namen…..</a:t>
              </a:r>
              <a:r>
                <a:rPr lang="en-US" sz="36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</a:t>
              </a:r>
              <a:r>
                <a:rPr lang="en-US" sz="36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….</a:t>
              </a:r>
            </a:p>
            <a:p>
              <a:pPr marL="651510" lvl="1" indent="-325755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2346" y="480060"/>
            <a:ext cx="17323308" cy="9326880"/>
            <a:chOff x="0" y="0"/>
            <a:chExt cx="23097744" cy="12435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097744" cy="12435840"/>
            </a:xfrm>
            <a:custGeom>
              <a:avLst/>
              <a:gdLst/>
              <a:ahLst/>
              <a:cxnLst/>
              <a:rect l="l" t="t" r="r" b="b"/>
              <a:pathLst>
                <a:path w="23097744" h="12435840">
                  <a:moveTo>
                    <a:pt x="0" y="0"/>
                  </a:moveTo>
                  <a:lnTo>
                    <a:pt x="23097744" y="0"/>
                  </a:lnTo>
                  <a:lnTo>
                    <a:pt x="23097744" y="12435840"/>
                  </a:lnTo>
                  <a:lnTo>
                    <a:pt x="0" y="12435840"/>
                  </a:lnTo>
                  <a:close/>
                </a:path>
              </a:pathLst>
            </a:custGeom>
            <a:solidFill>
              <a:srgbClr val="303030">
                <a:alpha val="39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-200034" y="1445819"/>
            <a:ext cx="6698875" cy="7395369"/>
            <a:chOff x="0" y="0"/>
            <a:chExt cx="6988721" cy="986049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988724" cy="9860488"/>
            </a:xfrm>
            <a:custGeom>
              <a:avLst/>
              <a:gdLst/>
              <a:ahLst/>
              <a:cxnLst/>
              <a:rect l="l" t="t" r="r" b="b"/>
              <a:pathLst>
                <a:path w="6988724" h="9860488">
                  <a:moveTo>
                    <a:pt x="0" y="0"/>
                  </a:moveTo>
                  <a:lnTo>
                    <a:pt x="6988724" y="0"/>
                  </a:lnTo>
                  <a:lnTo>
                    <a:pt x="6988724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31025" r="-131025"/>
              </a:stretch>
            </a:blipFill>
          </p:spPr>
          <p:txBody>
            <a:bodyPr/>
            <a:lstStyle/>
            <a:p>
              <a:endParaRPr lang="de-DE" sz="6600" dirty="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8100"/>
              <a:ext cx="6988721" cy="98223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5022"/>
                </a:lnSpc>
              </a:pPr>
              <a:r>
                <a:rPr lang="en-US" sz="6600" dirty="0">
                  <a:solidFill>
                    <a:srgbClr val="7CA686"/>
                  </a:solidFill>
                  <a:latin typeface="Inter"/>
                  <a:ea typeface="Inter"/>
                  <a:cs typeface="Inter"/>
                  <a:sym typeface="Inter"/>
                </a:rPr>
                <a:t>NAMEN-BERICHTIGUNG</a:t>
              </a:r>
            </a:p>
          </p:txBody>
        </p:sp>
      </p:grpSp>
      <p:sp>
        <p:nvSpPr>
          <p:cNvPr id="7" name="AutoShape 7"/>
          <p:cNvSpPr/>
          <p:nvPr/>
        </p:nvSpPr>
        <p:spPr>
          <a:xfrm rot="5376300">
            <a:off x="4909709" y="5133975"/>
            <a:ext cx="4143470" cy="0"/>
          </a:xfrm>
          <a:prstGeom prst="line">
            <a:avLst/>
          </a:prstGeom>
          <a:ln w="19050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grpSp>
        <p:nvGrpSpPr>
          <p:cNvPr id="8" name="Group 8"/>
          <p:cNvGrpSpPr/>
          <p:nvPr/>
        </p:nvGrpSpPr>
        <p:grpSpPr>
          <a:xfrm>
            <a:off x="7464047" y="1445819"/>
            <a:ext cx="9566653" cy="7395369"/>
            <a:chOff x="0" y="0"/>
            <a:chExt cx="12755537" cy="98604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755538" cy="9860488"/>
            </a:xfrm>
            <a:custGeom>
              <a:avLst/>
              <a:gdLst/>
              <a:ahLst/>
              <a:cxnLst/>
              <a:rect l="l" t="t" r="r" b="b"/>
              <a:pathLst>
                <a:path w="12755538" h="9860488">
                  <a:moveTo>
                    <a:pt x="0" y="0"/>
                  </a:moveTo>
                  <a:lnTo>
                    <a:pt x="12755538" y="0"/>
                  </a:lnTo>
                  <a:lnTo>
                    <a:pt x="12755538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9183" r="-4918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12755537" cy="98223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Was muss man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als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UdG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veranlassen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Zuständigkeit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prüfen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persönlichen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Erscheinen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aufnehmen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präsentieren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vermerken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keine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weiteren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Anträge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eingegangen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O-Nr.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vergeben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Fall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erzeugen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Liste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10</a:t>
              </a: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Eintragungsnachricht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an:</a:t>
              </a: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Vermessungsamt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Finanzamt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571500"/>
            <a:ext cx="15773400" cy="1988345"/>
            <a:chOff x="0" y="0"/>
            <a:chExt cx="21031200" cy="26511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Was muss </a:t>
              </a:r>
              <a:r>
                <a:rPr lang="en-US" sz="6600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eingereicht</a:t>
              </a:r>
              <a:r>
                <a:rPr lang="en-US" sz="6600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</a:t>
              </a:r>
              <a:r>
                <a:rPr lang="en-US" sz="6600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werden</a:t>
              </a:r>
              <a:r>
                <a:rPr lang="en-US" sz="6600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?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57300" y="5143500"/>
            <a:ext cx="15590520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51547" lvl="1" indent="-571500" algn="l">
              <a:lnSpc>
                <a:spcPts val="4536"/>
              </a:lnSpc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vom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Notar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Kaufvertrag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Auflassung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Unbedenklichkeitsbescheinigung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Evtl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Negativzeugnis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F9C882C-2502-DD75-4DF1-4E2E7164E459}"/>
              </a:ext>
            </a:extLst>
          </p:cNvPr>
          <p:cNvSpPr txBox="1"/>
          <p:nvPr/>
        </p:nvSpPr>
        <p:spPr>
          <a:xfrm>
            <a:off x="1165860" y="3505871"/>
            <a:ext cx="15773400" cy="1637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dirty="0" err="1">
                <a:solidFill>
                  <a:schemeClr val="accent6">
                    <a:lumMod val="75000"/>
                  </a:scheme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bei</a:t>
            </a:r>
            <a:r>
              <a:rPr lang="en-US" sz="6000" dirty="0">
                <a:solidFill>
                  <a:schemeClr val="accent6">
                    <a:lumMod val="75000"/>
                  </a:scheme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 </a:t>
            </a:r>
            <a:r>
              <a:rPr lang="en-US" sz="6000" dirty="0" err="1">
                <a:solidFill>
                  <a:schemeClr val="accent6">
                    <a:lumMod val="75000"/>
                  </a:scheme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einer</a:t>
            </a:r>
            <a:r>
              <a:rPr lang="en-US" sz="6000" dirty="0">
                <a:solidFill>
                  <a:schemeClr val="accent6">
                    <a:lumMod val="75000"/>
                  </a:scheme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 </a:t>
            </a:r>
            <a:r>
              <a:rPr lang="en-US" sz="6000" dirty="0" err="1">
                <a:solidFill>
                  <a:schemeClr val="accent6">
                    <a:lumMod val="75000"/>
                  </a:scheme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eigentumsumschreibung</a:t>
            </a:r>
            <a:r>
              <a:rPr lang="en-US" sz="6000" dirty="0">
                <a:solidFill>
                  <a:schemeClr val="accent6">
                    <a:lumMod val="75000"/>
                  </a:scheme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 :</a:t>
            </a:r>
            <a:endParaRPr lang="en-US" sz="6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>
              <a:lnSpc>
                <a:spcPts val="6000"/>
              </a:lnSpc>
            </a:pPr>
            <a:endParaRPr lang="en-US" sz="1200" dirty="0">
              <a:solidFill>
                <a:schemeClr val="accent6">
                  <a:lumMod val="75000"/>
                </a:schemeClr>
              </a:solidFill>
              <a:latin typeface="Intro Rust Base Shade"/>
              <a:ea typeface="Intro Rust Base Shade"/>
              <a:cs typeface="Intro Rust Base Shade"/>
              <a:sym typeface="Intro Rust Base Shade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547688"/>
            <a:ext cx="15773400" cy="1988345"/>
            <a:chOff x="0" y="0"/>
            <a:chExt cx="21031200" cy="26511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Was muss eingereicht werden?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71898" y="4610100"/>
            <a:ext cx="17439293" cy="5193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095" lvl="1" indent="-380048" algn="l">
              <a:lnSpc>
                <a:spcPts val="4536"/>
              </a:lnSpc>
            </a:pP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vom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Erben/Erbin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Erbschein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80047" lvl="1" algn="l">
              <a:lnSpc>
                <a:spcPts val="4536"/>
              </a:lnSpc>
            </a:pP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4536"/>
              </a:lnSpc>
            </a:pP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</a:p>
          <a:p>
            <a:pPr algn="l">
              <a:lnSpc>
                <a:spcPts val="4536"/>
              </a:lnSpc>
            </a:pP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Notarielles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Testament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Eröffnungsprotokoll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Nachlassgerichts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760095" lvl="1" indent="-380048" algn="l">
              <a:lnSpc>
                <a:spcPts val="4536"/>
              </a:lnSpc>
            </a:pPr>
            <a:endParaRPr lang="en-US" sz="4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760095" lvl="1" indent="-380048" algn="l">
              <a:lnSpc>
                <a:spcPts val="4536"/>
              </a:lnSpc>
            </a:pPr>
            <a:endParaRPr lang="en-US" sz="4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232786F-C808-F1A7-B332-C03F4B160FC8}"/>
              </a:ext>
            </a:extLst>
          </p:cNvPr>
          <p:cNvSpPr txBox="1"/>
          <p:nvPr/>
        </p:nvSpPr>
        <p:spPr>
          <a:xfrm>
            <a:off x="1224170" y="2617116"/>
            <a:ext cx="157734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dirty="0" err="1">
                <a:solidFill>
                  <a:schemeClr val="accent6">
                    <a:lumMod val="75000"/>
                  </a:scheme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Grundbuchberichtigung</a:t>
            </a:r>
            <a:r>
              <a:rPr lang="en-US" sz="6000" dirty="0">
                <a:solidFill>
                  <a:schemeClr val="accent6">
                    <a:lumMod val="75000"/>
                  </a:scheme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 </a:t>
            </a:r>
            <a:r>
              <a:rPr lang="en-US" sz="6000" dirty="0" err="1">
                <a:solidFill>
                  <a:schemeClr val="accent6">
                    <a:lumMod val="75000"/>
                  </a:scheme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aufgrund</a:t>
            </a:r>
            <a:r>
              <a:rPr lang="en-US" sz="6000" dirty="0">
                <a:solidFill>
                  <a:schemeClr val="accent6">
                    <a:lumMod val="75000"/>
                  </a:scheme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 </a:t>
            </a:r>
            <a:r>
              <a:rPr lang="en-US" sz="6000" dirty="0" err="1">
                <a:solidFill>
                  <a:schemeClr val="accent6">
                    <a:lumMod val="75000"/>
                  </a:scheme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erbfolge</a:t>
            </a:r>
            <a:r>
              <a:rPr lang="en-US" sz="6000" dirty="0">
                <a:solidFill>
                  <a:schemeClr val="accent6">
                    <a:lumMod val="75000"/>
                  </a:scheme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:</a:t>
            </a:r>
            <a:endParaRPr lang="en-US" sz="6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>
              <a:lnSpc>
                <a:spcPts val="6000"/>
              </a:lnSpc>
            </a:pPr>
            <a:endParaRPr lang="en-US" sz="1200" dirty="0">
              <a:solidFill>
                <a:schemeClr val="accent6">
                  <a:lumMod val="75000"/>
                </a:schemeClr>
              </a:solidFill>
              <a:latin typeface="Intro Rust Base Shade"/>
              <a:ea typeface="Intro Rust Base Shade"/>
              <a:cs typeface="Intro Rust Base Shade"/>
              <a:sym typeface="Intro Rust Base Shade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547688"/>
            <a:ext cx="15773400" cy="1988345"/>
            <a:chOff x="0" y="0"/>
            <a:chExt cx="21031200" cy="26511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Was muss eingereicht werden?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40180" y="4321479"/>
            <a:ext cx="16543020" cy="4616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60095" lvl="1" indent="-380048" algn="l">
              <a:lnSpc>
                <a:spcPts val="4536"/>
              </a:lnSpc>
            </a:pP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Eigentümers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Unterschriftenbeglaubigung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algn="l">
              <a:lnSpc>
                <a:spcPts val="4536"/>
              </a:lnSpc>
            </a:pP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→ (§30 GBO/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gemischter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algn="l">
              <a:lnSpc>
                <a:spcPts val="4536"/>
              </a:lnSpc>
            </a:pP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Löschungsbewilligung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Gläubigerin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80047" lvl="1" algn="l">
              <a:lnSpc>
                <a:spcPts val="4536"/>
              </a:lnSpc>
            </a:pP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Briefgrundschuld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muss der Original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Grundschuldbrief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eingereicht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5A74C41-01DF-91ED-1AFA-88C8E626B4C7}"/>
              </a:ext>
            </a:extLst>
          </p:cNvPr>
          <p:cNvSpPr txBox="1"/>
          <p:nvPr/>
        </p:nvSpPr>
        <p:spPr>
          <a:xfrm>
            <a:off x="1077733" y="2933700"/>
            <a:ext cx="157734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dirty="0" err="1">
                <a:solidFill>
                  <a:schemeClr val="accent6">
                    <a:lumMod val="75000"/>
                  </a:scheme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Löschung</a:t>
            </a:r>
            <a:r>
              <a:rPr lang="en-US" sz="6000" dirty="0">
                <a:solidFill>
                  <a:schemeClr val="accent6">
                    <a:lumMod val="75000"/>
                  </a:scheme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 </a:t>
            </a:r>
            <a:r>
              <a:rPr lang="en-US" sz="6000" dirty="0" err="1">
                <a:solidFill>
                  <a:schemeClr val="accent6">
                    <a:lumMod val="75000"/>
                  </a:scheme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einer</a:t>
            </a:r>
            <a:r>
              <a:rPr lang="en-US" sz="6000" dirty="0">
                <a:solidFill>
                  <a:schemeClr val="accent6">
                    <a:lumMod val="75000"/>
                  </a:scheme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 </a:t>
            </a:r>
            <a:r>
              <a:rPr lang="en-US" sz="6000" dirty="0" err="1">
                <a:solidFill>
                  <a:schemeClr val="accent6">
                    <a:lumMod val="75000"/>
                  </a:scheme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grundschuld</a:t>
            </a:r>
            <a:r>
              <a:rPr lang="en-US" sz="6000" dirty="0">
                <a:solidFill>
                  <a:schemeClr val="accent6">
                    <a:lumMod val="75000"/>
                  </a:scheme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 :</a:t>
            </a:r>
            <a:endParaRPr lang="en-US" sz="6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>
              <a:lnSpc>
                <a:spcPts val="6000"/>
              </a:lnSpc>
            </a:pPr>
            <a:endParaRPr lang="en-US" sz="1200" dirty="0">
              <a:solidFill>
                <a:schemeClr val="accent6">
                  <a:lumMod val="75000"/>
                </a:schemeClr>
              </a:solidFill>
              <a:latin typeface="Intro Rust Base Shade"/>
              <a:ea typeface="Intro Rust Base Shade"/>
              <a:cs typeface="Intro Rust Base Shade"/>
              <a:sym typeface="Intro Rust Base Shade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6250905" cy="10287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30253" y="1730359"/>
            <a:ext cx="4800600" cy="6691744"/>
            <a:chOff x="0" y="0"/>
            <a:chExt cx="6400800" cy="89223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400800" cy="8922331"/>
            </a:xfrm>
            <a:custGeom>
              <a:avLst/>
              <a:gdLst/>
              <a:ahLst/>
              <a:cxnLst/>
              <a:rect l="l" t="t" r="r" b="b"/>
              <a:pathLst>
                <a:path w="6400800" h="8922331">
                  <a:moveTo>
                    <a:pt x="0" y="0"/>
                  </a:moveTo>
                  <a:lnTo>
                    <a:pt x="6400800" y="0"/>
                  </a:lnTo>
                  <a:lnTo>
                    <a:pt x="6400800" y="8922331"/>
                  </a:lnTo>
                  <a:lnTo>
                    <a:pt x="0" y="89223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8847" r="-128847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400800" cy="88556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Grundstück im Rechtssinn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70958" y="887016"/>
            <a:ext cx="10359733" cy="8378428"/>
            <a:chOff x="0" y="0"/>
            <a:chExt cx="13812977" cy="111712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812982" cy="11171239"/>
            </a:xfrm>
            <a:custGeom>
              <a:avLst/>
              <a:gdLst/>
              <a:ahLst/>
              <a:cxnLst/>
              <a:rect l="l" t="t" r="r" b="b"/>
              <a:pathLst>
                <a:path w="13812982" h="11171239">
                  <a:moveTo>
                    <a:pt x="0" y="0"/>
                  </a:moveTo>
                  <a:lnTo>
                    <a:pt x="13812982" y="0"/>
                  </a:lnTo>
                  <a:lnTo>
                    <a:pt x="13812982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3765" r="-5376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3812977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tatsächlichen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Sinn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„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räumlich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abgegrenzter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Teil der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Erdoberfläche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”</a:t>
              </a:r>
            </a:p>
            <a:p>
              <a:pPr marL="380047" lvl="1"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Rechtssinn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bildet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räumlich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abgegrenzte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Teil der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Erdoberfläche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er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als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rechtliche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Einheit an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besonderer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Stelle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80047" lvl="1"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§ 3 Abs. 1 Satz 1 GBO</a:t>
              </a:r>
            </a:p>
            <a:p>
              <a:pPr marL="380047" lvl="1"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erhält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jedes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besonderes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)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Grundbuchblatt</a:t>
              </a: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0" name="Freeform 10"/>
          <p:cNvSpPr/>
          <p:nvPr/>
        </p:nvSpPr>
        <p:spPr>
          <a:xfrm>
            <a:off x="15176507" y="6274961"/>
            <a:ext cx="2575864" cy="3341333"/>
          </a:xfrm>
          <a:custGeom>
            <a:avLst/>
            <a:gdLst/>
            <a:ahLst/>
            <a:cxnLst/>
            <a:rect l="l" t="t" r="r" b="b"/>
            <a:pathLst>
              <a:path w="2575864" h="3341333">
                <a:moveTo>
                  <a:pt x="0" y="0"/>
                </a:moveTo>
                <a:lnTo>
                  <a:pt x="2575864" y="0"/>
                </a:lnTo>
                <a:lnTo>
                  <a:pt x="2575864" y="3341333"/>
                </a:lnTo>
                <a:lnTo>
                  <a:pt x="0" y="33413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" y="19"/>
            <a:ext cx="18287971" cy="10286981"/>
            <a:chOff x="0" y="0"/>
            <a:chExt cx="24383962" cy="137159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401" b="-19931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3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050" y="-19050"/>
            <a:ext cx="6605559" cy="10287000"/>
            <a:chOff x="0" y="0"/>
            <a:chExt cx="8807412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807450" cy="13716000"/>
            </a:xfrm>
            <a:custGeom>
              <a:avLst/>
              <a:gdLst/>
              <a:ahLst/>
              <a:cxnLst/>
              <a:rect l="l" t="t" r="r" b="b"/>
              <a:pathLst>
                <a:path w="8807450" h="13716000">
                  <a:moveTo>
                    <a:pt x="6447790" y="0"/>
                  </a:moveTo>
                  <a:lnTo>
                    <a:pt x="8203819" y="0"/>
                  </a:lnTo>
                  <a:lnTo>
                    <a:pt x="6509893" y="10517251"/>
                  </a:lnTo>
                  <a:lnTo>
                    <a:pt x="6509893" y="10527792"/>
                  </a:lnTo>
                  <a:lnTo>
                    <a:pt x="8807450" y="13716000"/>
                  </a:lnTo>
                  <a:lnTo>
                    <a:pt x="6509893" y="13716000"/>
                  </a:lnTo>
                  <a:lnTo>
                    <a:pt x="5807075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6447790" y="0"/>
                  </a:lnTo>
                  <a:close/>
                </a:path>
              </a:pathLst>
            </a:custGeom>
            <a:solidFill>
              <a:srgbClr val="EBD6C5"/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4" name="Freeform 4"/>
          <p:cNvSpPr/>
          <p:nvPr/>
        </p:nvSpPr>
        <p:spPr>
          <a:xfrm>
            <a:off x="4966167" y="-19050"/>
            <a:ext cx="3661988" cy="10306050"/>
          </a:xfrm>
          <a:custGeom>
            <a:avLst/>
            <a:gdLst/>
            <a:ahLst/>
            <a:cxnLst/>
            <a:rect l="l" t="t" r="r" b="b"/>
            <a:pathLst>
              <a:path w="3661988" h="10306050">
                <a:moveTo>
                  <a:pt x="0" y="0"/>
                </a:moveTo>
                <a:lnTo>
                  <a:pt x="3661988" y="0"/>
                </a:lnTo>
                <a:lnTo>
                  <a:pt x="3661988" y="10306050"/>
                </a:lnTo>
                <a:lnTo>
                  <a:pt x="0" y="103060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5" name="Group 5"/>
          <p:cNvGrpSpPr/>
          <p:nvPr/>
        </p:nvGrpSpPr>
        <p:grpSpPr>
          <a:xfrm>
            <a:off x="282171" y="1028700"/>
            <a:ext cx="4797505" cy="7658100"/>
            <a:chOff x="0" y="0"/>
            <a:chExt cx="6396673" cy="10210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96673" cy="10210800"/>
            </a:xfrm>
            <a:custGeom>
              <a:avLst/>
              <a:gdLst/>
              <a:ahLst/>
              <a:cxnLst/>
              <a:rect l="l" t="t" r="r" b="b"/>
              <a:pathLst>
                <a:path w="6396673" h="10210800">
                  <a:moveTo>
                    <a:pt x="0" y="0"/>
                  </a:moveTo>
                  <a:lnTo>
                    <a:pt x="6396673" y="0"/>
                  </a:lnTo>
                  <a:lnTo>
                    <a:pt x="6396673" y="10210800"/>
                  </a:lnTo>
                  <a:lnTo>
                    <a:pt x="0" y="102108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-161342" r="-148271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47625"/>
              <a:ext cx="6396673" cy="101631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158"/>
                </a:lnSpc>
              </a:pPr>
              <a:r>
                <a:rPr lang="en-US" sz="385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KATASTERMÄSSIGE BEGRIFFE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505700" y="1019175"/>
            <a:ext cx="9758362" cy="19050"/>
            <a:chOff x="0" y="0"/>
            <a:chExt cx="13011150" cy="25400"/>
          </a:xfrm>
        </p:grpSpPr>
        <p:sp>
          <p:nvSpPr>
            <p:cNvPr id="9" name="Freeform 9"/>
            <p:cNvSpPr/>
            <p:nvPr/>
          </p:nvSpPr>
          <p:spPr>
            <a:xfrm>
              <a:off x="12700" y="12700"/>
              <a:ext cx="12985750" cy="0"/>
            </a:xfrm>
            <a:custGeom>
              <a:avLst/>
              <a:gdLst/>
              <a:ahLst/>
              <a:cxnLst/>
              <a:rect l="l" t="t" r="r" b="b"/>
              <a:pathLst>
                <a:path w="12985750">
                  <a:moveTo>
                    <a:pt x="0" y="0"/>
                  </a:moveTo>
                  <a:lnTo>
                    <a:pt x="12985750" y="0"/>
                  </a:lnTo>
                </a:path>
              </a:pathLst>
            </a:custGeom>
            <a:solidFill>
              <a:srgbClr val="ED7D31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12700" y="0"/>
              <a:ext cx="12985750" cy="25400"/>
            </a:xfrm>
            <a:custGeom>
              <a:avLst/>
              <a:gdLst/>
              <a:ahLst/>
              <a:cxnLst/>
              <a:rect l="l" t="t" r="r" b="b"/>
              <a:pathLst>
                <a:path w="12985750" h="25400">
                  <a:moveTo>
                    <a:pt x="0" y="0"/>
                  </a:moveTo>
                  <a:lnTo>
                    <a:pt x="12985750" y="0"/>
                  </a:lnTo>
                  <a:lnTo>
                    <a:pt x="1298575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D7D31"/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7586662" y="1128713"/>
            <a:ext cx="9596438" cy="426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Liegenschaftskataster</a:t>
            </a:r>
            <a:endParaRPr lang="en-US" sz="3000" dirty="0">
              <a:solidFill>
                <a:srgbClr val="F0DFC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7505700" y="2933700"/>
            <a:ext cx="9758362" cy="19050"/>
            <a:chOff x="0" y="0"/>
            <a:chExt cx="13011150" cy="25400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12985750" cy="0"/>
            </a:xfrm>
            <a:custGeom>
              <a:avLst/>
              <a:gdLst/>
              <a:ahLst/>
              <a:cxnLst/>
              <a:rect l="l" t="t" r="r" b="b"/>
              <a:pathLst>
                <a:path w="12985750">
                  <a:moveTo>
                    <a:pt x="0" y="0"/>
                  </a:moveTo>
                  <a:lnTo>
                    <a:pt x="12985750" y="0"/>
                  </a:lnTo>
                </a:path>
              </a:pathLst>
            </a:custGeom>
            <a:solidFill>
              <a:srgbClr val="815CD1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12700" y="0"/>
              <a:ext cx="12985750" cy="25400"/>
            </a:xfrm>
            <a:custGeom>
              <a:avLst/>
              <a:gdLst/>
              <a:ahLst/>
              <a:cxnLst/>
              <a:rect l="l" t="t" r="r" b="b"/>
              <a:pathLst>
                <a:path w="12985750" h="25400">
                  <a:moveTo>
                    <a:pt x="0" y="0"/>
                  </a:moveTo>
                  <a:lnTo>
                    <a:pt x="12985750" y="0"/>
                  </a:lnTo>
                  <a:lnTo>
                    <a:pt x="1298575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815CD1"/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7586662" y="3043237"/>
            <a:ext cx="9596438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Liegenschaftskataster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amtliches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Verzeichnis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, das die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Liegenschaften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beschreibt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sie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darstellt</a:t>
            </a:r>
            <a:endParaRPr lang="en-US" sz="3000" dirty="0">
              <a:solidFill>
                <a:srgbClr val="F0DFC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7505700" y="4848225"/>
            <a:ext cx="9758362" cy="19050"/>
            <a:chOff x="0" y="0"/>
            <a:chExt cx="13011150" cy="25400"/>
          </a:xfrm>
        </p:grpSpPr>
        <p:sp>
          <p:nvSpPr>
            <p:cNvPr id="17" name="Freeform 17"/>
            <p:cNvSpPr/>
            <p:nvPr/>
          </p:nvSpPr>
          <p:spPr>
            <a:xfrm>
              <a:off x="12700" y="12700"/>
              <a:ext cx="12985750" cy="0"/>
            </a:xfrm>
            <a:custGeom>
              <a:avLst/>
              <a:gdLst/>
              <a:ahLst/>
              <a:cxnLst/>
              <a:rect l="l" t="t" r="r" b="b"/>
              <a:pathLst>
                <a:path w="12985750">
                  <a:moveTo>
                    <a:pt x="0" y="0"/>
                  </a:moveTo>
                  <a:lnTo>
                    <a:pt x="12985750" y="0"/>
                  </a:lnTo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12700" y="0"/>
              <a:ext cx="12985750" cy="25400"/>
            </a:xfrm>
            <a:custGeom>
              <a:avLst/>
              <a:gdLst/>
              <a:ahLst/>
              <a:cxnLst/>
              <a:rect l="l" t="t" r="r" b="b"/>
              <a:pathLst>
                <a:path w="12985750" h="25400">
                  <a:moveTo>
                    <a:pt x="0" y="0"/>
                  </a:moveTo>
                  <a:lnTo>
                    <a:pt x="12985750" y="0"/>
                  </a:lnTo>
                  <a:lnTo>
                    <a:pt x="1298575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endParaRPr lang="de-DE" dirty="0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7586662" y="4957763"/>
            <a:ext cx="9596438" cy="1245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während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rechtlichen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Verhältnisse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an den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Grundstücken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nachgewiesen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stellt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Kataster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die</a:t>
            </a:r>
            <a:r>
              <a:rPr lang="en-US" sz="3000" u="sng" dirty="0">
                <a:solidFill>
                  <a:srgbClr val="51ABB2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u="sng" dirty="0" err="1">
                <a:solidFill>
                  <a:srgbClr val="51ABB2"/>
                </a:solidFill>
                <a:latin typeface="Inter"/>
                <a:ea typeface="Inter"/>
                <a:cs typeface="Inter"/>
                <a:sym typeface="Inter"/>
              </a:rPr>
              <a:t>tatsächlichen</a:t>
            </a:r>
            <a:r>
              <a:rPr lang="en-US" sz="3000" u="sng" dirty="0">
                <a:solidFill>
                  <a:srgbClr val="51ABB2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u="sng" dirty="0" err="1">
                <a:solidFill>
                  <a:srgbClr val="51ABB2"/>
                </a:solidFill>
                <a:latin typeface="Inter"/>
                <a:ea typeface="Inter"/>
                <a:cs typeface="Inter"/>
                <a:sym typeface="Inter"/>
              </a:rPr>
              <a:t>Verhältnisse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dar</a:t>
            </a:r>
            <a:endParaRPr lang="en-US" sz="3000" dirty="0">
              <a:solidFill>
                <a:srgbClr val="F0DFC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20" name="Group 20"/>
          <p:cNvGrpSpPr/>
          <p:nvPr/>
        </p:nvGrpSpPr>
        <p:grpSpPr>
          <a:xfrm>
            <a:off x="7505700" y="6762750"/>
            <a:ext cx="9758362" cy="19050"/>
            <a:chOff x="0" y="0"/>
            <a:chExt cx="13011150" cy="25400"/>
          </a:xfrm>
        </p:grpSpPr>
        <p:sp>
          <p:nvSpPr>
            <p:cNvPr id="21" name="Freeform 21"/>
            <p:cNvSpPr/>
            <p:nvPr/>
          </p:nvSpPr>
          <p:spPr>
            <a:xfrm>
              <a:off x="12700" y="12700"/>
              <a:ext cx="12985750" cy="0"/>
            </a:xfrm>
            <a:custGeom>
              <a:avLst/>
              <a:gdLst/>
              <a:ahLst/>
              <a:cxnLst/>
              <a:rect l="l" t="t" r="r" b="b"/>
              <a:pathLst>
                <a:path w="12985750">
                  <a:moveTo>
                    <a:pt x="0" y="0"/>
                  </a:moveTo>
                  <a:lnTo>
                    <a:pt x="12985750" y="0"/>
                  </a:lnTo>
                </a:path>
              </a:pathLst>
            </a:custGeom>
            <a:solidFill>
              <a:srgbClr val="A5A5A5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12700" y="0"/>
              <a:ext cx="12985750" cy="25400"/>
            </a:xfrm>
            <a:custGeom>
              <a:avLst/>
              <a:gdLst/>
              <a:ahLst/>
              <a:cxnLst/>
              <a:rect l="l" t="t" r="r" b="b"/>
              <a:pathLst>
                <a:path w="12985750" h="25400">
                  <a:moveTo>
                    <a:pt x="0" y="0"/>
                  </a:moveTo>
                  <a:lnTo>
                    <a:pt x="12985750" y="0"/>
                  </a:lnTo>
                  <a:lnTo>
                    <a:pt x="1298575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7586662" y="6872287"/>
            <a:ext cx="9596438" cy="1655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hat die Aufgabe, die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Grundstücke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mit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ihrer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Lage in der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Natur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somit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Grundstücksgrenzen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, für den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Rechtsverkehr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nachzuweisen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kennzeichnen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d.h.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nummernmäßig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3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bezeichnen</a:t>
            </a:r>
            <a:endParaRPr lang="en-US" sz="3000" dirty="0">
              <a:solidFill>
                <a:srgbClr val="F0DFC8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9" grpId="0"/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3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050" y="-19050"/>
            <a:ext cx="6605559" cy="10287000"/>
            <a:chOff x="0" y="0"/>
            <a:chExt cx="8807412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807450" cy="13716000"/>
            </a:xfrm>
            <a:custGeom>
              <a:avLst/>
              <a:gdLst/>
              <a:ahLst/>
              <a:cxnLst/>
              <a:rect l="l" t="t" r="r" b="b"/>
              <a:pathLst>
                <a:path w="8807450" h="13716000">
                  <a:moveTo>
                    <a:pt x="6447790" y="0"/>
                  </a:moveTo>
                  <a:lnTo>
                    <a:pt x="8203819" y="0"/>
                  </a:lnTo>
                  <a:lnTo>
                    <a:pt x="6509893" y="10517251"/>
                  </a:lnTo>
                  <a:lnTo>
                    <a:pt x="6509893" y="10527792"/>
                  </a:lnTo>
                  <a:lnTo>
                    <a:pt x="8807450" y="13716000"/>
                  </a:lnTo>
                  <a:lnTo>
                    <a:pt x="6509893" y="13716000"/>
                  </a:lnTo>
                  <a:lnTo>
                    <a:pt x="5807075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6447790" y="0"/>
                  </a:lnTo>
                  <a:close/>
                </a:path>
              </a:pathLst>
            </a:custGeom>
            <a:solidFill>
              <a:srgbClr val="EBD6C5"/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4" name="Freeform 4"/>
          <p:cNvSpPr/>
          <p:nvPr/>
        </p:nvSpPr>
        <p:spPr>
          <a:xfrm>
            <a:off x="4972936" y="0"/>
            <a:ext cx="3655219" cy="10287000"/>
          </a:xfrm>
          <a:custGeom>
            <a:avLst/>
            <a:gdLst/>
            <a:ahLst/>
            <a:cxnLst/>
            <a:rect l="l" t="t" r="r" b="b"/>
            <a:pathLst>
              <a:path w="3655219" h="10287000">
                <a:moveTo>
                  <a:pt x="0" y="0"/>
                </a:moveTo>
                <a:lnTo>
                  <a:pt x="3655219" y="0"/>
                </a:lnTo>
                <a:lnTo>
                  <a:pt x="365521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5" name="Group 5"/>
          <p:cNvGrpSpPr/>
          <p:nvPr/>
        </p:nvGrpSpPr>
        <p:grpSpPr>
          <a:xfrm>
            <a:off x="802529" y="1028700"/>
            <a:ext cx="4170407" cy="7658100"/>
            <a:chOff x="0" y="0"/>
            <a:chExt cx="5560543" cy="10210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560542" cy="10210800"/>
            </a:xfrm>
            <a:custGeom>
              <a:avLst/>
              <a:gdLst/>
              <a:ahLst/>
              <a:cxnLst/>
              <a:rect l="l" t="t" r="r" b="b"/>
              <a:pathLst>
                <a:path w="5560542" h="10210800">
                  <a:moveTo>
                    <a:pt x="0" y="0"/>
                  </a:moveTo>
                  <a:lnTo>
                    <a:pt x="5560542" y="0"/>
                  </a:lnTo>
                  <a:lnTo>
                    <a:pt x="5560542" y="10210800"/>
                  </a:lnTo>
                  <a:lnTo>
                    <a:pt x="0" y="102108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-185603" r="-18560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57150"/>
              <a:ext cx="5560543" cy="101536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Katasteramt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505700" y="1022909"/>
            <a:ext cx="9758362" cy="19050"/>
            <a:chOff x="0" y="0"/>
            <a:chExt cx="13011150" cy="25400"/>
          </a:xfrm>
        </p:grpSpPr>
        <p:sp>
          <p:nvSpPr>
            <p:cNvPr id="9" name="Freeform 9"/>
            <p:cNvSpPr/>
            <p:nvPr/>
          </p:nvSpPr>
          <p:spPr>
            <a:xfrm>
              <a:off x="12700" y="12700"/>
              <a:ext cx="12985750" cy="0"/>
            </a:xfrm>
            <a:custGeom>
              <a:avLst/>
              <a:gdLst/>
              <a:ahLst/>
              <a:cxnLst/>
              <a:rect l="l" t="t" r="r" b="b"/>
              <a:pathLst>
                <a:path w="12985750">
                  <a:moveTo>
                    <a:pt x="0" y="0"/>
                  </a:moveTo>
                  <a:lnTo>
                    <a:pt x="12985750" y="0"/>
                  </a:lnTo>
                </a:path>
              </a:pathLst>
            </a:custGeom>
            <a:solidFill>
              <a:srgbClr val="ED7D31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12700" y="0"/>
              <a:ext cx="12985750" cy="25400"/>
            </a:xfrm>
            <a:custGeom>
              <a:avLst/>
              <a:gdLst/>
              <a:ahLst/>
              <a:cxnLst/>
              <a:rect l="l" t="t" r="r" b="b"/>
              <a:pathLst>
                <a:path w="12985750" h="25400">
                  <a:moveTo>
                    <a:pt x="0" y="0"/>
                  </a:moveTo>
                  <a:lnTo>
                    <a:pt x="12985750" y="0"/>
                  </a:lnTo>
                  <a:lnTo>
                    <a:pt x="1298575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D7D31"/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7609522" y="1155306"/>
            <a:ext cx="9550718" cy="2500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2"/>
              </a:lnSpc>
            </a:pPr>
            <a:r>
              <a:rPr lang="en-US" sz="3631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Katasterwesen</a:t>
            </a:r>
            <a:r>
              <a:rPr lang="en-US" sz="3631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31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3631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in Deutschland </a:t>
            </a:r>
            <a:r>
              <a:rPr lang="en-US" sz="3631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Ländersache</a:t>
            </a:r>
            <a:endParaRPr lang="en-US" sz="3631" dirty="0">
              <a:solidFill>
                <a:srgbClr val="F0DFC8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71500" indent="-571500" algn="l">
              <a:lnSpc>
                <a:spcPts val="3922"/>
              </a:lnSpc>
              <a:buFont typeface="Arial" panose="020B0604020202020204" pitchFamily="34" charset="0"/>
              <a:buChar char="•"/>
            </a:pPr>
            <a:r>
              <a:rPr lang="en-US" sz="3631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für Berlin </a:t>
            </a:r>
            <a:r>
              <a:rPr lang="en-US" sz="3631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3631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§ 14 Abs 3 </a:t>
            </a:r>
            <a:r>
              <a:rPr lang="en-US" sz="3631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VermGBln</a:t>
            </a:r>
            <a:r>
              <a:rPr lang="en-US" sz="3631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( </a:t>
            </a:r>
            <a:r>
              <a:rPr lang="en-US" sz="3631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Gesetz</a:t>
            </a:r>
            <a:r>
              <a:rPr lang="en-US" sz="3631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31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über</a:t>
            </a:r>
            <a:r>
              <a:rPr lang="en-US" sz="3631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sz="3631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Vermessungswesen</a:t>
            </a:r>
            <a:r>
              <a:rPr lang="en-US" sz="3631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in Berlin) </a:t>
            </a:r>
            <a:r>
              <a:rPr lang="en-US" sz="3631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entscheidend</a:t>
            </a:r>
            <a:endParaRPr lang="en-US" sz="3631" dirty="0">
              <a:solidFill>
                <a:srgbClr val="F0DFC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7505700" y="3573123"/>
            <a:ext cx="9758362" cy="19050"/>
            <a:chOff x="0" y="0"/>
            <a:chExt cx="13011150" cy="25400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12985750" cy="0"/>
            </a:xfrm>
            <a:custGeom>
              <a:avLst/>
              <a:gdLst/>
              <a:ahLst/>
              <a:cxnLst/>
              <a:rect l="l" t="t" r="r" b="b"/>
              <a:pathLst>
                <a:path w="12985750">
                  <a:moveTo>
                    <a:pt x="0" y="0"/>
                  </a:moveTo>
                  <a:lnTo>
                    <a:pt x="12985750" y="0"/>
                  </a:lnTo>
                </a:path>
              </a:pathLst>
            </a:custGeom>
            <a:solidFill>
              <a:srgbClr val="A5A5A5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12700" y="0"/>
              <a:ext cx="12985750" cy="25400"/>
            </a:xfrm>
            <a:custGeom>
              <a:avLst/>
              <a:gdLst/>
              <a:ahLst/>
              <a:cxnLst/>
              <a:rect l="l" t="t" r="r" b="b"/>
              <a:pathLst>
                <a:path w="12985750" h="25400">
                  <a:moveTo>
                    <a:pt x="0" y="0"/>
                  </a:moveTo>
                  <a:lnTo>
                    <a:pt x="12985750" y="0"/>
                  </a:lnTo>
                  <a:lnTo>
                    <a:pt x="1298575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7609522" y="3715045"/>
            <a:ext cx="9550718" cy="2154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12"/>
              </a:lnSpc>
            </a:pPr>
            <a:r>
              <a:rPr lang="en-US" sz="39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Liegenschaftskataster</a:t>
            </a:r>
            <a:r>
              <a:rPr lang="en-US" sz="39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9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39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von den </a:t>
            </a:r>
            <a:r>
              <a:rPr lang="en-US" sz="39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Vermessungs</a:t>
            </a:r>
            <a:r>
              <a:rPr lang="en-US" sz="39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- und </a:t>
            </a:r>
            <a:r>
              <a:rPr lang="en-US" sz="39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Katasterverwaltungen</a:t>
            </a:r>
            <a:r>
              <a:rPr lang="en-US" sz="39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der Länder </a:t>
            </a:r>
            <a:r>
              <a:rPr lang="en-US" sz="39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geführt</a:t>
            </a:r>
            <a:endParaRPr lang="en-US" sz="3900" dirty="0">
              <a:solidFill>
                <a:srgbClr val="F0DFC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7505700" y="6123327"/>
            <a:ext cx="9758362" cy="19050"/>
            <a:chOff x="0" y="0"/>
            <a:chExt cx="13011150" cy="25400"/>
          </a:xfrm>
        </p:grpSpPr>
        <p:sp>
          <p:nvSpPr>
            <p:cNvPr id="17" name="Freeform 17"/>
            <p:cNvSpPr/>
            <p:nvPr/>
          </p:nvSpPr>
          <p:spPr>
            <a:xfrm>
              <a:off x="12700" y="12700"/>
              <a:ext cx="12985750" cy="0"/>
            </a:xfrm>
            <a:custGeom>
              <a:avLst/>
              <a:gdLst/>
              <a:ahLst/>
              <a:cxnLst/>
              <a:rect l="l" t="t" r="r" b="b"/>
              <a:pathLst>
                <a:path w="12985750">
                  <a:moveTo>
                    <a:pt x="0" y="0"/>
                  </a:moveTo>
                  <a:lnTo>
                    <a:pt x="12985750" y="0"/>
                  </a:lnTo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12700" y="0"/>
              <a:ext cx="12985750" cy="25400"/>
            </a:xfrm>
            <a:custGeom>
              <a:avLst/>
              <a:gdLst/>
              <a:ahLst/>
              <a:cxnLst/>
              <a:rect l="l" t="t" r="r" b="b"/>
              <a:pathLst>
                <a:path w="12985750" h="25400">
                  <a:moveTo>
                    <a:pt x="0" y="0"/>
                  </a:moveTo>
                  <a:lnTo>
                    <a:pt x="12985750" y="0"/>
                  </a:lnTo>
                  <a:lnTo>
                    <a:pt x="1298575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de-DE" dirty="0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7609522" y="6265250"/>
            <a:ext cx="9550718" cy="1998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48"/>
              </a:lnSpc>
            </a:pPr>
            <a:r>
              <a:rPr lang="en-US" sz="3656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besteht</a:t>
            </a:r>
            <a:r>
              <a:rPr lang="en-US" sz="3656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56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aus</a:t>
            </a:r>
            <a:r>
              <a:rPr lang="en-US" sz="3656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56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einem</a:t>
            </a:r>
            <a:r>
              <a:rPr lang="en-US" sz="3656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56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beschreibenden</a:t>
            </a:r>
            <a:r>
              <a:rPr lang="en-US" sz="3656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Teil, dem </a:t>
            </a:r>
            <a:r>
              <a:rPr lang="en-US" sz="3656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automatisierten</a:t>
            </a:r>
            <a:r>
              <a:rPr lang="en-US" sz="3656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56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Liegenschaftsbuch</a:t>
            </a:r>
            <a:r>
              <a:rPr lang="en-US" sz="3656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3656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einem</a:t>
            </a:r>
            <a:r>
              <a:rPr lang="en-US" sz="3656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56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darstellenden</a:t>
            </a:r>
            <a:r>
              <a:rPr lang="en-US" sz="3656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Teil, der </a:t>
            </a:r>
            <a:r>
              <a:rPr lang="en-US" sz="3656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automatisierten</a:t>
            </a:r>
            <a:r>
              <a:rPr lang="en-US" sz="3656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56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Liegenschaftskarte</a:t>
            </a:r>
            <a:endParaRPr lang="en-US" sz="3656" dirty="0">
              <a:solidFill>
                <a:srgbClr val="F0DFC8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6250905" cy="10287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83072" y="1730359"/>
            <a:ext cx="5547781" cy="6691744"/>
            <a:chOff x="0" y="0"/>
            <a:chExt cx="7397041" cy="89223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397041" cy="8922331"/>
            </a:xfrm>
            <a:custGeom>
              <a:avLst/>
              <a:gdLst/>
              <a:ahLst/>
              <a:cxnLst/>
              <a:rect l="l" t="t" r="r" b="b"/>
              <a:pathLst>
                <a:path w="7397041" h="8922331">
                  <a:moveTo>
                    <a:pt x="0" y="0"/>
                  </a:moveTo>
                  <a:lnTo>
                    <a:pt x="7397041" y="0"/>
                  </a:lnTo>
                  <a:lnTo>
                    <a:pt x="7397041" y="8922331"/>
                  </a:lnTo>
                  <a:lnTo>
                    <a:pt x="0" y="89223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11494" r="-9802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8100"/>
              <a:ext cx="7397041" cy="888422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22"/>
                </a:lnSpc>
              </a:pPr>
              <a:r>
                <a:rPr lang="en-US" sz="4650">
                  <a:solidFill>
                    <a:srgbClr val="F0DFC8"/>
                  </a:solidFill>
                  <a:latin typeface="Inter"/>
                  <a:ea typeface="Inter"/>
                  <a:cs typeface="Inter"/>
                  <a:sym typeface="Inter"/>
                </a:rPr>
                <a:t>LIEGENSCHAFTS-BUCH UND KARTE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70958" y="887016"/>
            <a:ext cx="10359733" cy="8378428"/>
            <a:chOff x="0" y="0"/>
            <a:chExt cx="13812977" cy="111712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812982" cy="11171239"/>
            </a:xfrm>
            <a:custGeom>
              <a:avLst/>
              <a:gdLst/>
              <a:ahLst/>
              <a:cxnLst/>
              <a:rect l="l" t="t" r="r" b="b"/>
              <a:pathLst>
                <a:path w="13812982" h="11171239">
                  <a:moveTo>
                    <a:pt x="0" y="0"/>
                  </a:moveTo>
                  <a:lnTo>
                    <a:pt x="13812982" y="0"/>
                  </a:lnTo>
                  <a:lnTo>
                    <a:pt x="13812982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3765" r="-5376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3812977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u="sng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Liegenschaftsbuch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Angaben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den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einzelnen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Flurstücken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z.B.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Gemarkung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Flurstücknummer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Flächengröße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Lagebezeichnung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&amp;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Nutzung</a:t>
              </a: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80047" lvl="1"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u="sng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Liegenschaftskarte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Flurkarte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)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amtliche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Karte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Sinne des § 2 Abs. 3 GBO und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bildliche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Darstellung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einzelnen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Flurstücke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ihren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Grenzen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, der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Gemarkungsgrenzen</a:t>
              </a: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2666" y="3388627"/>
            <a:ext cx="8491389" cy="5869673"/>
          </a:xfrm>
          <a:custGeom>
            <a:avLst/>
            <a:gdLst/>
            <a:ahLst/>
            <a:cxnLst/>
            <a:rect l="l" t="t" r="r" b="b"/>
            <a:pathLst>
              <a:path w="8491389" h="5869673">
                <a:moveTo>
                  <a:pt x="0" y="0"/>
                </a:moveTo>
                <a:lnTo>
                  <a:pt x="8491389" y="0"/>
                </a:lnTo>
                <a:lnTo>
                  <a:pt x="8491389" y="5869673"/>
                </a:lnTo>
                <a:lnTo>
                  <a:pt x="0" y="58696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" name="Freeform 3"/>
          <p:cNvSpPr/>
          <p:nvPr/>
        </p:nvSpPr>
        <p:spPr>
          <a:xfrm>
            <a:off x="11031556" y="2166253"/>
            <a:ext cx="5613989" cy="7989138"/>
          </a:xfrm>
          <a:custGeom>
            <a:avLst/>
            <a:gdLst/>
            <a:ahLst/>
            <a:cxnLst/>
            <a:rect l="l" t="t" r="r" b="b"/>
            <a:pathLst>
              <a:path w="5613989" h="7989138">
                <a:moveTo>
                  <a:pt x="0" y="0"/>
                </a:moveTo>
                <a:lnTo>
                  <a:pt x="5613988" y="0"/>
                </a:lnTo>
                <a:lnTo>
                  <a:pt x="5613988" y="7989138"/>
                </a:lnTo>
                <a:lnTo>
                  <a:pt x="0" y="79891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4" name="TextBox 4"/>
          <p:cNvSpPr txBox="1"/>
          <p:nvPr/>
        </p:nvSpPr>
        <p:spPr>
          <a:xfrm>
            <a:off x="1425149" y="1434930"/>
            <a:ext cx="7106423" cy="1988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04"/>
              </a:lnSpc>
            </a:pPr>
            <a:r>
              <a:rPr lang="en-US" sz="5931" b="1" dirty="0" err="1">
                <a:solidFill>
                  <a:srgbClr val="E16539"/>
                </a:solidFill>
                <a:latin typeface="Recoleta Bold"/>
                <a:ea typeface="Recoleta Bold"/>
                <a:cs typeface="Recoleta Bold"/>
                <a:sym typeface="Recoleta Bold"/>
              </a:rPr>
              <a:t>Liegenschaftskarte</a:t>
            </a:r>
            <a:endParaRPr lang="en-US" sz="5931" b="1" dirty="0">
              <a:solidFill>
                <a:srgbClr val="E16539"/>
              </a:solidFill>
              <a:latin typeface="Recoleta Bold"/>
              <a:ea typeface="Recoleta Bold"/>
              <a:cs typeface="Recoleta Bold"/>
              <a:sym typeface="Recoleta Bold"/>
            </a:endParaRPr>
          </a:p>
          <a:p>
            <a:pPr algn="ctr">
              <a:lnSpc>
                <a:spcPts val="8304"/>
              </a:lnSpc>
              <a:spcBef>
                <a:spcPct val="0"/>
              </a:spcBef>
            </a:pPr>
            <a:endParaRPr lang="en-US" sz="5931" b="1" dirty="0">
              <a:solidFill>
                <a:srgbClr val="E16539"/>
              </a:solidFill>
              <a:latin typeface="Recoleta Bold"/>
              <a:ea typeface="Recoleta Bold"/>
              <a:cs typeface="Recoleta Bold"/>
              <a:sym typeface="Recoleta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485869" y="373161"/>
            <a:ext cx="7088696" cy="1983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04"/>
              </a:lnSpc>
            </a:pPr>
            <a:r>
              <a:rPr lang="en-US" sz="5931" b="1" dirty="0" err="1">
                <a:solidFill>
                  <a:srgbClr val="E16539"/>
                </a:solidFill>
                <a:latin typeface="Recoleta Bold"/>
                <a:ea typeface="Recoleta Bold"/>
                <a:cs typeface="Recoleta Bold"/>
                <a:sym typeface="Recoleta Bold"/>
              </a:rPr>
              <a:t>Liegenschaftsbuch</a:t>
            </a:r>
            <a:endParaRPr lang="en-US" sz="5931" b="1" dirty="0">
              <a:solidFill>
                <a:srgbClr val="E16539"/>
              </a:solidFill>
              <a:latin typeface="Recoleta Bold"/>
              <a:ea typeface="Recoleta Bold"/>
              <a:cs typeface="Recoleta Bold"/>
              <a:sym typeface="Recoleta Bold"/>
            </a:endParaRPr>
          </a:p>
          <a:p>
            <a:pPr algn="ctr">
              <a:lnSpc>
                <a:spcPts val="8304"/>
              </a:lnSpc>
            </a:pPr>
            <a:endParaRPr lang="en-US" sz="5931" b="1" dirty="0">
              <a:solidFill>
                <a:srgbClr val="E16539"/>
              </a:solidFill>
              <a:latin typeface="Recoleta Bold"/>
              <a:ea typeface="Recoleta Bold"/>
              <a:cs typeface="Recoleta Bold"/>
              <a:sym typeface="Recoleta Bold"/>
            </a:endParaRPr>
          </a:p>
          <a:p>
            <a:pPr algn="ctr">
              <a:lnSpc>
                <a:spcPts val="8304"/>
              </a:lnSpc>
              <a:spcBef>
                <a:spcPct val="0"/>
              </a:spcBef>
            </a:pPr>
            <a:endParaRPr lang="en-US" sz="5931" b="1" dirty="0">
              <a:solidFill>
                <a:srgbClr val="E16539"/>
              </a:solidFill>
              <a:latin typeface="Recoleta Bold"/>
              <a:ea typeface="Recoleta Bold"/>
              <a:cs typeface="Recoleta Bold"/>
              <a:sym typeface="Recoleta Bold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33400" y="0"/>
            <a:ext cx="17220743" cy="4130907"/>
            <a:chOff x="0" y="0"/>
            <a:chExt cx="22960990" cy="550787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960964" cy="5507863"/>
            </a:xfrm>
            <a:custGeom>
              <a:avLst/>
              <a:gdLst/>
              <a:ahLst/>
              <a:cxnLst/>
              <a:rect l="l" t="t" r="r" b="b"/>
              <a:pathLst>
                <a:path w="22960964" h="5507863">
                  <a:moveTo>
                    <a:pt x="0" y="0"/>
                  </a:moveTo>
                  <a:lnTo>
                    <a:pt x="22960964" y="0"/>
                  </a:lnTo>
                  <a:lnTo>
                    <a:pt x="22960964" y="5507863"/>
                  </a:lnTo>
                  <a:lnTo>
                    <a:pt x="0" y="5507863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68840" y="1240022"/>
            <a:ext cx="14750320" cy="1988344"/>
            <a:chOff x="0" y="0"/>
            <a:chExt cx="19667093" cy="265112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667096" cy="2651127"/>
            </a:xfrm>
            <a:custGeom>
              <a:avLst/>
              <a:gdLst/>
              <a:ahLst/>
              <a:cxnLst/>
              <a:rect l="l" t="t" r="r" b="b"/>
              <a:pathLst>
                <a:path w="19667096" h="2651127">
                  <a:moveTo>
                    <a:pt x="0" y="0"/>
                  </a:moveTo>
                  <a:lnTo>
                    <a:pt x="19667096" y="0"/>
                  </a:lnTo>
                  <a:lnTo>
                    <a:pt x="19667096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94547" b="-94547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57150"/>
              <a:ext cx="19667093" cy="259397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6480"/>
                </a:lnSpc>
              </a:pPr>
              <a:r>
                <a:rPr lang="en-US" sz="6000">
                  <a:solidFill>
                    <a:srgbClr val="E7E6E6"/>
                  </a:solidFill>
                  <a:latin typeface="Nickainley"/>
                  <a:ea typeface="Nickainley"/>
                  <a:cs typeface="Nickainley"/>
                  <a:sym typeface="Nickainley"/>
                </a:rPr>
                <a:t>Vermessungsamt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741360" y="4342495"/>
            <a:ext cx="6356004" cy="4043010"/>
            <a:chOff x="0" y="0"/>
            <a:chExt cx="8474672" cy="5390680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8449310" cy="5365369"/>
            </a:xfrm>
            <a:custGeom>
              <a:avLst/>
              <a:gdLst/>
              <a:ahLst/>
              <a:cxnLst/>
              <a:rect l="l" t="t" r="r" b="b"/>
              <a:pathLst>
                <a:path w="8449310" h="5365369">
                  <a:moveTo>
                    <a:pt x="0" y="536575"/>
                  </a:moveTo>
                  <a:cubicBezTo>
                    <a:pt x="0" y="240157"/>
                    <a:pt x="240665" y="0"/>
                    <a:pt x="537464" y="0"/>
                  </a:cubicBezTo>
                  <a:lnTo>
                    <a:pt x="7911846" y="0"/>
                  </a:lnTo>
                  <a:cubicBezTo>
                    <a:pt x="8208645" y="0"/>
                    <a:pt x="8449310" y="240157"/>
                    <a:pt x="8449310" y="536575"/>
                  </a:cubicBezTo>
                  <a:lnTo>
                    <a:pt x="8449310" y="4828794"/>
                  </a:lnTo>
                  <a:cubicBezTo>
                    <a:pt x="8449310" y="5125085"/>
                    <a:pt x="8208645" y="5365369"/>
                    <a:pt x="7911846" y="5365369"/>
                  </a:cubicBezTo>
                  <a:lnTo>
                    <a:pt x="537464" y="5365369"/>
                  </a:lnTo>
                  <a:cubicBezTo>
                    <a:pt x="240665" y="5365242"/>
                    <a:pt x="0" y="5125085"/>
                    <a:pt x="0" y="4828794"/>
                  </a:cubicBezTo>
                  <a:close/>
                </a:path>
              </a:pathLst>
            </a:custGeom>
            <a:solidFill>
              <a:srgbClr val="44546A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8474710" cy="5390769"/>
            </a:xfrm>
            <a:custGeom>
              <a:avLst/>
              <a:gdLst/>
              <a:ahLst/>
              <a:cxnLst/>
              <a:rect l="l" t="t" r="r" b="b"/>
              <a:pathLst>
                <a:path w="8474710" h="5390769">
                  <a:moveTo>
                    <a:pt x="0" y="549275"/>
                  </a:moveTo>
                  <a:cubicBezTo>
                    <a:pt x="0" y="245872"/>
                    <a:pt x="246380" y="0"/>
                    <a:pt x="550164" y="0"/>
                  </a:cubicBezTo>
                  <a:lnTo>
                    <a:pt x="7924546" y="0"/>
                  </a:lnTo>
                  <a:lnTo>
                    <a:pt x="7924546" y="12700"/>
                  </a:lnTo>
                  <a:lnTo>
                    <a:pt x="7924546" y="0"/>
                  </a:lnTo>
                  <a:cubicBezTo>
                    <a:pt x="8228330" y="0"/>
                    <a:pt x="8474710" y="245872"/>
                    <a:pt x="8474710" y="549275"/>
                  </a:cubicBezTo>
                  <a:lnTo>
                    <a:pt x="8462010" y="549275"/>
                  </a:lnTo>
                  <a:lnTo>
                    <a:pt x="8474710" y="549275"/>
                  </a:lnTo>
                  <a:lnTo>
                    <a:pt x="8474710" y="4841494"/>
                  </a:lnTo>
                  <a:lnTo>
                    <a:pt x="8462010" y="4841494"/>
                  </a:lnTo>
                  <a:lnTo>
                    <a:pt x="8474710" y="4841494"/>
                  </a:lnTo>
                  <a:cubicBezTo>
                    <a:pt x="8474710" y="5144897"/>
                    <a:pt x="8228330" y="5390769"/>
                    <a:pt x="7924546" y="5390769"/>
                  </a:cubicBezTo>
                  <a:lnTo>
                    <a:pt x="7924546" y="5378069"/>
                  </a:lnTo>
                  <a:lnTo>
                    <a:pt x="7924546" y="5390769"/>
                  </a:lnTo>
                  <a:lnTo>
                    <a:pt x="550164" y="5390769"/>
                  </a:lnTo>
                  <a:lnTo>
                    <a:pt x="550164" y="5378069"/>
                  </a:lnTo>
                  <a:lnTo>
                    <a:pt x="550164" y="5390769"/>
                  </a:lnTo>
                  <a:cubicBezTo>
                    <a:pt x="246380" y="5390642"/>
                    <a:pt x="0" y="5144770"/>
                    <a:pt x="0" y="4841494"/>
                  </a:cubicBezTo>
                  <a:lnTo>
                    <a:pt x="0" y="549275"/>
                  </a:lnTo>
                  <a:lnTo>
                    <a:pt x="12700" y="549275"/>
                  </a:lnTo>
                  <a:lnTo>
                    <a:pt x="0" y="549275"/>
                  </a:lnTo>
                  <a:moveTo>
                    <a:pt x="25400" y="549275"/>
                  </a:moveTo>
                  <a:lnTo>
                    <a:pt x="25400" y="4841494"/>
                  </a:lnTo>
                  <a:lnTo>
                    <a:pt x="12700" y="4841494"/>
                  </a:lnTo>
                  <a:lnTo>
                    <a:pt x="25400" y="4841494"/>
                  </a:lnTo>
                  <a:cubicBezTo>
                    <a:pt x="25400" y="5130800"/>
                    <a:pt x="260350" y="5365242"/>
                    <a:pt x="550164" y="5365242"/>
                  </a:cubicBezTo>
                  <a:lnTo>
                    <a:pt x="7924546" y="5365242"/>
                  </a:lnTo>
                  <a:cubicBezTo>
                    <a:pt x="8214360" y="5365242"/>
                    <a:pt x="8449310" y="5130673"/>
                    <a:pt x="8449310" y="4841367"/>
                  </a:cubicBezTo>
                  <a:lnTo>
                    <a:pt x="8449310" y="549275"/>
                  </a:lnTo>
                  <a:cubicBezTo>
                    <a:pt x="8449310" y="259969"/>
                    <a:pt x="8214360" y="25400"/>
                    <a:pt x="7924546" y="25400"/>
                  </a:cubicBezTo>
                  <a:lnTo>
                    <a:pt x="550164" y="25400"/>
                  </a:lnTo>
                  <a:lnTo>
                    <a:pt x="550164" y="12700"/>
                  </a:lnTo>
                  <a:lnTo>
                    <a:pt x="550164" y="25400"/>
                  </a:lnTo>
                  <a:cubicBezTo>
                    <a:pt x="260350" y="25400"/>
                    <a:pt x="25400" y="259969"/>
                    <a:pt x="25400" y="549275"/>
                  </a:cubicBezTo>
                  <a:close/>
                </a:path>
              </a:pathLst>
            </a:custGeom>
            <a:solidFill>
              <a:srgbClr val="E7E6E6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445468" y="5011398"/>
            <a:ext cx="6356004" cy="4043010"/>
            <a:chOff x="0" y="0"/>
            <a:chExt cx="8474672" cy="5390680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8449310" cy="5365369"/>
            </a:xfrm>
            <a:custGeom>
              <a:avLst/>
              <a:gdLst/>
              <a:ahLst/>
              <a:cxnLst/>
              <a:rect l="l" t="t" r="r" b="b"/>
              <a:pathLst>
                <a:path w="8449310" h="5365369">
                  <a:moveTo>
                    <a:pt x="0" y="536575"/>
                  </a:moveTo>
                  <a:cubicBezTo>
                    <a:pt x="0" y="240157"/>
                    <a:pt x="240665" y="0"/>
                    <a:pt x="537464" y="0"/>
                  </a:cubicBezTo>
                  <a:lnTo>
                    <a:pt x="7911846" y="0"/>
                  </a:lnTo>
                  <a:cubicBezTo>
                    <a:pt x="8208645" y="0"/>
                    <a:pt x="8449310" y="240157"/>
                    <a:pt x="8449310" y="536575"/>
                  </a:cubicBezTo>
                  <a:lnTo>
                    <a:pt x="8449310" y="4828794"/>
                  </a:lnTo>
                  <a:cubicBezTo>
                    <a:pt x="8449310" y="5125085"/>
                    <a:pt x="8208645" y="5365369"/>
                    <a:pt x="7911846" y="5365369"/>
                  </a:cubicBezTo>
                  <a:lnTo>
                    <a:pt x="537464" y="5365369"/>
                  </a:lnTo>
                  <a:cubicBezTo>
                    <a:pt x="240665" y="5365242"/>
                    <a:pt x="0" y="5125085"/>
                    <a:pt x="0" y="4828794"/>
                  </a:cubicBezTo>
                  <a:close/>
                </a:path>
              </a:pathLst>
            </a:custGeom>
            <a:solidFill>
              <a:srgbClr val="E7E6E6">
                <a:alpha val="80784"/>
              </a:srgbClr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8474710" cy="5390769"/>
            </a:xfrm>
            <a:custGeom>
              <a:avLst/>
              <a:gdLst/>
              <a:ahLst/>
              <a:cxnLst/>
              <a:rect l="l" t="t" r="r" b="b"/>
              <a:pathLst>
                <a:path w="8474710" h="5390769">
                  <a:moveTo>
                    <a:pt x="0" y="549275"/>
                  </a:moveTo>
                  <a:cubicBezTo>
                    <a:pt x="0" y="245872"/>
                    <a:pt x="246380" y="0"/>
                    <a:pt x="550164" y="0"/>
                  </a:cubicBezTo>
                  <a:lnTo>
                    <a:pt x="7924546" y="0"/>
                  </a:lnTo>
                  <a:lnTo>
                    <a:pt x="7924546" y="12700"/>
                  </a:lnTo>
                  <a:lnTo>
                    <a:pt x="7924546" y="0"/>
                  </a:lnTo>
                  <a:cubicBezTo>
                    <a:pt x="8228330" y="0"/>
                    <a:pt x="8474710" y="245872"/>
                    <a:pt x="8474710" y="549275"/>
                  </a:cubicBezTo>
                  <a:lnTo>
                    <a:pt x="8462010" y="549275"/>
                  </a:lnTo>
                  <a:lnTo>
                    <a:pt x="8474710" y="549275"/>
                  </a:lnTo>
                  <a:lnTo>
                    <a:pt x="8474710" y="4841494"/>
                  </a:lnTo>
                  <a:lnTo>
                    <a:pt x="8462010" y="4841494"/>
                  </a:lnTo>
                  <a:lnTo>
                    <a:pt x="8474710" y="4841494"/>
                  </a:lnTo>
                  <a:cubicBezTo>
                    <a:pt x="8474710" y="5144897"/>
                    <a:pt x="8228330" y="5390769"/>
                    <a:pt x="7924546" y="5390769"/>
                  </a:cubicBezTo>
                  <a:lnTo>
                    <a:pt x="7924546" y="5378069"/>
                  </a:lnTo>
                  <a:lnTo>
                    <a:pt x="7924546" y="5390769"/>
                  </a:lnTo>
                  <a:lnTo>
                    <a:pt x="550164" y="5390769"/>
                  </a:lnTo>
                  <a:lnTo>
                    <a:pt x="550164" y="5378069"/>
                  </a:lnTo>
                  <a:lnTo>
                    <a:pt x="550164" y="5390769"/>
                  </a:lnTo>
                  <a:cubicBezTo>
                    <a:pt x="246380" y="5390642"/>
                    <a:pt x="0" y="5144770"/>
                    <a:pt x="0" y="4841494"/>
                  </a:cubicBezTo>
                  <a:lnTo>
                    <a:pt x="0" y="549275"/>
                  </a:lnTo>
                  <a:lnTo>
                    <a:pt x="12700" y="549275"/>
                  </a:lnTo>
                  <a:lnTo>
                    <a:pt x="0" y="549275"/>
                  </a:lnTo>
                  <a:moveTo>
                    <a:pt x="25400" y="549275"/>
                  </a:moveTo>
                  <a:lnTo>
                    <a:pt x="25400" y="4841494"/>
                  </a:lnTo>
                  <a:lnTo>
                    <a:pt x="12700" y="4841494"/>
                  </a:lnTo>
                  <a:lnTo>
                    <a:pt x="25400" y="4841494"/>
                  </a:lnTo>
                  <a:cubicBezTo>
                    <a:pt x="25400" y="5130800"/>
                    <a:pt x="260350" y="5365242"/>
                    <a:pt x="550164" y="5365242"/>
                  </a:cubicBezTo>
                  <a:lnTo>
                    <a:pt x="7924546" y="5365242"/>
                  </a:lnTo>
                  <a:cubicBezTo>
                    <a:pt x="8214360" y="5365242"/>
                    <a:pt x="8449310" y="5130673"/>
                    <a:pt x="8449310" y="4841367"/>
                  </a:cubicBezTo>
                  <a:lnTo>
                    <a:pt x="8449310" y="549275"/>
                  </a:lnTo>
                  <a:cubicBezTo>
                    <a:pt x="8449310" y="259969"/>
                    <a:pt x="8214360" y="25400"/>
                    <a:pt x="7924546" y="25400"/>
                  </a:cubicBezTo>
                  <a:lnTo>
                    <a:pt x="550164" y="25400"/>
                  </a:lnTo>
                  <a:lnTo>
                    <a:pt x="550164" y="12700"/>
                  </a:lnTo>
                  <a:lnTo>
                    <a:pt x="550164" y="25400"/>
                  </a:lnTo>
                  <a:cubicBezTo>
                    <a:pt x="260350" y="25400"/>
                    <a:pt x="25400" y="259969"/>
                    <a:pt x="25400" y="549275"/>
                  </a:cubicBezTo>
                  <a:close/>
                </a:path>
              </a:pathLst>
            </a:custGeom>
            <a:solidFill>
              <a:srgbClr val="44546A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563330" y="5129260"/>
            <a:ext cx="6120289" cy="3901137"/>
            <a:chOff x="0" y="0"/>
            <a:chExt cx="8160385" cy="520151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60382" cy="5201520"/>
            </a:xfrm>
            <a:custGeom>
              <a:avLst/>
              <a:gdLst/>
              <a:ahLst/>
              <a:cxnLst/>
              <a:rect l="l" t="t" r="r" b="b"/>
              <a:pathLst>
                <a:path w="8160382" h="5201520">
                  <a:moveTo>
                    <a:pt x="0" y="0"/>
                  </a:moveTo>
                  <a:lnTo>
                    <a:pt x="8160382" y="0"/>
                  </a:lnTo>
                  <a:lnTo>
                    <a:pt x="8160382" y="5201520"/>
                  </a:lnTo>
                  <a:lnTo>
                    <a:pt x="0" y="52015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29814" r="-29814" b="240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8100"/>
              <a:ext cx="8160385" cy="516341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050"/>
                </a:lnSpc>
              </a:pPr>
              <a:r>
                <a:rPr lang="en-US" sz="3750">
                  <a:solidFill>
                    <a:srgbClr val="51ABB2"/>
                  </a:solidFill>
                  <a:latin typeface="Inter"/>
                  <a:ea typeface="Inter"/>
                  <a:cs typeface="Inter"/>
                  <a:sym typeface="Inter"/>
                </a:rPr>
                <a:t>Ein Flurstück ist ein abgegrenzter Teil der Erdoberfläche mit fester Grenze und eigener Nummer (im Liegenschaftskataster festgelegt)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6529" y="4342495"/>
            <a:ext cx="6356004" cy="4043010"/>
            <a:chOff x="0" y="0"/>
            <a:chExt cx="8474672" cy="5390680"/>
          </a:xfrm>
        </p:grpSpPr>
        <p:sp>
          <p:nvSpPr>
            <p:cNvPr id="19" name="Freeform 19"/>
            <p:cNvSpPr/>
            <p:nvPr/>
          </p:nvSpPr>
          <p:spPr>
            <a:xfrm>
              <a:off x="12700" y="12700"/>
              <a:ext cx="8449310" cy="5365369"/>
            </a:xfrm>
            <a:custGeom>
              <a:avLst/>
              <a:gdLst/>
              <a:ahLst/>
              <a:cxnLst/>
              <a:rect l="l" t="t" r="r" b="b"/>
              <a:pathLst>
                <a:path w="8449310" h="5365369">
                  <a:moveTo>
                    <a:pt x="0" y="536575"/>
                  </a:moveTo>
                  <a:cubicBezTo>
                    <a:pt x="0" y="240157"/>
                    <a:pt x="240665" y="0"/>
                    <a:pt x="537464" y="0"/>
                  </a:cubicBezTo>
                  <a:lnTo>
                    <a:pt x="7911846" y="0"/>
                  </a:lnTo>
                  <a:cubicBezTo>
                    <a:pt x="8208645" y="0"/>
                    <a:pt x="8449310" y="240157"/>
                    <a:pt x="8449310" y="536575"/>
                  </a:cubicBezTo>
                  <a:lnTo>
                    <a:pt x="8449310" y="4828794"/>
                  </a:lnTo>
                  <a:cubicBezTo>
                    <a:pt x="8449310" y="5125085"/>
                    <a:pt x="8208645" y="5365369"/>
                    <a:pt x="7911846" y="5365369"/>
                  </a:cubicBezTo>
                  <a:lnTo>
                    <a:pt x="537464" y="5365369"/>
                  </a:lnTo>
                  <a:cubicBezTo>
                    <a:pt x="240665" y="5365242"/>
                    <a:pt x="0" y="5125085"/>
                    <a:pt x="0" y="4828794"/>
                  </a:cubicBezTo>
                  <a:close/>
                </a:path>
              </a:pathLst>
            </a:custGeom>
            <a:solidFill>
              <a:srgbClr val="44546A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0" y="0"/>
              <a:ext cx="8474710" cy="5390769"/>
            </a:xfrm>
            <a:custGeom>
              <a:avLst/>
              <a:gdLst/>
              <a:ahLst/>
              <a:cxnLst/>
              <a:rect l="l" t="t" r="r" b="b"/>
              <a:pathLst>
                <a:path w="8474710" h="5390769">
                  <a:moveTo>
                    <a:pt x="0" y="549275"/>
                  </a:moveTo>
                  <a:cubicBezTo>
                    <a:pt x="0" y="245872"/>
                    <a:pt x="246380" y="0"/>
                    <a:pt x="550164" y="0"/>
                  </a:cubicBezTo>
                  <a:lnTo>
                    <a:pt x="7924546" y="0"/>
                  </a:lnTo>
                  <a:lnTo>
                    <a:pt x="7924546" y="12700"/>
                  </a:lnTo>
                  <a:lnTo>
                    <a:pt x="7924546" y="0"/>
                  </a:lnTo>
                  <a:cubicBezTo>
                    <a:pt x="8228330" y="0"/>
                    <a:pt x="8474710" y="245872"/>
                    <a:pt x="8474710" y="549275"/>
                  </a:cubicBezTo>
                  <a:lnTo>
                    <a:pt x="8462010" y="549275"/>
                  </a:lnTo>
                  <a:lnTo>
                    <a:pt x="8474710" y="549275"/>
                  </a:lnTo>
                  <a:lnTo>
                    <a:pt x="8474710" y="4841494"/>
                  </a:lnTo>
                  <a:lnTo>
                    <a:pt x="8462010" y="4841494"/>
                  </a:lnTo>
                  <a:lnTo>
                    <a:pt x="8474710" y="4841494"/>
                  </a:lnTo>
                  <a:cubicBezTo>
                    <a:pt x="8474710" y="5144897"/>
                    <a:pt x="8228330" y="5390769"/>
                    <a:pt x="7924546" y="5390769"/>
                  </a:cubicBezTo>
                  <a:lnTo>
                    <a:pt x="7924546" y="5378069"/>
                  </a:lnTo>
                  <a:lnTo>
                    <a:pt x="7924546" y="5390769"/>
                  </a:lnTo>
                  <a:lnTo>
                    <a:pt x="550164" y="5390769"/>
                  </a:lnTo>
                  <a:lnTo>
                    <a:pt x="550164" y="5378069"/>
                  </a:lnTo>
                  <a:lnTo>
                    <a:pt x="550164" y="5390769"/>
                  </a:lnTo>
                  <a:cubicBezTo>
                    <a:pt x="246380" y="5390642"/>
                    <a:pt x="0" y="5144770"/>
                    <a:pt x="0" y="4841494"/>
                  </a:cubicBezTo>
                  <a:lnTo>
                    <a:pt x="0" y="549275"/>
                  </a:lnTo>
                  <a:lnTo>
                    <a:pt x="12700" y="549275"/>
                  </a:lnTo>
                  <a:lnTo>
                    <a:pt x="0" y="549275"/>
                  </a:lnTo>
                  <a:moveTo>
                    <a:pt x="25400" y="549275"/>
                  </a:moveTo>
                  <a:lnTo>
                    <a:pt x="25400" y="4841494"/>
                  </a:lnTo>
                  <a:lnTo>
                    <a:pt x="12700" y="4841494"/>
                  </a:lnTo>
                  <a:lnTo>
                    <a:pt x="25400" y="4841494"/>
                  </a:lnTo>
                  <a:cubicBezTo>
                    <a:pt x="25400" y="5130800"/>
                    <a:pt x="260350" y="5365242"/>
                    <a:pt x="550164" y="5365242"/>
                  </a:cubicBezTo>
                  <a:lnTo>
                    <a:pt x="7924546" y="5365242"/>
                  </a:lnTo>
                  <a:cubicBezTo>
                    <a:pt x="8214360" y="5365242"/>
                    <a:pt x="8449310" y="5130673"/>
                    <a:pt x="8449310" y="4841367"/>
                  </a:cubicBezTo>
                  <a:lnTo>
                    <a:pt x="8449310" y="549275"/>
                  </a:lnTo>
                  <a:cubicBezTo>
                    <a:pt x="8449310" y="259969"/>
                    <a:pt x="8214360" y="25400"/>
                    <a:pt x="7924546" y="25400"/>
                  </a:cubicBezTo>
                  <a:lnTo>
                    <a:pt x="550164" y="25400"/>
                  </a:lnTo>
                  <a:lnTo>
                    <a:pt x="550164" y="12700"/>
                  </a:lnTo>
                  <a:lnTo>
                    <a:pt x="550164" y="25400"/>
                  </a:lnTo>
                  <a:cubicBezTo>
                    <a:pt x="260350" y="25400"/>
                    <a:pt x="25400" y="259969"/>
                    <a:pt x="25400" y="549275"/>
                  </a:cubicBezTo>
                  <a:close/>
                </a:path>
              </a:pathLst>
            </a:custGeom>
            <a:solidFill>
              <a:srgbClr val="E7E6E6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0190636" y="5011398"/>
            <a:ext cx="6676224" cy="4043010"/>
            <a:chOff x="0" y="0"/>
            <a:chExt cx="8901632" cy="5390680"/>
          </a:xfrm>
        </p:grpSpPr>
        <p:sp>
          <p:nvSpPr>
            <p:cNvPr id="22" name="Freeform 22"/>
            <p:cNvSpPr/>
            <p:nvPr/>
          </p:nvSpPr>
          <p:spPr>
            <a:xfrm>
              <a:off x="13340" y="12700"/>
              <a:ext cx="8874993" cy="5365369"/>
            </a:xfrm>
            <a:custGeom>
              <a:avLst/>
              <a:gdLst/>
              <a:ahLst/>
              <a:cxnLst/>
              <a:rect l="l" t="t" r="r" b="b"/>
              <a:pathLst>
                <a:path w="8874993" h="5365369">
                  <a:moveTo>
                    <a:pt x="0" y="536575"/>
                  </a:moveTo>
                  <a:cubicBezTo>
                    <a:pt x="0" y="240157"/>
                    <a:pt x="252790" y="0"/>
                    <a:pt x="564542" y="0"/>
                  </a:cubicBezTo>
                  <a:lnTo>
                    <a:pt x="8310450" y="0"/>
                  </a:lnTo>
                  <a:cubicBezTo>
                    <a:pt x="8622203" y="0"/>
                    <a:pt x="8874993" y="240157"/>
                    <a:pt x="8874993" y="536575"/>
                  </a:cubicBezTo>
                  <a:lnTo>
                    <a:pt x="8874993" y="4828794"/>
                  </a:lnTo>
                  <a:cubicBezTo>
                    <a:pt x="8874993" y="5125085"/>
                    <a:pt x="8622203" y="5365369"/>
                    <a:pt x="8310450" y="5365369"/>
                  </a:cubicBezTo>
                  <a:lnTo>
                    <a:pt x="564542" y="5365369"/>
                  </a:lnTo>
                  <a:cubicBezTo>
                    <a:pt x="252790" y="5365242"/>
                    <a:pt x="0" y="5125085"/>
                    <a:pt x="0" y="4828794"/>
                  </a:cubicBezTo>
                  <a:close/>
                </a:path>
              </a:pathLst>
            </a:custGeom>
            <a:solidFill>
              <a:srgbClr val="E7E6E6">
                <a:alpha val="80784"/>
              </a:srgbClr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0" y="0"/>
              <a:ext cx="8901671" cy="5390769"/>
            </a:xfrm>
            <a:custGeom>
              <a:avLst/>
              <a:gdLst/>
              <a:ahLst/>
              <a:cxnLst/>
              <a:rect l="l" t="t" r="r" b="b"/>
              <a:pathLst>
                <a:path w="8901671" h="5390769">
                  <a:moveTo>
                    <a:pt x="0" y="549275"/>
                  </a:moveTo>
                  <a:cubicBezTo>
                    <a:pt x="0" y="245872"/>
                    <a:pt x="258793" y="0"/>
                    <a:pt x="577882" y="0"/>
                  </a:cubicBezTo>
                  <a:lnTo>
                    <a:pt x="8323790" y="0"/>
                  </a:lnTo>
                  <a:lnTo>
                    <a:pt x="8323790" y="12700"/>
                  </a:lnTo>
                  <a:lnTo>
                    <a:pt x="8323790" y="0"/>
                  </a:lnTo>
                  <a:cubicBezTo>
                    <a:pt x="8642880" y="0"/>
                    <a:pt x="8901671" y="245872"/>
                    <a:pt x="8901671" y="549275"/>
                  </a:cubicBezTo>
                  <a:lnTo>
                    <a:pt x="8888333" y="549275"/>
                  </a:lnTo>
                  <a:lnTo>
                    <a:pt x="8901671" y="549275"/>
                  </a:lnTo>
                  <a:lnTo>
                    <a:pt x="8901671" y="4841494"/>
                  </a:lnTo>
                  <a:lnTo>
                    <a:pt x="8888333" y="4841494"/>
                  </a:lnTo>
                  <a:lnTo>
                    <a:pt x="8901671" y="4841494"/>
                  </a:lnTo>
                  <a:cubicBezTo>
                    <a:pt x="8901671" y="5144897"/>
                    <a:pt x="8642879" y="5390769"/>
                    <a:pt x="8323790" y="5390769"/>
                  </a:cubicBezTo>
                  <a:lnTo>
                    <a:pt x="8323790" y="5378069"/>
                  </a:lnTo>
                  <a:lnTo>
                    <a:pt x="8323790" y="5390769"/>
                  </a:lnTo>
                  <a:lnTo>
                    <a:pt x="577882" y="5390769"/>
                  </a:lnTo>
                  <a:lnTo>
                    <a:pt x="577882" y="5378069"/>
                  </a:lnTo>
                  <a:lnTo>
                    <a:pt x="577882" y="5390769"/>
                  </a:lnTo>
                  <a:cubicBezTo>
                    <a:pt x="258793" y="5390642"/>
                    <a:pt x="0" y="5144770"/>
                    <a:pt x="0" y="4841494"/>
                  </a:cubicBezTo>
                  <a:lnTo>
                    <a:pt x="0" y="549275"/>
                  </a:lnTo>
                  <a:lnTo>
                    <a:pt x="13340" y="549275"/>
                  </a:lnTo>
                  <a:lnTo>
                    <a:pt x="0" y="549275"/>
                  </a:lnTo>
                  <a:moveTo>
                    <a:pt x="26680" y="549275"/>
                  </a:moveTo>
                  <a:lnTo>
                    <a:pt x="26680" y="4841494"/>
                  </a:lnTo>
                  <a:lnTo>
                    <a:pt x="13340" y="4841494"/>
                  </a:lnTo>
                  <a:lnTo>
                    <a:pt x="26680" y="4841494"/>
                  </a:lnTo>
                  <a:cubicBezTo>
                    <a:pt x="26680" y="5130800"/>
                    <a:pt x="273467" y="5365242"/>
                    <a:pt x="577882" y="5365242"/>
                  </a:cubicBezTo>
                  <a:lnTo>
                    <a:pt x="8323790" y="5365242"/>
                  </a:lnTo>
                  <a:cubicBezTo>
                    <a:pt x="8628206" y="5365242"/>
                    <a:pt x="8874992" y="5130673"/>
                    <a:pt x="8874992" y="4841367"/>
                  </a:cubicBezTo>
                  <a:lnTo>
                    <a:pt x="8874992" y="549275"/>
                  </a:lnTo>
                  <a:cubicBezTo>
                    <a:pt x="8874992" y="259969"/>
                    <a:pt x="8628206" y="25400"/>
                    <a:pt x="8323790" y="25400"/>
                  </a:cubicBezTo>
                  <a:lnTo>
                    <a:pt x="577882" y="25400"/>
                  </a:lnTo>
                  <a:lnTo>
                    <a:pt x="577882" y="12700"/>
                  </a:lnTo>
                  <a:lnTo>
                    <a:pt x="577882" y="25400"/>
                  </a:lnTo>
                  <a:cubicBezTo>
                    <a:pt x="273467" y="25400"/>
                    <a:pt x="26680" y="259969"/>
                    <a:pt x="26680" y="549275"/>
                  </a:cubicBezTo>
                  <a:close/>
                </a:path>
              </a:pathLst>
            </a:custGeom>
            <a:solidFill>
              <a:srgbClr val="44546A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0268466" y="5082334"/>
            <a:ext cx="6520564" cy="3807298"/>
            <a:chOff x="0" y="0"/>
            <a:chExt cx="8694086" cy="5076398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694082" cy="5076403"/>
            </a:xfrm>
            <a:custGeom>
              <a:avLst/>
              <a:gdLst/>
              <a:ahLst/>
              <a:cxnLst/>
              <a:rect l="l" t="t" r="r" b="b"/>
              <a:pathLst>
                <a:path w="8694082" h="5076403">
                  <a:moveTo>
                    <a:pt x="0" y="0"/>
                  </a:moveTo>
                  <a:lnTo>
                    <a:pt x="8694082" y="0"/>
                  </a:lnTo>
                  <a:lnTo>
                    <a:pt x="8694082" y="5076403"/>
                  </a:lnTo>
                  <a:lnTo>
                    <a:pt x="0" y="50764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27984" r="-2184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38100"/>
              <a:ext cx="8694086" cy="503829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050"/>
                </a:lnSpc>
              </a:pPr>
              <a:r>
                <a:rPr lang="en-US" sz="3750">
                  <a:solidFill>
                    <a:srgbClr val="51ABB2"/>
                  </a:solidFill>
                  <a:latin typeface="Inter"/>
                  <a:ea typeface="Inter"/>
                  <a:cs typeface="Inter"/>
                  <a:sym typeface="Inter"/>
                </a:rPr>
                <a:t>Def.: Ein Grundstück </a:t>
              </a:r>
            </a:p>
            <a:p>
              <a:pPr algn="ctr">
                <a:lnSpc>
                  <a:spcPts val="4050"/>
                </a:lnSpc>
              </a:pPr>
              <a:r>
                <a:rPr lang="en-US" sz="3750">
                  <a:solidFill>
                    <a:srgbClr val="51ABB2"/>
                  </a:solidFill>
                  <a:latin typeface="Inter"/>
                  <a:ea typeface="Inter"/>
                  <a:cs typeface="Inter"/>
                  <a:sym typeface="Inter"/>
                </a:rPr>
                <a:t>ist jeder räumlich abgegrenzter Teil der Erdoberfläche der im Bestandsverzeichnis gebucht ist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6194" y="1690211"/>
            <a:ext cx="7242620" cy="10301288"/>
          </a:xfrm>
          <a:custGeom>
            <a:avLst/>
            <a:gdLst/>
            <a:ahLst/>
            <a:cxnLst/>
            <a:rect l="l" t="t" r="r" b="b"/>
            <a:pathLst>
              <a:path w="7242620" h="10301288">
                <a:moveTo>
                  <a:pt x="0" y="0"/>
                </a:moveTo>
                <a:lnTo>
                  <a:pt x="7242620" y="0"/>
                </a:lnTo>
                <a:lnTo>
                  <a:pt x="7242620" y="10301288"/>
                </a:lnTo>
                <a:lnTo>
                  <a:pt x="0" y="103012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2358" r="-42358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-26194" y="-1995678"/>
            <a:ext cx="9170194" cy="6789420"/>
            <a:chOff x="0" y="0"/>
            <a:chExt cx="12226925" cy="905256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226925" cy="9052560"/>
            </a:xfrm>
            <a:custGeom>
              <a:avLst/>
              <a:gdLst/>
              <a:ahLst/>
              <a:cxnLst/>
              <a:rect l="l" t="t" r="r" b="b"/>
              <a:pathLst>
                <a:path w="12226925" h="9052560">
                  <a:moveTo>
                    <a:pt x="0" y="0"/>
                  </a:moveTo>
                  <a:lnTo>
                    <a:pt x="12226925" y="0"/>
                  </a:lnTo>
                  <a:lnTo>
                    <a:pt x="12226925" y="9052560"/>
                  </a:lnTo>
                  <a:lnTo>
                    <a:pt x="0" y="90525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000" b="-2000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38100"/>
              <a:ext cx="12226925" cy="901446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22"/>
                </a:lnSpc>
              </a:pPr>
              <a:r>
                <a:rPr lang="en-US" sz="465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KATASTERVERMESSUNG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151219" y="1399032"/>
            <a:ext cx="8874909" cy="7488936"/>
            <a:chOff x="0" y="0"/>
            <a:chExt cx="11833212" cy="998524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833206" cy="9985248"/>
            </a:xfrm>
            <a:custGeom>
              <a:avLst/>
              <a:gdLst/>
              <a:ahLst/>
              <a:cxnLst/>
              <a:rect l="l" t="t" r="r" b="b"/>
              <a:pathLst>
                <a:path w="11833206" h="9985248">
                  <a:moveTo>
                    <a:pt x="0" y="0"/>
                  </a:moveTo>
                  <a:lnTo>
                    <a:pt x="11833206" y="0"/>
                  </a:lnTo>
                  <a:lnTo>
                    <a:pt x="11833206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58266" r="-58266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8575"/>
              <a:ext cx="11833212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Flurstücksgrenzen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überprüft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festgelegt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sowie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neue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Flurstücke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gebildet</a:t>
              </a: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71463" lvl="1"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dienen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alle der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Fortführung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Erneuerung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Liegenschaftskataster</a:t>
              </a: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71463" lvl="1"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Kataster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unterliegt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permanenten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Veränderungen</a:t>
              </a: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71463" lvl="1"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Unterlagen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seine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Fortführung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die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sog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Fortführungsnachweise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(FN),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Bestandteil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Katasters</a:t>
              </a: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71463" lvl="1"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FN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an den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Flurstücken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eingetretenen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Veränderungen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nachgewiesen</a:t>
              </a: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154797" y="395060"/>
            <a:ext cx="9978407" cy="13315732"/>
            <a:chOff x="0" y="0"/>
            <a:chExt cx="10075329" cy="134450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075291" cy="13445110"/>
            </a:xfrm>
            <a:custGeom>
              <a:avLst/>
              <a:gdLst/>
              <a:ahLst/>
              <a:cxnLst/>
              <a:rect l="l" t="t" r="r" b="b"/>
              <a:pathLst>
                <a:path w="10075291" h="13445110">
                  <a:moveTo>
                    <a:pt x="0" y="0"/>
                  </a:moveTo>
                  <a:lnTo>
                    <a:pt x="10075291" y="0"/>
                  </a:lnTo>
                  <a:lnTo>
                    <a:pt x="10075291" y="13445110"/>
                  </a:lnTo>
                  <a:lnTo>
                    <a:pt x="0" y="13445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Freihand 3">
                <a:extLst>
                  <a:ext uri="{FF2B5EF4-FFF2-40B4-BE49-F238E27FC236}">
                    <a16:creationId xmlns:a16="http://schemas.microsoft.com/office/drawing/2014/main" id="{9A8BB414-C2D4-C12A-A2C1-E4ADADE891CC}"/>
                  </a:ext>
                </a:extLst>
              </p14:cNvPr>
              <p14:cNvContentPartPr/>
              <p14:nvPr/>
            </p14:nvContentPartPr>
            <p14:xfrm>
              <a:off x="10806201" y="939754"/>
              <a:ext cx="2613960" cy="59400"/>
            </p14:xfrm>
          </p:contentPart>
        </mc:Choice>
        <mc:Fallback xmlns="">
          <p:pic>
            <p:nvPicPr>
              <p:cNvPr id="4" name="Freihand 3">
                <a:extLst>
                  <a:ext uri="{FF2B5EF4-FFF2-40B4-BE49-F238E27FC236}">
                    <a16:creationId xmlns:a16="http://schemas.microsoft.com/office/drawing/2014/main" id="{9A8BB414-C2D4-C12A-A2C1-E4ADADE891C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752201" y="831754"/>
                <a:ext cx="2721600" cy="2750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ransition spd="slow">
    <p:cover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05573" y="1292423"/>
            <a:ext cx="8878563" cy="7702153"/>
          </a:xfrm>
          <a:custGeom>
            <a:avLst/>
            <a:gdLst/>
            <a:ahLst/>
            <a:cxnLst/>
            <a:rect l="l" t="t" r="r" b="b"/>
            <a:pathLst>
              <a:path w="8878563" h="7702153">
                <a:moveTo>
                  <a:pt x="0" y="0"/>
                </a:moveTo>
                <a:lnTo>
                  <a:pt x="8878562" y="0"/>
                </a:lnTo>
                <a:lnTo>
                  <a:pt x="8878562" y="7702154"/>
                </a:lnTo>
                <a:lnTo>
                  <a:pt x="0" y="7702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9345" y="474393"/>
            <a:ext cx="9953901" cy="2893406"/>
            <a:chOff x="0" y="0"/>
            <a:chExt cx="13271868" cy="38578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271867" cy="3857875"/>
            </a:xfrm>
            <a:custGeom>
              <a:avLst/>
              <a:gdLst/>
              <a:ahLst/>
              <a:cxnLst/>
              <a:rect l="l" t="t" r="r" b="b"/>
              <a:pathLst>
                <a:path w="13271867" h="3857875">
                  <a:moveTo>
                    <a:pt x="0" y="0"/>
                  </a:moveTo>
                  <a:lnTo>
                    <a:pt x="13271867" y="0"/>
                  </a:lnTo>
                  <a:lnTo>
                    <a:pt x="13271867" y="3857875"/>
                  </a:lnTo>
                  <a:lnTo>
                    <a:pt x="0" y="385787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0368" r="-14659" b="-134651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57150"/>
              <a:ext cx="13271868" cy="38007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Wirkungen des Grundbuches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8111191" y="2797474"/>
            <a:ext cx="5184776" cy="1140651"/>
          </a:xfrm>
          <a:custGeom>
            <a:avLst/>
            <a:gdLst/>
            <a:ahLst/>
            <a:cxnLst/>
            <a:rect l="l" t="t" r="r" b="b"/>
            <a:pathLst>
              <a:path w="5184776" h="1140651">
                <a:moveTo>
                  <a:pt x="0" y="0"/>
                </a:moveTo>
                <a:lnTo>
                  <a:pt x="5184776" y="0"/>
                </a:lnTo>
                <a:lnTo>
                  <a:pt x="5184776" y="1140650"/>
                </a:lnTo>
                <a:lnTo>
                  <a:pt x="0" y="11406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8191246" y="3728047"/>
            <a:ext cx="9835570" cy="4337899"/>
            <a:chOff x="0" y="0"/>
            <a:chExt cx="13114094" cy="578386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114088" cy="5783865"/>
            </a:xfrm>
            <a:custGeom>
              <a:avLst/>
              <a:gdLst/>
              <a:ahLst/>
              <a:cxnLst/>
              <a:rect l="l" t="t" r="r" b="b"/>
              <a:pathLst>
                <a:path w="13114088" h="5783865">
                  <a:moveTo>
                    <a:pt x="0" y="0"/>
                  </a:moveTo>
                  <a:lnTo>
                    <a:pt x="13114088" y="0"/>
                  </a:lnTo>
                  <a:lnTo>
                    <a:pt x="13114088" y="5783865"/>
                  </a:lnTo>
                  <a:lnTo>
                    <a:pt x="0" y="5783865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t="-71249" b="-71249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8575"/>
              <a:ext cx="13114094" cy="575529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240"/>
                </a:lnSpc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Richtigkeitsvermutung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Grundbuches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891 BGB</a:t>
              </a:r>
            </a:p>
            <a:p>
              <a:pPr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240"/>
                </a:lnSpc>
              </a:pPr>
              <a:r>
                <a:rPr lang="en-US" sz="3000" u="sng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positive </a:t>
              </a:r>
              <a:r>
                <a:rPr lang="en-US" sz="3000" u="sng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Vermutung</a:t>
              </a:r>
              <a:r>
                <a:rPr lang="en-US" sz="3000" u="sng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jemanden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Recht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so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vermutet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das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ihm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das Recht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eingetragenen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Inhalt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auch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zusteht</a:t>
              </a: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240"/>
                </a:lnSpc>
              </a:pPr>
              <a:r>
                <a:rPr lang="en-US" sz="3000" u="sng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negative </a:t>
              </a:r>
              <a:r>
                <a:rPr lang="en-US" sz="3000" u="sng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Vermutung</a:t>
              </a:r>
              <a:r>
                <a:rPr lang="en-US" sz="3000" u="sng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Recht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gelöscht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so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vermutet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das Recht nicht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bestehe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nur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bis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zur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Löschung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bestanden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hat.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1225046" y="3728047"/>
            <a:ext cx="4230168" cy="4114800"/>
          </a:xfrm>
          <a:custGeom>
            <a:avLst/>
            <a:gdLst/>
            <a:ahLst/>
            <a:cxnLst/>
            <a:rect l="l" t="t" r="r" b="b"/>
            <a:pathLst>
              <a:path w="4230168" h="4114800">
                <a:moveTo>
                  <a:pt x="0" y="0"/>
                </a:moveTo>
                <a:lnTo>
                  <a:pt x="4230168" y="0"/>
                </a:lnTo>
                <a:lnTo>
                  <a:pt x="42301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0" name="Freeform 10"/>
          <p:cNvSpPr/>
          <p:nvPr/>
        </p:nvSpPr>
        <p:spPr>
          <a:xfrm>
            <a:off x="7626486" y="4920401"/>
            <a:ext cx="348778" cy="446198"/>
          </a:xfrm>
          <a:custGeom>
            <a:avLst/>
            <a:gdLst/>
            <a:ahLst/>
            <a:cxnLst/>
            <a:rect l="l" t="t" r="r" b="b"/>
            <a:pathLst>
              <a:path w="348778" h="446198">
                <a:moveTo>
                  <a:pt x="0" y="0"/>
                </a:moveTo>
                <a:lnTo>
                  <a:pt x="348778" y="0"/>
                </a:lnTo>
                <a:lnTo>
                  <a:pt x="348778" y="446198"/>
                </a:lnTo>
                <a:lnTo>
                  <a:pt x="0" y="44619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1" name="Freeform 11"/>
          <p:cNvSpPr/>
          <p:nvPr/>
        </p:nvSpPr>
        <p:spPr>
          <a:xfrm>
            <a:off x="7589710" y="4030766"/>
            <a:ext cx="385554" cy="512648"/>
          </a:xfrm>
          <a:custGeom>
            <a:avLst/>
            <a:gdLst/>
            <a:ahLst/>
            <a:cxnLst/>
            <a:rect l="l" t="t" r="r" b="b"/>
            <a:pathLst>
              <a:path w="385554" h="512648">
                <a:moveTo>
                  <a:pt x="0" y="0"/>
                </a:moveTo>
                <a:lnTo>
                  <a:pt x="385554" y="0"/>
                </a:lnTo>
                <a:lnTo>
                  <a:pt x="385554" y="512647"/>
                </a:lnTo>
                <a:lnTo>
                  <a:pt x="0" y="51264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2" name="Freeform 12"/>
          <p:cNvSpPr/>
          <p:nvPr/>
        </p:nvSpPr>
        <p:spPr>
          <a:xfrm>
            <a:off x="7608098" y="6464735"/>
            <a:ext cx="367166" cy="489283"/>
          </a:xfrm>
          <a:custGeom>
            <a:avLst/>
            <a:gdLst/>
            <a:ahLst/>
            <a:cxnLst/>
            <a:rect l="l" t="t" r="r" b="b"/>
            <a:pathLst>
              <a:path w="367166" h="489283">
                <a:moveTo>
                  <a:pt x="0" y="0"/>
                </a:moveTo>
                <a:lnTo>
                  <a:pt x="367166" y="0"/>
                </a:lnTo>
                <a:lnTo>
                  <a:pt x="367166" y="489283"/>
                </a:lnTo>
                <a:lnTo>
                  <a:pt x="0" y="48928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3" name="TextBox 13"/>
          <p:cNvSpPr txBox="1"/>
          <p:nvPr/>
        </p:nvSpPr>
        <p:spPr>
          <a:xfrm>
            <a:off x="5896296" y="3223046"/>
            <a:ext cx="9835570" cy="426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Offenkundigkeitsgrundsatz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6250905" cy="10287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30253" y="1730359"/>
            <a:ext cx="4800600" cy="6691744"/>
            <a:chOff x="0" y="0"/>
            <a:chExt cx="6400800" cy="89223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400800" cy="8922331"/>
            </a:xfrm>
            <a:custGeom>
              <a:avLst/>
              <a:gdLst/>
              <a:ahLst/>
              <a:cxnLst/>
              <a:rect l="l" t="t" r="r" b="b"/>
              <a:pathLst>
                <a:path w="6400800" h="8922331">
                  <a:moveTo>
                    <a:pt x="0" y="0"/>
                  </a:moveTo>
                  <a:lnTo>
                    <a:pt x="6400800" y="0"/>
                  </a:lnTo>
                  <a:lnTo>
                    <a:pt x="6400800" y="8922331"/>
                  </a:lnTo>
                  <a:lnTo>
                    <a:pt x="0" y="89223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8847" r="-128847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400800" cy="88556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 dirty="0" err="1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Gutgläubiger</a:t>
              </a:r>
              <a:r>
                <a:rPr lang="en-US" sz="6600" dirty="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</a:t>
              </a:r>
              <a:r>
                <a:rPr lang="en-US" sz="6600" dirty="0" err="1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Erwerb</a:t>
              </a:r>
              <a:endParaRPr lang="en-US" sz="6600" dirty="0">
                <a:solidFill>
                  <a:srgbClr val="F0DFC8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70958" y="887016"/>
            <a:ext cx="10359733" cy="8378428"/>
            <a:chOff x="0" y="0"/>
            <a:chExt cx="13812977" cy="111712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812982" cy="11171239"/>
            </a:xfrm>
            <a:custGeom>
              <a:avLst/>
              <a:gdLst/>
              <a:ahLst/>
              <a:cxnLst/>
              <a:rect l="l" t="t" r="r" b="b"/>
              <a:pathLst>
                <a:path w="13812982" h="11171239">
                  <a:moveTo>
                    <a:pt x="0" y="0"/>
                  </a:moveTo>
                  <a:lnTo>
                    <a:pt x="13812982" y="0"/>
                  </a:lnTo>
                  <a:lnTo>
                    <a:pt x="13812982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3765" r="-5376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3812977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§§ 892, 893 BGB</a:t>
              </a:r>
            </a:p>
            <a:p>
              <a:pPr marL="380047" lvl="1"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schafft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öffentlichen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Glauben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schützt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den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Rechtsverkehr</a:t>
              </a: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80047" lvl="1"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4536"/>
                </a:lnSpc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a)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Eingetragene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gelten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als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berechtigt</a:t>
              </a: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4536"/>
                </a:lnSpc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b)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Gelöschte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gelten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als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nicht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berechtigt</a:t>
              </a: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1380" y="1978803"/>
            <a:ext cx="9482238" cy="6329394"/>
          </a:xfrm>
          <a:custGeom>
            <a:avLst/>
            <a:gdLst/>
            <a:ahLst/>
            <a:cxnLst/>
            <a:rect l="l" t="t" r="r" b="b"/>
            <a:pathLst>
              <a:path w="9482238" h="6329394">
                <a:moveTo>
                  <a:pt x="0" y="0"/>
                </a:moveTo>
                <a:lnTo>
                  <a:pt x="9482238" y="0"/>
                </a:lnTo>
                <a:lnTo>
                  <a:pt x="9482238" y="6329394"/>
                </a:lnTo>
                <a:lnTo>
                  <a:pt x="0" y="63293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" name="Freeform 3"/>
          <p:cNvSpPr/>
          <p:nvPr/>
        </p:nvSpPr>
        <p:spPr>
          <a:xfrm>
            <a:off x="9783618" y="1978803"/>
            <a:ext cx="7971373" cy="6329394"/>
          </a:xfrm>
          <a:custGeom>
            <a:avLst/>
            <a:gdLst/>
            <a:ahLst/>
            <a:cxnLst/>
            <a:rect l="l" t="t" r="r" b="b"/>
            <a:pathLst>
              <a:path w="7971373" h="6329394">
                <a:moveTo>
                  <a:pt x="0" y="0"/>
                </a:moveTo>
                <a:lnTo>
                  <a:pt x="7971372" y="0"/>
                </a:lnTo>
                <a:lnTo>
                  <a:pt x="7971372" y="6329394"/>
                </a:lnTo>
                <a:lnTo>
                  <a:pt x="0" y="63293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022" r="-3022"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147764" y="5932438"/>
            <a:ext cx="1785979" cy="589373"/>
          </a:xfrm>
          <a:custGeom>
            <a:avLst/>
            <a:gdLst/>
            <a:ahLst/>
            <a:cxnLst/>
            <a:rect l="l" t="t" r="r" b="b"/>
            <a:pathLst>
              <a:path w="1785979" h="589373">
                <a:moveTo>
                  <a:pt x="0" y="0"/>
                </a:moveTo>
                <a:lnTo>
                  <a:pt x="1785979" y="0"/>
                </a:lnTo>
                <a:lnTo>
                  <a:pt x="1785979" y="589373"/>
                </a:lnTo>
                <a:lnTo>
                  <a:pt x="0" y="5893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" name="Freeform 3"/>
          <p:cNvSpPr/>
          <p:nvPr/>
        </p:nvSpPr>
        <p:spPr>
          <a:xfrm>
            <a:off x="8147764" y="7134140"/>
            <a:ext cx="2251510" cy="615784"/>
          </a:xfrm>
          <a:custGeom>
            <a:avLst/>
            <a:gdLst/>
            <a:ahLst/>
            <a:cxnLst/>
            <a:rect l="l" t="t" r="r" b="b"/>
            <a:pathLst>
              <a:path w="2251510" h="615784">
                <a:moveTo>
                  <a:pt x="0" y="0"/>
                </a:moveTo>
                <a:lnTo>
                  <a:pt x="2251511" y="0"/>
                </a:lnTo>
                <a:lnTo>
                  <a:pt x="2251511" y="615784"/>
                </a:lnTo>
                <a:lnTo>
                  <a:pt x="0" y="6157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473" b="-8184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4" name="Freeform 4"/>
          <p:cNvSpPr/>
          <p:nvPr/>
        </p:nvSpPr>
        <p:spPr>
          <a:xfrm>
            <a:off x="8147764" y="2161724"/>
            <a:ext cx="1785979" cy="589373"/>
          </a:xfrm>
          <a:custGeom>
            <a:avLst/>
            <a:gdLst/>
            <a:ahLst/>
            <a:cxnLst/>
            <a:rect l="l" t="t" r="r" b="b"/>
            <a:pathLst>
              <a:path w="1785979" h="589373">
                <a:moveTo>
                  <a:pt x="0" y="0"/>
                </a:moveTo>
                <a:lnTo>
                  <a:pt x="1785979" y="0"/>
                </a:lnTo>
                <a:lnTo>
                  <a:pt x="1785979" y="589373"/>
                </a:lnTo>
                <a:lnTo>
                  <a:pt x="0" y="5893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5" name="Group 5"/>
          <p:cNvGrpSpPr/>
          <p:nvPr/>
        </p:nvGrpSpPr>
        <p:grpSpPr>
          <a:xfrm>
            <a:off x="8305158" y="2114115"/>
            <a:ext cx="9297486" cy="6630577"/>
            <a:chOff x="0" y="0"/>
            <a:chExt cx="12396648" cy="884076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396642" cy="8840769"/>
            </a:xfrm>
            <a:custGeom>
              <a:avLst/>
              <a:gdLst/>
              <a:ahLst/>
              <a:cxnLst/>
              <a:rect l="l" t="t" r="r" b="b"/>
              <a:pathLst>
                <a:path w="12396642" h="8840769">
                  <a:moveTo>
                    <a:pt x="0" y="0"/>
                  </a:moveTo>
                  <a:lnTo>
                    <a:pt x="12396642" y="0"/>
                  </a:lnTo>
                  <a:lnTo>
                    <a:pt x="12396642" y="8840769"/>
                  </a:lnTo>
                  <a:lnTo>
                    <a:pt x="0" y="884076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0780" t="-2522" r="-60780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12396648" cy="881219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240"/>
                </a:lnSpc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Örtlich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 </a:t>
              </a:r>
            </a:p>
            <a:p>
              <a:pPr algn="l">
                <a:lnSpc>
                  <a:spcPts val="3240"/>
                </a:lnSpc>
              </a:pP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1 Abs.1 S.2 GBO </a:t>
              </a: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Grundbuchämter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grundsätzlich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in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ihrem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Amtsgerichtsbezirk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liegende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Grundstücke</a:t>
              </a: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71463" lvl="1" algn="l">
                <a:lnSpc>
                  <a:spcPts val="3240"/>
                </a:lnSpc>
              </a:pP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abweichende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Zuständigkeit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ergibt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sich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durch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Zuständigkeitskonzentration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wovon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Berlin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Gebrauch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macht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 Abs. 3GBO</a:t>
              </a:r>
            </a:p>
            <a:p>
              <a:pPr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240"/>
                </a:lnSpc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Sachlich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  § 1 Abs. 1 S.1 GBO</a:t>
              </a:r>
            </a:p>
            <a:p>
              <a:pPr algn="l">
                <a:lnSpc>
                  <a:spcPts val="3240"/>
                </a:lnSpc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Amtsgericht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→ 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speziell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das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Grundbuchamt</a:t>
              </a: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240"/>
                </a:lnSpc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Funktionell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 </a:t>
              </a:r>
            </a:p>
            <a:p>
              <a:pPr algn="l">
                <a:lnSpc>
                  <a:spcPts val="3240"/>
                </a:lnSpc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Vorwiegend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Rechtspfleger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</a:p>
            <a:p>
              <a:pPr algn="l">
                <a:lnSpc>
                  <a:spcPts val="3240"/>
                </a:lnSpc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UdG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12 C GBO, Richter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ausländischem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Recht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94989" y="342146"/>
            <a:ext cx="14212188" cy="1920144"/>
            <a:chOff x="0" y="0"/>
            <a:chExt cx="18949585" cy="256019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8949584" cy="2560193"/>
            </a:xfrm>
            <a:custGeom>
              <a:avLst/>
              <a:gdLst/>
              <a:ahLst/>
              <a:cxnLst/>
              <a:rect l="l" t="t" r="r" b="b"/>
              <a:pathLst>
                <a:path w="18949584" h="2560193">
                  <a:moveTo>
                    <a:pt x="0" y="0"/>
                  </a:moveTo>
                  <a:lnTo>
                    <a:pt x="18949584" y="0"/>
                  </a:lnTo>
                  <a:lnTo>
                    <a:pt x="18949584" y="2560193"/>
                  </a:lnTo>
                  <a:lnTo>
                    <a:pt x="0" y="2560193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-42280" r="19694" b="-253589"/>
              </a:stretch>
            </a:blipFill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57150"/>
              <a:ext cx="18949585" cy="250304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Sachliche, örtliche und funktionelle Zuständigkeit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1273336" y="3105631"/>
            <a:ext cx="5422701" cy="5422701"/>
          </a:xfrm>
          <a:custGeom>
            <a:avLst/>
            <a:gdLst/>
            <a:ahLst/>
            <a:cxnLst/>
            <a:rect l="l" t="t" r="r" b="b"/>
            <a:pathLst>
              <a:path w="5422701" h="5422701">
                <a:moveTo>
                  <a:pt x="0" y="0"/>
                </a:moveTo>
                <a:lnTo>
                  <a:pt x="5422701" y="0"/>
                </a:lnTo>
                <a:lnTo>
                  <a:pt x="5422701" y="5422701"/>
                </a:lnTo>
                <a:lnTo>
                  <a:pt x="0" y="54227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14600" y="1580101"/>
            <a:ext cx="12912215" cy="7831164"/>
            <a:chOff x="-598463" y="0"/>
            <a:chExt cx="17216286" cy="1044155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617823" cy="9985248"/>
            </a:xfrm>
            <a:custGeom>
              <a:avLst/>
              <a:gdLst/>
              <a:ahLst/>
              <a:cxnLst/>
              <a:rect l="l" t="t" r="r" b="b"/>
              <a:pathLst>
                <a:path w="16617823" h="9985248">
                  <a:moveTo>
                    <a:pt x="0" y="0"/>
                  </a:moveTo>
                  <a:lnTo>
                    <a:pt x="16617823" y="0"/>
                  </a:lnTo>
                  <a:lnTo>
                    <a:pt x="16617823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1490" r="-12698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-598463" y="484879"/>
              <a:ext cx="16617832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62 GBV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maschinell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geführte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71463" lvl="1"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2 GBO Die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Grundbücher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die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Bezirke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einzurichten</a:t>
              </a: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71463" lvl="1"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3 GBO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Jedes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erhält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besondere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Stelle (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Grundbuchblatt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): </a:t>
              </a:r>
              <a:r>
                <a:rPr lang="en-US" sz="3000" b="1" i="1" dirty="0" err="1">
                  <a:solidFill>
                    <a:srgbClr val="303030"/>
                  </a:solidFill>
                  <a:latin typeface="Inter Bold Italics"/>
                  <a:ea typeface="Inter Bold Italics"/>
                  <a:cs typeface="Inter Bold Italics"/>
                  <a:sym typeface="Inter Bold Italics"/>
                </a:rPr>
                <a:t>Realfolium</a:t>
              </a:r>
              <a:endParaRPr lang="en-US" sz="3000" b="1" i="1" dirty="0">
                <a:solidFill>
                  <a:srgbClr val="303030"/>
                </a:solidFill>
                <a:latin typeface="Inter Bold Italics"/>
                <a:ea typeface="Inter Bold Italics"/>
                <a:cs typeface="Inter Bold Italics"/>
                <a:sym typeface="Inter Bold Italics"/>
              </a:endParaRPr>
            </a:p>
            <a:p>
              <a:pPr marL="271463" lvl="1" algn="l">
                <a:lnSpc>
                  <a:spcPts val="3240"/>
                </a:lnSpc>
              </a:pPr>
              <a:endParaRPr lang="en-US" sz="3000" b="1" i="1" dirty="0">
                <a:solidFill>
                  <a:srgbClr val="303030"/>
                </a:solidFill>
                <a:latin typeface="Inter Bold Italics"/>
                <a:ea typeface="Inter Bold Italics"/>
                <a:cs typeface="Inter Bold Italics"/>
                <a:sym typeface="Inter Bold Italics"/>
              </a:endParaRP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4 GBO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Mehrere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desselben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Eigentümers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beim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selben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Grundbuchamt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können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gemeinsames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Grundbuchblatt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– </a:t>
              </a:r>
              <a:r>
                <a:rPr lang="en-US" sz="3000" b="1" i="1" dirty="0" err="1">
                  <a:solidFill>
                    <a:srgbClr val="303030"/>
                  </a:solidFill>
                  <a:latin typeface="Inter Bold Italics"/>
                  <a:ea typeface="Inter Bold Italics"/>
                  <a:cs typeface="Inter Bold Italics"/>
                  <a:sym typeface="Inter Bold Italics"/>
                </a:rPr>
                <a:t>Personalfolium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-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erhalten</a:t>
              </a: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 rot="646782">
            <a:off x="13603404" y="7011470"/>
            <a:ext cx="4339991" cy="2663541"/>
          </a:xfrm>
          <a:custGeom>
            <a:avLst/>
            <a:gdLst/>
            <a:ahLst/>
            <a:cxnLst/>
            <a:rect l="l" t="t" r="r" b="b"/>
            <a:pathLst>
              <a:path w="5018624" h="3306018">
                <a:moveTo>
                  <a:pt x="0" y="0"/>
                </a:moveTo>
                <a:lnTo>
                  <a:pt x="5018624" y="0"/>
                </a:lnTo>
                <a:lnTo>
                  <a:pt x="5018624" y="3306019"/>
                </a:lnTo>
                <a:lnTo>
                  <a:pt x="0" y="33060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6" name="TextBox 6"/>
          <p:cNvSpPr txBox="1"/>
          <p:nvPr/>
        </p:nvSpPr>
        <p:spPr>
          <a:xfrm>
            <a:off x="1292226" y="1217963"/>
            <a:ext cx="13185774" cy="1603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8000" dirty="0">
                <a:solidFill>
                  <a:schemeClr val="accent6">
                    <a:lumMod val="75000"/>
                  </a:scheme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Aufbau des </a:t>
            </a:r>
            <a:r>
              <a:rPr lang="en-US" sz="8000" dirty="0" err="1">
                <a:solidFill>
                  <a:schemeClr val="accent6">
                    <a:lumMod val="75000"/>
                  </a:scheme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Grundbuches</a:t>
            </a:r>
            <a:endParaRPr lang="en-US" sz="8000" dirty="0">
              <a:solidFill>
                <a:schemeClr val="accent6">
                  <a:lumMod val="75000"/>
                </a:schemeClr>
              </a:solidFill>
              <a:latin typeface="Intro Rust Base Shade"/>
              <a:ea typeface="Intro Rust Base Shade"/>
              <a:cs typeface="Intro Rust Base Shade"/>
              <a:sym typeface="Intro Rust Base Shade"/>
            </a:endParaRPr>
          </a:p>
        </p:txBody>
      </p:sp>
    </p:spTree>
  </p:cSld>
  <p:clrMapOvr>
    <a:masterClrMapping/>
  </p:clrMapOvr>
  <p:transition spd="slow">
    <p:cover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32874" y="174763"/>
            <a:ext cx="2422252" cy="3072900"/>
          </a:xfrm>
          <a:custGeom>
            <a:avLst/>
            <a:gdLst/>
            <a:ahLst/>
            <a:cxnLst/>
            <a:rect l="l" t="t" r="r" b="b"/>
            <a:pathLst>
              <a:path w="2422252" h="3072900">
                <a:moveTo>
                  <a:pt x="0" y="0"/>
                </a:moveTo>
                <a:lnTo>
                  <a:pt x="2422252" y="0"/>
                </a:lnTo>
                <a:lnTo>
                  <a:pt x="2422252" y="3072900"/>
                </a:lnTo>
                <a:lnTo>
                  <a:pt x="0" y="30729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" name="Freeform 3"/>
          <p:cNvSpPr/>
          <p:nvPr/>
        </p:nvSpPr>
        <p:spPr>
          <a:xfrm rot="9413119">
            <a:off x="5939918" y="3639797"/>
            <a:ext cx="2164343" cy="814580"/>
          </a:xfrm>
          <a:custGeom>
            <a:avLst/>
            <a:gdLst/>
            <a:ahLst/>
            <a:cxnLst/>
            <a:rect l="l" t="t" r="r" b="b"/>
            <a:pathLst>
              <a:path w="2164343" h="814580">
                <a:moveTo>
                  <a:pt x="0" y="0"/>
                </a:moveTo>
                <a:lnTo>
                  <a:pt x="2164342" y="0"/>
                </a:lnTo>
                <a:lnTo>
                  <a:pt x="2164342" y="814580"/>
                </a:lnTo>
                <a:lnTo>
                  <a:pt x="0" y="8145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4" name="Freeform 4"/>
          <p:cNvSpPr/>
          <p:nvPr/>
        </p:nvSpPr>
        <p:spPr>
          <a:xfrm rot="2419733">
            <a:off x="10166631" y="3639797"/>
            <a:ext cx="2164343" cy="814580"/>
          </a:xfrm>
          <a:custGeom>
            <a:avLst/>
            <a:gdLst/>
            <a:ahLst/>
            <a:cxnLst/>
            <a:rect l="l" t="t" r="r" b="b"/>
            <a:pathLst>
              <a:path w="2164343" h="814580">
                <a:moveTo>
                  <a:pt x="0" y="0"/>
                </a:moveTo>
                <a:lnTo>
                  <a:pt x="2164343" y="0"/>
                </a:lnTo>
                <a:lnTo>
                  <a:pt x="2164343" y="814580"/>
                </a:lnTo>
                <a:lnTo>
                  <a:pt x="0" y="8145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5" name="Freeform 5"/>
          <p:cNvSpPr/>
          <p:nvPr/>
        </p:nvSpPr>
        <p:spPr>
          <a:xfrm>
            <a:off x="1028700" y="5143500"/>
            <a:ext cx="7315200" cy="585216"/>
          </a:xfrm>
          <a:custGeom>
            <a:avLst/>
            <a:gdLst/>
            <a:ahLst/>
            <a:cxnLst/>
            <a:rect l="l" t="t" r="r" b="b"/>
            <a:pathLst>
              <a:path w="7315200" h="585216">
                <a:moveTo>
                  <a:pt x="0" y="0"/>
                </a:moveTo>
                <a:lnTo>
                  <a:pt x="7315200" y="0"/>
                </a:lnTo>
                <a:lnTo>
                  <a:pt x="7315200" y="585216"/>
                </a:lnTo>
                <a:lnTo>
                  <a:pt x="0" y="5852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9906137" y="5143500"/>
            <a:ext cx="7315200" cy="585216"/>
          </a:xfrm>
          <a:custGeom>
            <a:avLst/>
            <a:gdLst/>
            <a:ahLst/>
            <a:cxnLst/>
            <a:rect l="l" t="t" r="r" b="b"/>
            <a:pathLst>
              <a:path w="7315200" h="585216">
                <a:moveTo>
                  <a:pt x="0" y="0"/>
                </a:moveTo>
                <a:lnTo>
                  <a:pt x="7315200" y="0"/>
                </a:lnTo>
                <a:lnTo>
                  <a:pt x="7315200" y="585216"/>
                </a:lnTo>
                <a:lnTo>
                  <a:pt x="0" y="5852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7" name="TextBox 7"/>
          <p:cNvSpPr txBox="1"/>
          <p:nvPr/>
        </p:nvSpPr>
        <p:spPr>
          <a:xfrm>
            <a:off x="1303979" y="5172075"/>
            <a:ext cx="6461968" cy="2065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30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Realfolium</a:t>
            </a:r>
            <a:endParaRPr lang="en-US" sz="3000" b="1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ctr">
              <a:lnSpc>
                <a:spcPts val="3240"/>
              </a:lnSpc>
            </a:pPr>
            <a:endParaRPr lang="en-US" sz="3000" b="1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ctr">
              <a:lnSpc>
                <a:spcPts val="3240"/>
              </a:lnSpc>
            </a:pPr>
            <a:r>
              <a:rPr lang="en-US" sz="30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Grundstücksorientiert</a:t>
            </a:r>
            <a:endParaRPr lang="en-US" sz="30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>
              <a:lnSpc>
                <a:spcPts val="3240"/>
              </a:lnSpc>
            </a:pPr>
            <a:endParaRPr lang="en-US" sz="30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Grundsatz</a:t>
            </a:r>
            <a:r>
              <a:rPr lang="en-US" sz="30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 Ein Blatt pro </a:t>
            </a:r>
            <a:r>
              <a:rPr lang="en-US" sz="30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endParaRPr lang="en-US" sz="30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011766" y="5172075"/>
            <a:ext cx="7103941" cy="288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30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Personalfolium</a:t>
            </a:r>
            <a:endParaRPr lang="en-US" sz="3000" b="1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ctr">
              <a:lnSpc>
                <a:spcPts val="3240"/>
              </a:lnSpc>
            </a:pPr>
            <a:endParaRPr lang="en-US" sz="3000" b="1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ctr">
              <a:lnSpc>
                <a:spcPts val="3240"/>
              </a:lnSpc>
            </a:pPr>
            <a:r>
              <a:rPr lang="en-US" sz="30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Eigentümerorientiert</a:t>
            </a:r>
            <a:endParaRPr lang="en-US" sz="30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>
              <a:lnSpc>
                <a:spcPts val="3240"/>
              </a:lnSpc>
            </a:pPr>
            <a:endParaRPr lang="en-US" sz="30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Grundsatz</a:t>
            </a:r>
            <a:r>
              <a:rPr lang="en-US" sz="30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  Ein Blatt für </a:t>
            </a:r>
            <a:r>
              <a:rPr lang="en-US" sz="30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mehrere</a:t>
            </a:r>
            <a:r>
              <a:rPr lang="en-US" sz="30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Grundstücke</a:t>
            </a:r>
            <a:r>
              <a:rPr lang="en-US" sz="30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die </a:t>
            </a:r>
            <a:r>
              <a:rPr lang="en-US" sz="30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derselben</a:t>
            </a:r>
            <a:r>
              <a:rPr lang="en-US" sz="30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Person </a:t>
            </a:r>
            <a:r>
              <a:rPr lang="en-US" sz="30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gehören</a:t>
            </a:r>
            <a:r>
              <a:rPr lang="en-US" sz="30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76E5F0A6-571E-4CB9-AEA6-4930A3480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247" y="5177224"/>
            <a:ext cx="11936515" cy="51222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6CBD884-5922-EF54-6B81-3DB191AC35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356" y="-119405"/>
            <a:ext cx="12665003" cy="529662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Freeform 6"/>
          <p:cNvSpPr/>
          <p:nvPr/>
        </p:nvSpPr>
        <p:spPr>
          <a:xfrm>
            <a:off x="10964562" y="1193127"/>
            <a:ext cx="7315200" cy="585216"/>
          </a:xfrm>
          <a:custGeom>
            <a:avLst/>
            <a:gdLst/>
            <a:ahLst/>
            <a:cxnLst/>
            <a:rect l="l" t="t" r="r" b="b"/>
            <a:pathLst>
              <a:path w="7315200" h="585216">
                <a:moveTo>
                  <a:pt x="0" y="0"/>
                </a:moveTo>
                <a:lnTo>
                  <a:pt x="7315200" y="0"/>
                </a:lnTo>
                <a:lnTo>
                  <a:pt x="7315200" y="585216"/>
                </a:lnTo>
                <a:lnTo>
                  <a:pt x="0" y="5852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8" name="TextBox 8"/>
          <p:cNvSpPr txBox="1"/>
          <p:nvPr/>
        </p:nvSpPr>
        <p:spPr>
          <a:xfrm>
            <a:off x="11430000" y="1280550"/>
            <a:ext cx="7103941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30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Personalfolium</a:t>
            </a:r>
            <a:endParaRPr lang="en-US" sz="3000" b="1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066800" y="9486900"/>
            <a:ext cx="7315200" cy="585216"/>
          </a:xfrm>
          <a:custGeom>
            <a:avLst/>
            <a:gdLst/>
            <a:ahLst/>
            <a:cxnLst/>
            <a:rect l="l" t="t" r="r" b="b"/>
            <a:pathLst>
              <a:path w="7315200" h="585216">
                <a:moveTo>
                  <a:pt x="0" y="0"/>
                </a:moveTo>
                <a:lnTo>
                  <a:pt x="7315200" y="0"/>
                </a:lnTo>
                <a:lnTo>
                  <a:pt x="7315200" y="585216"/>
                </a:lnTo>
                <a:lnTo>
                  <a:pt x="0" y="5852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7" name="TextBox 7"/>
          <p:cNvSpPr txBox="1"/>
          <p:nvPr/>
        </p:nvSpPr>
        <p:spPr>
          <a:xfrm>
            <a:off x="1493416" y="9504405"/>
            <a:ext cx="6461968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30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Realfolium</a:t>
            </a:r>
            <a:endParaRPr lang="en-US" sz="3000" b="1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</p:spTree>
    <p:extLst>
      <p:ext uri="{BB962C8B-B14F-4D97-AF65-F5344CB8AC3E}">
        <p14:creationId xmlns:p14="http://schemas.microsoft.com/office/powerpoint/2010/main" val="370843084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5" grpId="0" animBg="1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6250905" cy="10287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30253" y="1730359"/>
            <a:ext cx="4800600" cy="6691744"/>
            <a:chOff x="0" y="0"/>
            <a:chExt cx="6400800" cy="89223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400800" cy="8922331"/>
            </a:xfrm>
            <a:custGeom>
              <a:avLst/>
              <a:gdLst/>
              <a:ahLst/>
              <a:cxnLst/>
              <a:rect l="l" t="t" r="r" b="b"/>
              <a:pathLst>
                <a:path w="6400800" h="8922331">
                  <a:moveTo>
                    <a:pt x="0" y="0"/>
                  </a:moveTo>
                  <a:lnTo>
                    <a:pt x="6400800" y="0"/>
                  </a:lnTo>
                  <a:lnTo>
                    <a:pt x="6400800" y="8922331"/>
                  </a:lnTo>
                  <a:lnTo>
                    <a:pt x="0" y="89223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8847" r="-128847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400800" cy="88556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Aufbau Grundbuch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70958" y="887016"/>
            <a:ext cx="10359733" cy="8378428"/>
            <a:chOff x="0" y="0"/>
            <a:chExt cx="13812977" cy="111712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812982" cy="11171239"/>
            </a:xfrm>
            <a:custGeom>
              <a:avLst/>
              <a:gdLst/>
              <a:ahLst/>
              <a:cxnLst/>
              <a:rect l="l" t="t" r="r" b="b"/>
              <a:pathLst>
                <a:path w="13812982" h="11171239">
                  <a:moveTo>
                    <a:pt x="0" y="0"/>
                  </a:moveTo>
                  <a:lnTo>
                    <a:pt x="13812982" y="0"/>
                  </a:lnTo>
                  <a:lnTo>
                    <a:pt x="13812982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3765" r="-5376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3812977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sämtliche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Grundbuchblätter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desselben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Grundbuchbezirkes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erhalten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fortlaufende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Nummern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§ 3 GBV</a:t>
              </a:r>
            </a:p>
            <a:p>
              <a:pPr marL="380047" lvl="1"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jede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Blattnummer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kommt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innerhalb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eines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Gerichtes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nur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einmal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vor</a:t>
              </a: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6250905" cy="10287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32688" y="1741932"/>
            <a:ext cx="5404104" cy="6789420"/>
            <a:chOff x="0" y="0"/>
            <a:chExt cx="7205472" cy="905256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205472" cy="9052560"/>
            </a:xfrm>
            <a:custGeom>
              <a:avLst/>
              <a:gdLst/>
              <a:ahLst/>
              <a:cxnLst/>
              <a:rect l="l" t="t" r="r" b="b"/>
              <a:pathLst>
                <a:path w="7205472" h="9052560">
                  <a:moveTo>
                    <a:pt x="0" y="0"/>
                  </a:moveTo>
                  <a:lnTo>
                    <a:pt x="7205472" y="0"/>
                  </a:lnTo>
                  <a:lnTo>
                    <a:pt x="7205472" y="9052560"/>
                  </a:lnTo>
                  <a:lnTo>
                    <a:pt x="0" y="90525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11193" r="-11119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7150"/>
              <a:ext cx="7205472" cy="89954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FFFFFF"/>
                  </a:solidFill>
                  <a:latin typeface="Nickainley"/>
                  <a:ea typeface="Nickainley"/>
                  <a:cs typeface="Nickainley"/>
                  <a:sym typeface="Nickainley"/>
                </a:rPr>
                <a:t>Das Grundbuchblatt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8151219" y="1399032"/>
            <a:ext cx="8874909" cy="7488936"/>
            <a:chOff x="0" y="0"/>
            <a:chExt cx="11833212" cy="998524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833206" cy="9985248"/>
            </a:xfrm>
            <a:custGeom>
              <a:avLst/>
              <a:gdLst/>
              <a:ahLst/>
              <a:cxnLst/>
              <a:rect l="l" t="t" r="r" b="b"/>
              <a:pathLst>
                <a:path w="11833206" h="9985248">
                  <a:moveTo>
                    <a:pt x="0" y="0"/>
                  </a:moveTo>
                  <a:lnTo>
                    <a:pt x="11833206" y="0"/>
                  </a:lnTo>
                  <a:lnTo>
                    <a:pt x="11833206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8266" r="-58266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8575"/>
              <a:ext cx="11833212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240"/>
                </a:lnSpc>
              </a:pP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4 GBV das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besteht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</a:t>
              </a:r>
            </a:p>
            <a:p>
              <a:pPr algn="l">
                <a:lnSpc>
                  <a:spcPts val="3240"/>
                </a:lnSpc>
              </a:pP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5 GBV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Aufschrift</a:t>
              </a: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6 GBV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Bestandsverzeichnis</a:t>
              </a: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9 GBV Abt. I</a:t>
              </a: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10 GBV Abt II</a:t>
              </a: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11 GBV Abt III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56526" y="1500163"/>
            <a:ext cx="6957834" cy="6789420"/>
            <a:chOff x="0" y="0"/>
            <a:chExt cx="9277111" cy="90525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77111" cy="9052560"/>
            </a:xfrm>
            <a:custGeom>
              <a:avLst/>
              <a:gdLst/>
              <a:ahLst/>
              <a:cxnLst/>
              <a:rect l="l" t="t" r="r" b="b"/>
              <a:pathLst>
                <a:path w="9277111" h="9052560">
                  <a:moveTo>
                    <a:pt x="0" y="0"/>
                  </a:moveTo>
                  <a:lnTo>
                    <a:pt x="9277111" y="0"/>
                  </a:lnTo>
                  <a:lnTo>
                    <a:pt x="9277111" y="9052560"/>
                  </a:lnTo>
                  <a:lnTo>
                    <a:pt x="0" y="90525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86363" r="-64032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57150"/>
              <a:ext cx="9277111" cy="89954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670"/>
                </a:lnSpc>
              </a:pPr>
              <a:r>
                <a:rPr lang="en-US" sz="525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AKTENZEICHEN &amp;</a:t>
              </a:r>
            </a:p>
            <a:p>
              <a:pPr algn="l">
                <a:lnSpc>
                  <a:spcPts val="5670"/>
                </a:lnSpc>
              </a:pPr>
              <a:r>
                <a:rPr lang="en-US" sz="525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GESCHÄFTSZEICHEN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673854" y="1028700"/>
            <a:ext cx="10257620" cy="7260883"/>
            <a:chOff x="0" y="0"/>
            <a:chExt cx="13676827" cy="998524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676821" cy="9985248"/>
            </a:xfrm>
            <a:custGeom>
              <a:avLst/>
              <a:gdLst/>
              <a:ahLst/>
              <a:cxnLst/>
              <a:rect l="l" t="t" r="r" b="b"/>
              <a:pathLst>
                <a:path w="13676821" h="9985248">
                  <a:moveTo>
                    <a:pt x="0" y="0"/>
                  </a:moveTo>
                  <a:lnTo>
                    <a:pt x="13676821" y="0"/>
                  </a:lnTo>
                  <a:lnTo>
                    <a:pt x="13676821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0412" r="-36932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6"/>
              <a:ext cx="13676827" cy="760115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Aktenzeichen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gebildet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der:</a:t>
              </a:r>
            </a:p>
            <a:p>
              <a:pPr algn="l">
                <a:lnSpc>
                  <a:spcPts val="3240"/>
                </a:lnSpc>
              </a:pP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Abteilung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+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Grundbuchbezirk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+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Blattnummer</a:t>
              </a: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>
            <a:off x="8267749" y="3642892"/>
            <a:ext cx="501489" cy="625883"/>
          </a:xfrm>
          <a:custGeom>
            <a:avLst/>
            <a:gdLst/>
            <a:ahLst/>
            <a:cxnLst/>
            <a:rect l="l" t="t" r="r" b="b"/>
            <a:pathLst>
              <a:path w="501489" h="625883">
                <a:moveTo>
                  <a:pt x="0" y="0"/>
                </a:moveTo>
                <a:lnTo>
                  <a:pt x="501489" y="0"/>
                </a:lnTo>
                <a:lnTo>
                  <a:pt x="501489" y="625884"/>
                </a:lnTo>
                <a:lnTo>
                  <a:pt x="0" y="6258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Freeform 9"/>
          <p:cNvSpPr/>
          <p:nvPr/>
        </p:nvSpPr>
        <p:spPr>
          <a:xfrm>
            <a:off x="8827317" y="3642892"/>
            <a:ext cx="459242" cy="625883"/>
          </a:xfrm>
          <a:custGeom>
            <a:avLst/>
            <a:gdLst/>
            <a:ahLst/>
            <a:cxnLst/>
            <a:rect l="l" t="t" r="r" b="b"/>
            <a:pathLst>
              <a:path w="459242" h="625883">
                <a:moveTo>
                  <a:pt x="0" y="0"/>
                </a:moveTo>
                <a:lnTo>
                  <a:pt x="459242" y="0"/>
                </a:lnTo>
                <a:lnTo>
                  <a:pt x="459242" y="625884"/>
                </a:lnTo>
                <a:lnTo>
                  <a:pt x="0" y="6258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10" name="Freeform 10"/>
          <p:cNvSpPr/>
          <p:nvPr/>
        </p:nvSpPr>
        <p:spPr>
          <a:xfrm>
            <a:off x="14285585" y="3642892"/>
            <a:ext cx="392742" cy="625883"/>
          </a:xfrm>
          <a:custGeom>
            <a:avLst/>
            <a:gdLst/>
            <a:ahLst/>
            <a:cxnLst/>
            <a:rect l="l" t="t" r="r" b="b"/>
            <a:pathLst>
              <a:path w="392742" h="625883">
                <a:moveTo>
                  <a:pt x="0" y="0"/>
                </a:moveTo>
                <a:lnTo>
                  <a:pt x="392742" y="0"/>
                </a:lnTo>
                <a:lnTo>
                  <a:pt x="392742" y="625884"/>
                </a:lnTo>
                <a:lnTo>
                  <a:pt x="0" y="62588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1" name="Freeform 11"/>
          <p:cNvSpPr/>
          <p:nvPr/>
        </p:nvSpPr>
        <p:spPr>
          <a:xfrm>
            <a:off x="14716427" y="3642892"/>
            <a:ext cx="463414" cy="625883"/>
          </a:xfrm>
          <a:custGeom>
            <a:avLst/>
            <a:gdLst/>
            <a:ahLst/>
            <a:cxnLst/>
            <a:rect l="l" t="t" r="r" b="b"/>
            <a:pathLst>
              <a:path w="463414" h="625883">
                <a:moveTo>
                  <a:pt x="0" y="0"/>
                </a:moveTo>
                <a:lnTo>
                  <a:pt x="463414" y="0"/>
                </a:lnTo>
                <a:lnTo>
                  <a:pt x="463414" y="625884"/>
                </a:lnTo>
                <a:lnTo>
                  <a:pt x="0" y="6258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2" name="Freeform 12"/>
          <p:cNvSpPr/>
          <p:nvPr/>
        </p:nvSpPr>
        <p:spPr>
          <a:xfrm>
            <a:off x="15250525" y="3642892"/>
            <a:ext cx="446463" cy="625883"/>
          </a:xfrm>
          <a:custGeom>
            <a:avLst/>
            <a:gdLst/>
            <a:ahLst/>
            <a:cxnLst/>
            <a:rect l="l" t="t" r="r" b="b"/>
            <a:pathLst>
              <a:path w="446463" h="625883">
                <a:moveTo>
                  <a:pt x="0" y="0"/>
                </a:moveTo>
                <a:lnTo>
                  <a:pt x="446464" y="0"/>
                </a:lnTo>
                <a:lnTo>
                  <a:pt x="446464" y="625884"/>
                </a:lnTo>
                <a:lnTo>
                  <a:pt x="0" y="62588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3" name="Freeform 13"/>
          <p:cNvSpPr/>
          <p:nvPr/>
        </p:nvSpPr>
        <p:spPr>
          <a:xfrm>
            <a:off x="15839864" y="3642892"/>
            <a:ext cx="501489" cy="625883"/>
          </a:xfrm>
          <a:custGeom>
            <a:avLst/>
            <a:gdLst/>
            <a:ahLst/>
            <a:cxnLst/>
            <a:rect l="l" t="t" r="r" b="b"/>
            <a:pathLst>
              <a:path w="501489" h="625883">
                <a:moveTo>
                  <a:pt x="0" y="0"/>
                </a:moveTo>
                <a:lnTo>
                  <a:pt x="501489" y="0"/>
                </a:lnTo>
                <a:lnTo>
                  <a:pt x="501489" y="625884"/>
                </a:lnTo>
                <a:lnTo>
                  <a:pt x="0" y="6258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4" name="Freeform 14"/>
          <p:cNvSpPr/>
          <p:nvPr/>
        </p:nvSpPr>
        <p:spPr>
          <a:xfrm>
            <a:off x="16382231" y="3642892"/>
            <a:ext cx="465501" cy="625883"/>
          </a:xfrm>
          <a:custGeom>
            <a:avLst/>
            <a:gdLst/>
            <a:ahLst/>
            <a:cxnLst/>
            <a:rect l="l" t="t" r="r" b="b"/>
            <a:pathLst>
              <a:path w="465501" h="625883">
                <a:moveTo>
                  <a:pt x="0" y="0"/>
                </a:moveTo>
                <a:lnTo>
                  <a:pt x="465500" y="0"/>
                </a:lnTo>
                <a:lnTo>
                  <a:pt x="465500" y="625884"/>
                </a:lnTo>
                <a:lnTo>
                  <a:pt x="0" y="62588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5" name="Freeform 15"/>
          <p:cNvSpPr/>
          <p:nvPr/>
        </p:nvSpPr>
        <p:spPr>
          <a:xfrm>
            <a:off x="7673854" y="7680052"/>
            <a:ext cx="501489" cy="625883"/>
          </a:xfrm>
          <a:custGeom>
            <a:avLst/>
            <a:gdLst/>
            <a:ahLst/>
            <a:cxnLst/>
            <a:rect l="l" t="t" r="r" b="b"/>
            <a:pathLst>
              <a:path w="501489" h="625883">
                <a:moveTo>
                  <a:pt x="0" y="0"/>
                </a:moveTo>
                <a:lnTo>
                  <a:pt x="501489" y="0"/>
                </a:lnTo>
                <a:lnTo>
                  <a:pt x="501489" y="625883"/>
                </a:lnTo>
                <a:lnTo>
                  <a:pt x="0" y="6258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6" name="Freeform 16"/>
          <p:cNvSpPr/>
          <p:nvPr/>
        </p:nvSpPr>
        <p:spPr>
          <a:xfrm>
            <a:off x="8233422" y="7680052"/>
            <a:ext cx="459242" cy="625883"/>
          </a:xfrm>
          <a:custGeom>
            <a:avLst/>
            <a:gdLst/>
            <a:ahLst/>
            <a:cxnLst/>
            <a:rect l="l" t="t" r="r" b="b"/>
            <a:pathLst>
              <a:path w="459242" h="625883">
                <a:moveTo>
                  <a:pt x="0" y="0"/>
                </a:moveTo>
                <a:lnTo>
                  <a:pt x="459241" y="0"/>
                </a:lnTo>
                <a:lnTo>
                  <a:pt x="459241" y="625883"/>
                </a:lnTo>
                <a:lnTo>
                  <a:pt x="0" y="62588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7" name="Freeform 17"/>
          <p:cNvSpPr/>
          <p:nvPr/>
        </p:nvSpPr>
        <p:spPr>
          <a:xfrm>
            <a:off x="13691690" y="7680052"/>
            <a:ext cx="392742" cy="625883"/>
          </a:xfrm>
          <a:custGeom>
            <a:avLst/>
            <a:gdLst/>
            <a:ahLst/>
            <a:cxnLst/>
            <a:rect l="l" t="t" r="r" b="b"/>
            <a:pathLst>
              <a:path w="392742" h="625883">
                <a:moveTo>
                  <a:pt x="0" y="0"/>
                </a:moveTo>
                <a:lnTo>
                  <a:pt x="392742" y="0"/>
                </a:lnTo>
                <a:lnTo>
                  <a:pt x="392742" y="625883"/>
                </a:lnTo>
                <a:lnTo>
                  <a:pt x="0" y="62588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8" name="Freeform 18"/>
          <p:cNvSpPr/>
          <p:nvPr/>
        </p:nvSpPr>
        <p:spPr>
          <a:xfrm>
            <a:off x="14122532" y="7680052"/>
            <a:ext cx="463414" cy="625883"/>
          </a:xfrm>
          <a:custGeom>
            <a:avLst/>
            <a:gdLst/>
            <a:ahLst/>
            <a:cxnLst/>
            <a:rect l="l" t="t" r="r" b="b"/>
            <a:pathLst>
              <a:path w="463414" h="625883">
                <a:moveTo>
                  <a:pt x="0" y="0"/>
                </a:moveTo>
                <a:lnTo>
                  <a:pt x="463414" y="0"/>
                </a:lnTo>
                <a:lnTo>
                  <a:pt x="463414" y="625883"/>
                </a:lnTo>
                <a:lnTo>
                  <a:pt x="0" y="6258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9" name="Freeform 19"/>
          <p:cNvSpPr/>
          <p:nvPr/>
        </p:nvSpPr>
        <p:spPr>
          <a:xfrm>
            <a:off x="14656630" y="7680052"/>
            <a:ext cx="446463" cy="625883"/>
          </a:xfrm>
          <a:custGeom>
            <a:avLst/>
            <a:gdLst/>
            <a:ahLst/>
            <a:cxnLst/>
            <a:rect l="l" t="t" r="r" b="b"/>
            <a:pathLst>
              <a:path w="446463" h="625883">
                <a:moveTo>
                  <a:pt x="0" y="0"/>
                </a:moveTo>
                <a:lnTo>
                  <a:pt x="446464" y="0"/>
                </a:lnTo>
                <a:lnTo>
                  <a:pt x="446464" y="625883"/>
                </a:lnTo>
                <a:lnTo>
                  <a:pt x="0" y="62588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0" name="Freeform 20"/>
          <p:cNvSpPr/>
          <p:nvPr/>
        </p:nvSpPr>
        <p:spPr>
          <a:xfrm>
            <a:off x="15245969" y="7680052"/>
            <a:ext cx="501489" cy="625883"/>
          </a:xfrm>
          <a:custGeom>
            <a:avLst/>
            <a:gdLst/>
            <a:ahLst/>
            <a:cxnLst/>
            <a:rect l="l" t="t" r="r" b="b"/>
            <a:pathLst>
              <a:path w="501489" h="625883">
                <a:moveTo>
                  <a:pt x="0" y="0"/>
                </a:moveTo>
                <a:lnTo>
                  <a:pt x="501489" y="0"/>
                </a:lnTo>
                <a:lnTo>
                  <a:pt x="501489" y="625883"/>
                </a:lnTo>
                <a:lnTo>
                  <a:pt x="0" y="6258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1" name="Freeform 21"/>
          <p:cNvSpPr/>
          <p:nvPr/>
        </p:nvSpPr>
        <p:spPr>
          <a:xfrm>
            <a:off x="15788335" y="7680052"/>
            <a:ext cx="465501" cy="625883"/>
          </a:xfrm>
          <a:custGeom>
            <a:avLst/>
            <a:gdLst/>
            <a:ahLst/>
            <a:cxnLst/>
            <a:rect l="l" t="t" r="r" b="b"/>
            <a:pathLst>
              <a:path w="465501" h="625883">
                <a:moveTo>
                  <a:pt x="0" y="0"/>
                </a:moveTo>
                <a:lnTo>
                  <a:pt x="465501" y="0"/>
                </a:lnTo>
                <a:lnTo>
                  <a:pt x="465501" y="625883"/>
                </a:lnTo>
                <a:lnTo>
                  <a:pt x="0" y="62588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2" name="Freeform 22"/>
          <p:cNvSpPr/>
          <p:nvPr/>
        </p:nvSpPr>
        <p:spPr>
          <a:xfrm>
            <a:off x="16382231" y="7927150"/>
            <a:ext cx="726548" cy="131687"/>
          </a:xfrm>
          <a:custGeom>
            <a:avLst/>
            <a:gdLst/>
            <a:ahLst/>
            <a:cxnLst/>
            <a:rect l="l" t="t" r="r" b="b"/>
            <a:pathLst>
              <a:path w="726548" h="131687">
                <a:moveTo>
                  <a:pt x="0" y="0"/>
                </a:moveTo>
                <a:lnTo>
                  <a:pt x="726547" y="0"/>
                </a:lnTo>
                <a:lnTo>
                  <a:pt x="726547" y="131687"/>
                </a:lnTo>
                <a:lnTo>
                  <a:pt x="0" y="13168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3" name="Freeform 23"/>
          <p:cNvSpPr/>
          <p:nvPr/>
        </p:nvSpPr>
        <p:spPr>
          <a:xfrm>
            <a:off x="17188027" y="7680052"/>
            <a:ext cx="483756" cy="625883"/>
          </a:xfrm>
          <a:custGeom>
            <a:avLst/>
            <a:gdLst/>
            <a:ahLst/>
            <a:cxnLst/>
            <a:rect l="l" t="t" r="r" b="b"/>
            <a:pathLst>
              <a:path w="483756" h="625883">
                <a:moveTo>
                  <a:pt x="0" y="0"/>
                </a:moveTo>
                <a:lnTo>
                  <a:pt x="483756" y="0"/>
                </a:lnTo>
                <a:lnTo>
                  <a:pt x="483756" y="625883"/>
                </a:lnTo>
                <a:lnTo>
                  <a:pt x="0" y="62588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4" name="Freeform 24"/>
          <p:cNvSpPr/>
          <p:nvPr/>
        </p:nvSpPr>
        <p:spPr>
          <a:xfrm rot="2623320">
            <a:off x="16531696" y="7228932"/>
            <a:ext cx="756344" cy="220285"/>
          </a:xfrm>
          <a:custGeom>
            <a:avLst/>
            <a:gdLst/>
            <a:ahLst/>
            <a:cxnLst/>
            <a:rect l="l" t="t" r="r" b="b"/>
            <a:pathLst>
              <a:path w="756344" h="220285">
                <a:moveTo>
                  <a:pt x="0" y="0"/>
                </a:moveTo>
                <a:lnTo>
                  <a:pt x="756344" y="0"/>
                </a:lnTo>
                <a:lnTo>
                  <a:pt x="756344" y="220285"/>
                </a:lnTo>
                <a:lnTo>
                  <a:pt x="0" y="220285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5" name="TextBox 25"/>
          <p:cNvSpPr txBox="1"/>
          <p:nvPr/>
        </p:nvSpPr>
        <p:spPr>
          <a:xfrm>
            <a:off x="9286559" y="3697345"/>
            <a:ext cx="5050145" cy="555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36"/>
              </a:lnSpc>
              <a:spcBef>
                <a:spcPct val="0"/>
              </a:spcBef>
            </a:pPr>
            <a:r>
              <a:rPr lang="en-US" sz="3922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Prenzlauer Berg Blatt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692663" y="7734504"/>
            <a:ext cx="5050145" cy="555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36"/>
              </a:lnSpc>
              <a:spcBef>
                <a:spcPct val="0"/>
              </a:spcBef>
            </a:pPr>
            <a:r>
              <a:rPr lang="en-US" sz="3922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Prenzlauer Berg Blatt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8E30487A-D083-EEAB-9408-096BC874573F}"/>
              </a:ext>
            </a:extLst>
          </p:cNvPr>
          <p:cNvSpPr txBox="1"/>
          <p:nvPr/>
        </p:nvSpPr>
        <p:spPr>
          <a:xfrm>
            <a:off x="7957728" y="4664954"/>
            <a:ext cx="10575819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→ das N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nur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beim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AZ von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ehemaligen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Ostbezirken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A097F333-45DD-5698-C636-10F17F09F56E}"/>
              </a:ext>
            </a:extLst>
          </p:cNvPr>
          <p:cNvSpPr txBox="1"/>
          <p:nvPr/>
        </p:nvSpPr>
        <p:spPr>
          <a:xfrm>
            <a:off x="7591717" y="6057800"/>
            <a:ext cx="10421890" cy="913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42925" lvl="1" indent="-271462" algn="l">
              <a:lnSpc>
                <a:spcPts val="3240"/>
              </a:lnSpc>
              <a:buFont typeface="Arial"/>
              <a:buChar char="•"/>
            </a:pP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Geschäftszeichen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gebildet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aus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Abteilung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+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Grundbuchbezirk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+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Blattnummer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+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Ordnungsnummer</a:t>
            </a:r>
            <a:endParaRPr lang="en-US" sz="3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/>
      <p:bldP spid="26" grpId="0"/>
      <p:bldP spid="28" grpId="0"/>
      <p:bldP spid="3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14563" y="1533525"/>
            <a:ext cx="1064419" cy="3143250"/>
            <a:chOff x="0" y="0"/>
            <a:chExt cx="1419225" cy="4191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9225" cy="4191000"/>
            </a:xfrm>
            <a:custGeom>
              <a:avLst/>
              <a:gdLst/>
              <a:ahLst/>
              <a:cxnLst/>
              <a:rect l="l" t="t" r="r" b="b"/>
              <a:pathLst>
                <a:path w="1419225" h="4191000">
                  <a:moveTo>
                    <a:pt x="1419225" y="4191000"/>
                  </a:moveTo>
                  <a:lnTo>
                    <a:pt x="0" y="3034919"/>
                  </a:lnTo>
                  <a:lnTo>
                    <a:pt x="0" y="0"/>
                  </a:lnTo>
                  <a:lnTo>
                    <a:pt x="1419225" y="1156081"/>
                  </a:lnTo>
                  <a:lnTo>
                    <a:pt x="1419225" y="4191000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14563" y="1256614"/>
            <a:ext cx="604838" cy="2558148"/>
            <a:chOff x="0" y="0"/>
            <a:chExt cx="806450" cy="3410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06450" cy="3410839"/>
            </a:xfrm>
            <a:custGeom>
              <a:avLst/>
              <a:gdLst/>
              <a:ahLst/>
              <a:cxnLst/>
              <a:rect l="l" t="t" r="r" b="b"/>
              <a:pathLst>
                <a:path w="806450" h="3410839">
                  <a:moveTo>
                    <a:pt x="806450" y="3035681"/>
                  </a:moveTo>
                  <a:lnTo>
                    <a:pt x="0" y="3410839"/>
                  </a:lnTo>
                  <a:lnTo>
                    <a:pt x="0" y="366014"/>
                  </a:lnTo>
                  <a:lnTo>
                    <a:pt x="806450" y="0"/>
                  </a:lnTo>
                  <a:lnTo>
                    <a:pt x="806450" y="3035681"/>
                  </a:ln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6988" y="961339"/>
            <a:ext cx="252412" cy="2569788"/>
            <a:chOff x="0" y="0"/>
            <a:chExt cx="336550" cy="342638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834809" y="953576"/>
            <a:ext cx="492919" cy="2613536"/>
            <a:chOff x="0" y="0"/>
            <a:chExt cx="657225" cy="3484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66083" y="953576"/>
            <a:ext cx="16361797" cy="2312184"/>
            <a:chOff x="0" y="0"/>
            <a:chExt cx="21815730" cy="308291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37761" y="1200588"/>
            <a:ext cx="15397048" cy="1818153"/>
            <a:chOff x="0" y="0"/>
            <a:chExt cx="20529398" cy="24242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529393" cy="2424206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57150"/>
              <a:ext cx="20529398" cy="23670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Antragsprinzip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009728" y="3771122"/>
            <a:ext cx="14274506" cy="58573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80"/>
              </a:lnSpc>
              <a:spcBef>
                <a:spcPct val="0"/>
              </a:spcBef>
            </a:pPr>
            <a:r>
              <a:rPr lang="en-US" sz="6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• </a:t>
            </a:r>
            <a:r>
              <a:rPr lang="en-US" sz="6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Grundbucheinträge</a:t>
            </a:r>
            <a:r>
              <a:rPr lang="en-US" sz="6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passieren</a:t>
            </a:r>
            <a:r>
              <a:rPr lang="en-US" sz="6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in der Regel </a:t>
            </a:r>
            <a:r>
              <a:rPr lang="en-US" sz="6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nur</a:t>
            </a:r>
            <a:r>
              <a:rPr lang="en-US" sz="6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auf </a:t>
            </a:r>
            <a:r>
              <a:rPr lang="en-US" sz="6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Antrag</a:t>
            </a:r>
            <a:r>
              <a:rPr lang="en-US" sz="6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§13 Abs. 1 S. 1 GBO</a:t>
            </a:r>
          </a:p>
          <a:p>
            <a:pPr algn="ctr">
              <a:lnSpc>
                <a:spcPts val="6480"/>
              </a:lnSpc>
              <a:spcBef>
                <a:spcPct val="0"/>
              </a:spcBef>
            </a:pPr>
            <a:endParaRPr lang="en-US" sz="6000" dirty="0">
              <a:solidFill>
                <a:srgbClr val="000000"/>
              </a:solidFill>
              <a:latin typeface="Recoleta"/>
              <a:ea typeface="Recoleta"/>
              <a:cs typeface="Recoleta"/>
              <a:sym typeface="Recoleta"/>
            </a:endParaRPr>
          </a:p>
          <a:p>
            <a:pPr algn="ctr">
              <a:lnSpc>
                <a:spcPts val="6480"/>
              </a:lnSpc>
              <a:spcBef>
                <a:spcPct val="0"/>
              </a:spcBef>
            </a:pPr>
            <a:r>
              <a:rPr lang="en-US" sz="6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• </a:t>
            </a:r>
            <a:r>
              <a:rPr lang="en-US" sz="6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Grundbuchamt</a:t>
            </a:r>
            <a:r>
              <a:rPr lang="en-US" sz="6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wird</a:t>
            </a:r>
            <a:r>
              <a:rPr lang="en-US" sz="6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nur</a:t>
            </a:r>
            <a:r>
              <a:rPr lang="en-US" sz="6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auf Interesse der </a:t>
            </a:r>
            <a:r>
              <a:rPr lang="en-US" sz="6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Beteiligten</a:t>
            </a:r>
            <a:r>
              <a:rPr lang="en-US" sz="6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tätig</a:t>
            </a:r>
            <a:endParaRPr lang="en-US" sz="6000" dirty="0">
              <a:solidFill>
                <a:srgbClr val="000000"/>
              </a:solidFill>
              <a:latin typeface="Recoleta"/>
              <a:ea typeface="Recoleta"/>
              <a:cs typeface="Recoleta"/>
              <a:sym typeface="Recoleta"/>
            </a:endParaRPr>
          </a:p>
          <a:p>
            <a:pPr algn="ctr">
              <a:lnSpc>
                <a:spcPts val="6480"/>
              </a:lnSpc>
              <a:spcBef>
                <a:spcPct val="0"/>
              </a:spcBef>
            </a:pPr>
            <a:endParaRPr lang="en-US" sz="6000" dirty="0">
              <a:solidFill>
                <a:srgbClr val="000000"/>
              </a:solidFill>
              <a:latin typeface="Recoleta"/>
              <a:ea typeface="Recoleta"/>
              <a:cs typeface="Recoleta"/>
              <a:sym typeface="Recoleta"/>
            </a:endParaRPr>
          </a:p>
          <a:p>
            <a:pPr algn="ctr">
              <a:lnSpc>
                <a:spcPts val="6480"/>
              </a:lnSpc>
              <a:spcBef>
                <a:spcPct val="0"/>
              </a:spcBef>
            </a:pPr>
            <a:r>
              <a:rPr lang="en-US" sz="6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• </a:t>
            </a:r>
            <a:r>
              <a:rPr lang="en-US" sz="6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Antrag</a:t>
            </a:r>
            <a:r>
              <a:rPr lang="en-US" sz="6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setzt</a:t>
            </a:r>
            <a:r>
              <a:rPr lang="en-US" sz="6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das </a:t>
            </a:r>
            <a:r>
              <a:rPr lang="en-US" sz="6000" dirty="0" err="1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Verfahren</a:t>
            </a:r>
            <a:r>
              <a:rPr lang="en-US" sz="6000" dirty="0">
                <a:solidFill>
                  <a:srgbClr val="000000"/>
                </a:solidFill>
                <a:latin typeface="Recoleta"/>
                <a:ea typeface="Recoleta"/>
                <a:cs typeface="Recoleta"/>
                <a:sym typeface="Recoleta"/>
              </a:rPr>
              <a:t> in Gang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6250905" cy="10287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AB7D7D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32688" y="1741932"/>
            <a:ext cx="5404104" cy="6789420"/>
            <a:chOff x="0" y="0"/>
            <a:chExt cx="7205472" cy="905256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205472" cy="9052560"/>
            </a:xfrm>
            <a:custGeom>
              <a:avLst/>
              <a:gdLst/>
              <a:ahLst/>
              <a:cxnLst/>
              <a:rect l="l" t="t" r="r" b="b"/>
              <a:pathLst>
                <a:path w="7205472" h="9052560">
                  <a:moveTo>
                    <a:pt x="0" y="0"/>
                  </a:moveTo>
                  <a:lnTo>
                    <a:pt x="7205472" y="0"/>
                  </a:lnTo>
                  <a:lnTo>
                    <a:pt x="7205472" y="9052560"/>
                  </a:lnTo>
                  <a:lnTo>
                    <a:pt x="0" y="90525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11193" r="-11119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7150"/>
              <a:ext cx="7205472" cy="89954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FFFFFF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Wirkung des Antrages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933116" y="1399032"/>
            <a:ext cx="10093012" cy="7488936"/>
            <a:chOff x="0" y="0"/>
            <a:chExt cx="13457349" cy="998524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457343" cy="9985248"/>
            </a:xfrm>
            <a:custGeom>
              <a:avLst/>
              <a:gdLst/>
              <a:ahLst/>
              <a:cxnLst/>
              <a:rect l="l" t="t" r="r" b="b"/>
              <a:pathLst>
                <a:path w="13457343" h="9985248">
                  <a:moveTo>
                    <a:pt x="0" y="0"/>
                  </a:moveTo>
                  <a:lnTo>
                    <a:pt x="13457343" y="0"/>
                  </a:lnTo>
                  <a:lnTo>
                    <a:pt x="13457343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1234" r="-3916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8575"/>
              <a:ext cx="13457349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gem. § 13 Abs. 2 Satz 2 GBO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wirksam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er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zur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Entgegennahme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Person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vorgelegt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71463" lvl="1"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13 Abs. 3 Satz 1 GBO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die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Entgegennahme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für das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Rechtspfleger</a:t>
              </a: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71463" lvl="1"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alternativ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vom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Amtsgericht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bestellte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Beamte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Geschäftsstelle</a:t>
              </a: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6250905" cy="10287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AB7D7D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32688" y="1741932"/>
            <a:ext cx="5404104" cy="6789420"/>
            <a:chOff x="0" y="0"/>
            <a:chExt cx="7205472" cy="905256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205472" cy="9052560"/>
            </a:xfrm>
            <a:custGeom>
              <a:avLst/>
              <a:gdLst/>
              <a:ahLst/>
              <a:cxnLst/>
              <a:rect l="l" t="t" r="r" b="b"/>
              <a:pathLst>
                <a:path w="7205472" h="9052560">
                  <a:moveTo>
                    <a:pt x="0" y="0"/>
                  </a:moveTo>
                  <a:lnTo>
                    <a:pt x="7205472" y="0"/>
                  </a:lnTo>
                  <a:lnTo>
                    <a:pt x="7205472" y="9052560"/>
                  </a:lnTo>
                  <a:lnTo>
                    <a:pt x="0" y="90525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11193" r="-11119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7150"/>
              <a:ext cx="7205472" cy="89954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FFFFFF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Wirkung des Antrages</a:t>
              </a:r>
            </a:p>
          </p:txBody>
        </p:sp>
      </p:grpSp>
      <p:graphicFrame>
        <p:nvGraphicFramePr>
          <p:cNvPr id="10" name="Objekt 9">
            <a:extLst>
              <a:ext uri="{FF2B5EF4-FFF2-40B4-BE49-F238E27FC236}">
                <a16:creationId xmlns:a16="http://schemas.microsoft.com/office/drawing/2014/main" id="{1D6FB147-879C-0C24-D6E6-C0B8EF6632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4722387"/>
              </p:ext>
            </p:extLst>
          </p:nvPr>
        </p:nvGraphicFramePr>
        <p:xfrm>
          <a:off x="6705600" y="-1"/>
          <a:ext cx="10649712" cy="15070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5667063" imgH="8019890" progId="AcroExch.Document.DC">
                  <p:embed/>
                </p:oleObj>
              </mc:Choice>
              <mc:Fallback>
                <p:oleObj name="Acrobat Document" r:id="rId3" imgW="5667063" imgH="801989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05600" y="-1"/>
                        <a:ext cx="10649712" cy="150706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82607101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037358" y="-131687"/>
            <a:ext cx="8221942" cy="11553945"/>
          </a:xfrm>
          <a:custGeom>
            <a:avLst/>
            <a:gdLst/>
            <a:ahLst/>
            <a:cxnLst/>
            <a:rect l="l" t="t" r="r" b="b"/>
            <a:pathLst>
              <a:path w="8221942" h="11553945">
                <a:moveTo>
                  <a:pt x="0" y="0"/>
                </a:moveTo>
                <a:lnTo>
                  <a:pt x="8221942" y="0"/>
                </a:lnTo>
                <a:lnTo>
                  <a:pt x="8221942" y="11553946"/>
                </a:lnTo>
                <a:lnTo>
                  <a:pt x="0" y="115539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04" b="-10839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" name="Freeform 3"/>
          <p:cNvSpPr/>
          <p:nvPr/>
        </p:nvSpPr>
        <p:spPr>
          <a:xfrm>
            <a:off x="2202152" y="412600"/>
            <a:ext cx="6835206" cy="11915544"/>
          </a:xfrm>
          <a:custGeom>
            <a:avLst/>
            <a:gdLst/>
            <a:ahLst/>
            <a:cxnLst/>
            <a:rect l="l" t="t" r="r" b="b"/>
            <a:pathLst>
              <a:path w="6835206" h="11915544">
                <a:moveTo>
                  <a:pt x="0" y="0"/>
                </a:moveTo>
                <a:lnTo>
                  <a:pt x="6835206" y="0"/>
                </a:lnTo>
                <a:lnTo>
                  <a:pt x="6835206" y="11915545"/>
                </a:lnTo>
                <a:lnTo>
                  <a:pt x="0" y="11915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69" t="-2951" b="-2951"/>
            </a:stretch>
          </a:blipFill>
        </p:spPr>
        <p:txBody>
          <a:bodyPr/>
          <a:lstStyle/>
          <a:p>
            <a:endParaRPr lang="de-DE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268059" y="271501"/>
            <a:ext cx="2119508" cy="130349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687944" y="1839534"/>
            <a:ext cx="2119508" cy="130349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088575" y="3633766"/>
            <a:ext cx="2119508" cy="130349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255836" y="5460920"/>
            <a:ext cx="2119508" cy="1303498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151219" y="1399032"/>
            <a:ext cx="9451039" cy="7488936"/>
            <a:chOff x="0" y="0"/>
            <a:chExt cx="12601385" cy="99852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601379" cy="9985248"/>
            </a:xfrm>
            <a:custGeom>
              <a:avLst/>
              <a:gdLst/>
              <a:ahLst/>
              <a:cxnLst/>
              <a:rect l="l" t="t" r="r" b="b"/>
              <a:pathLst>
                <a:path w="12601379" h="9985248">
                  <a:moveTo>
                    <a:pt x="0" y="0"/>
                  </a:moveTo>
                  <a:lnTo>
                    <a:pt x="12601379" y="0"/>
                  </a:lnTo>
                  <a:lnTo>
                    <a:pt x="12601379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4714" r="-48618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12601385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Zeitpunkt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Eingangs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soll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auf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ihm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vermerkt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§ 13 Abs. 2 Satz 1 GBO</a:t>
              </a:r>
            </a:p>
            <a:p>
              <a:pPr marL="271463" lvl="1"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Eingangsvermerk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hat den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Eingangszeitpunkt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Tag,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Stunde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Minute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sowie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dem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beigefügten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Anlagen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anzugeben</a:t>
              </a: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71463" lvl="1"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von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Person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ausgeschriebenen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Namen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unterzeichnen</a:t>
              </a: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71463" lvl="1"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Zeitangabe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Vorliegen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mehrerer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Anträge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großer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Bedeutung</a:t>
              </a: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71463" lvl="1"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Bearbeitung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hat gem.§§ 17,45 GBO in der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Reihenfolge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Antragstellung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erfolgen</a:t>
              </a: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71463" lvl="1"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Post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präsentieren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15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iVm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. § 3 Allgemeine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Geschäftsanweisung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Grundbuchsachen</a:t>
              </a: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0"/>
            <a:ext cx="6250905" cy="10287000"/>
            <a:chOff x="0" y="0"/>
            <a:chExt cx="8334540" cy="13716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AB7D7D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32688" y="1741932"/>
            <a:ext cx="5404104" cy="6789420"/>
            <a:chOff x="0" y="0"/>
            <a:chExt cx="7205472" cy="905256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205472" cy="9052560"/>
            </a:xfrm>
            <a:custGeom>
              <a:avLst/>
              <a:gdLst/>
              <a:ahLst/>
              <a:cxnLst/>
              <a:rect l="l" t="t" r="r" b="b"/>
              <a:pathLst>
                <a:path w="7205472" h="9052560">
                  <a:moveTo>
                    <a:pt x="0" y="0"/>
                  </a:moveTo>
                  <a:lnTo>
                    <a:pt x="7205472" y="0"/>
                  </a:lnTo>
                  <a:lnTo>
                    <a:pt x="7205472" y="9052560"/>
                  </a:lnTo>
                  <a:lnTo>
                    <a:pt x="0" y="90525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11193" r="-11119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57150"/>
              <a:ext cx="7205472" cy="89954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FFFFFF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Wirkung des Antrages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33787" y="1678543"/>
            <a:ext cx="6929904" cy="6929904"/>
            <a:chOff x="0" y="0"/>
            <a:chExt cx="9239872" cy="92398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39885" cy="9239885"/>
            </a:xfrm>
            <a:custGeom>
              <a:avLst/>
              <a:gdLst/>
              <a:ahLst/>
              <a:cxnLst/>
              <a:rect l="l" t="t" r="r" b="b"/>
              <a:pathLst>
                <a:path w="9239885" h="9239885">
                  <a:moveTo>
                    <a:pt x="0" y="4619879"/>
                  </a:moveTo>
                  <a:cubicBezTo>
                    <a:pt x="0" y="2068449"/>
                    <a:pt x="2068449" y="0"/>
                    <a:pt x="4619879" y="0"/>
                  </a:cubicBezTo>
                  <a:cubicBezTo>
                    <a:pt x="7171309" y="0"/>
                    <a:pt x="9239885" y="2068449"/>
                    <a:pt x="9239885" y="4619879"/>
                  </a:cubicBezTo>
                  <a:cubicBezTo>
                    <a:pt x="9239885" y="7171309"/>
                    <a:pt x="7171436" y="9239885"/>
                    <a:pt x="4619879" y="9239885"/>
                  </a:cubicBezTo>
                  <a:cubicBezTo>
                    <a:pt x="2068322" y="9239885"/>
                    <a:pt x="0" y="7171436"/>
                    <a:pt x="0" y="4619879"/>
                  </a:cubicBez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56610" y="2095033"/>
            <a:ext cx="4860760" cy="6096942"/>
            <a:chOff x="0" y="0"/>
            <a:chExt cx="6481013" cy="812925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481012" cy="8129254"/>
            </a:xfrm>
            <a:custGeom>
              <a:avLst/>
              <a:gdLst/>
              <a:ahLst/>
              <a:cxnLst/>
              <a:rect l="l" t="t" r="r" b="b"/>
              <a:pathLst>
                <a:path w="6481012" h="8129254">
                  <a:moveTo>
                    <a:pt x="0" y="0"/>
                  </a:moveTo>
                  <a:lnTo>
                    <a:pt x="6481012" y="0"/>
                  </a:lnTo>
                  <a:lnTo>
                    <a:pt x="6481012" y="8129254"/>
                  </a:lnTo>
                  <a:lnTo>
                    <a:pt x="0" y="812925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10933" r="-11093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481013" cy="806258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Antragsrecht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365075" y="7171487"/>
            <a:ext cx="819150" cy="819150"/>
            <a:chOff x="0" y="0"/>
            <a:chExt cx="1092200" cy="10922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092200" cy="1092200"/>
            </a:xfrm>
            <a:custGeom>
              <a:avLst/>
              <a:gdLst/>
              <a:ahLst/>
              <a:cxnLst/>
              <a:rect l="l" t="t" r="r" b="b"/>
              <a:pathLst>
                <a:path w="1092200" h="1092200">
                  <a:moveTo>
                    <a:pt x="0" y="546100"/>
                  </a:moveTo>
                  <a:cubicBezTo>
                    <a:pt x="0" y="244475"/>
                    <a:pt x="244475" y="0"/>
                    <a:pt x="546100" y="0"/>
                  </a:cubicBezTo>
                  <a:cubicBezTo>
                    <a:pt x="847725" y="0"/>
                    <a:pt x="1092200" y="244475"/>
                    <a:pt x="1092200" y="546100"/>
                  </a:cubicBezTo>
                  <a:cubicBezTo>
                    <a:pt x="1092200" y="847725"/>
                    <a:pt x="847725" y="1092200"/>
                    <a:pt x="546100" y="1092200"/>
                  </a:cubicBezTo>
                  <a:cubicBezTo>
                    <a:pt x="244475" y="1092200"/>
                    <a:pt x="0" y="847725"/>
                    <a:pt x="0" y="546100"/>
                  </a:cubicBez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883292" y="2152183"/>
            <a:ext cx="10080561" cy="7027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16"/>
              </a:lnSpc>
            </a:pPr>
            <a:r>
              <a:rPr lang="en-US" sz="3000" b="1" i="1" u="sng" dirty="0">
                <a:solidFill>
                  <a:srgbClr val="303030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A) </a:t>
            </a:r>
            <a:r>
              <a:rPr lang="en-US" sz="3000" b="1" i="1" u="sng" dirty="0" err="1">
                <a:solidFill>
                  <a:srgbClr val="303030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unmittelbare</a:t>
            </a:r>
            <a:r>
              <a:rPr lang="en-US" sz="3000" b="1" i="1" u="sng" dirty="0">
                <a:solidFill>
                  <a:srgbClr val="303030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 </a:t>
            </a:r>
            <a:r>
              <a:rPr lang="en-US" sz="3000" b="1" i="1" u="sng" dirty="0" err="1">
                <a:solidFill>
                  <a:srgbClr val="303030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Beteiligung</a:t>
            </a:r>
            <a:endParaRPr lang="en-US" sz="3000" b="1" i="1" u="sng" dirty="0">
              <a:solidFill>
                <a:srgbClr val="303030"/>
              </a:solidFill>
              <a:latin typeface="Inter Bold Italics"/>
              <a:ea typeface="Inter Bold Italics"/>
              <a:cs typeface="Inter Bold Italics"/>
              <a:sym typeface="Inter Bold Italics"/>
            </a:endParaRPr>
          </a:p>
          <a:p>
            <a:pPr algn="l">
              <a:lnSpc>
                <a:spcPts val="2916"/>
              </a:lnSpc>
            </a:pPr>
            <a:endParaRPr lang="en-US" sz="3000" b="1" i="1" u="sng" dirty="0">
              <a:solidFill>
                <a:srgbClr val="303030"/>
              </a:solidFill>
              <a:latin typeface="Inter Bold Italics"/>
              <a:ea typeface="Inter Bold Italics"/>
              <a:cs typeface="Inter Bold Italics"/>
              <a:sym typeface="Inter Bold Italics"/>
            </a:endParaRPr>
          </a:p>
          <a:p>
            <a:pPr marL="542925" lvl="1" indent="-271462" algn="l">
              <a:buFont typeface="Arial"/>
              <a:buChar char="•"/>
            </a:pP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Antragsberechtigt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jeder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dessen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Recht von der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betroffen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dessen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Gunsten  die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erfolgen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soll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§ 13 Abs. 1 Satz 2 GBO</a:t>
            </a:r>
          </a:p>
          <a:p>
            <a:pPr algn="l">
              <a:lnSpc>
                <a:spcPts val="2916"/>
              </a:lnSpc>
            </a:pPr>
            <a:endParaRPr lang="en-US" sz="3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42925" lvl="1" indent="-271462" algn="l">
              <a:buFont typeface="Arial"/>
              <a:buChar char="•"/>
            </a:pP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a)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Betroffener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jemand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betroffen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wenn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es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unmittelbar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d.h.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zum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Zeitpunkt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einer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Verschlechterung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seiner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Rechtsstellung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kommt</a:t>
            </a:r>
            <a:endParaRPr lang="en-US" sz="3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2916"/>
              </a:lnSpc>
            </a:pPr>
            <a:endParaRPr lang="en-US" sz="3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42925" lvl="1" indent="-271462" algn="l">
              <a:buFont typeface="Arial"/>
              <a:buChar char="•"/>
            </a:pP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b)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Begünstigter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jemand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begünstigt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wenn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es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unmittelbar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d.h.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zum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Zeitpunkt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einer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Verbesserung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seiner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Rechtsstellung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kommt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&amp; Zweck der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Begünstigung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Antragstellers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endParaRPr lang="en-US" sz="3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6250905" cy="10287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30253" y="1730359"/>
            <a:ext cx="4800600" cy="6691744"/>
            <a:chOff x="0" y="0"/>
            <a:chExt cx="6400800" cy="89223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400800" cy="8922331"/>
            </a:xfrm>
            <a:custGeom>
              <a:avLst/>
              <a:gdLst/>
              <a:ahLst/>
              <a:cxnLst/>
              <a:rect l="l" t="t" r="r" b="b"/>
              <a:pathLst>
                <a:path w="6400800" h="8922331">
                  <a:moveTo>
                    <a:pt x="0" y="0"/>
                  </a:moveTo>
                  <a:lnTo>
                    <a:pt x="6400800" y="0"/>
                  </a:lnTo>
                  <a:lnTo>
                    <a:pt x="6400800" y="8922331"/>
                  </a:lnTo>
                  <a:lnTo>
                    <a:pt x="0" y="89223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8847" r="-128847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400800" cy="88556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Antragsrecht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70958" y="1152436"/>
            <a:ext cx="11468997" cy="8378428"/>
            <a:chOff x="0" y="0"/>
            <a:chExt cx="15291996" cy="111712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292000" cy="11171239"/>
            </a:xfrm>
            <a:custGeom>
              <a:avLst/>
              <a:gdLst/>
              <a:ahLst/>
              <a:cxnLst/>
              <a:rect l="l" t="t" r="r" b="b"/>
              <a:pathLst>
                <a:path w="15292000" h="11171239">
                  <a:moveTo>
                    <a:pt x="0" y="0"/>
                  </a:moveTo>
                  <a:lnTo>
                    <a:pt x="15292000" y="0"/>
                  </a:lnTo>
                  <a:lnTo>
                    <a:pt x="15292000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8565" r="-3889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5291996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/>
              <a:r>
                <a:rPr lang="en-US" sz="4200" b="1" i="1" u="sng" dirty="0">
                  <a:solidFill>
                    <a:srgbClr val="000000"/>
                  </a:solidFill>
                  <a:latin typeface="Inter Bold Italics"/>
                  <a:ea typeface="Inter Bold Italics"/>
                  <a:cs typeface="Inter Bold Italics"/>
                  <a:sym typeface="Inter Bold Italics"/>
                </a:rPr>
                <a:t>B) </a:t>
              </a:r>
              <a:r>
                <a:rPr lang="en-US" sz="4200" b="1" i="1" u="sng" dirty="0" err="1">
                  <a:solidFill>
                    <a:srgbClr val="000000"/>
                  </a:solidFill>
                  <a:latin typeface="Inter Bold Italics"/>
                  <a:ea typeface="Inter Bold Italics"/>
                  <a:cs typeface="Inter Bold Italics"/>
                  <a:sym typeface="Inter Bold Italics"/>
                </a:rPr>
                <a:t>mittelbare</a:t>
              </a:r>
              <a:r>
                <a:rPr lang="en-US" sz="4200" b="1" i="1" u="sng" dirty="0">
                  <a:solidFill>
                    <a:srgbClr val="000000"/>
                  </a:solidFill>
                  <a:latin typeface="Inter Bold Italics"/>
                  <a:ea typeface="Inter Bold Italics"/>
                  <a:cs typeface="Inter Bold Italics"/>
                  <a:sym typeface="Inter Bold Italics"/>
                </a:rPr>
                <a:t> </a:t>
              </a:r>
              <a:r>
                <a:rPr lang="en-US" sz="4200" b="1" i="1" u="sng" dirty="0" err="1">
                  <a:solidFill>
                    <a:srgbClr val="000000"/>
                  </a:solidFill>
                  <a:latin typeface="Inter Bold Italics"/>
                  <a:ea typeface="Inter Bold Italics"/>
                  <a:cs typeface="Inter Bold Italics"/>
                  <a:sym typeface="Inter Bold Italics"/>
                </a:rPr>
                <a:t>Beteiligung</a:t>
              </a:r>
              <a:endParaRPr lang="en-US" sz="4200" b="1" i="1" u="sng" dirty="0">
                <a:solidFill>
                  <a:srgbClr val="000000"/>
                </a:solidFill>
                <a:latin typeface="Inter Bold Italics"/>
                <a:ea typeface="Inter Bold Italics"/>
                <a:cs typeface="Inter Bold Italics"/>
                <a:sym typeface="Inter Bold Italics"/>
              </a:endParaRPr>
            </a:p>
            <a:p>
              <a:pPr marL="760095" lvl="1" indent="-380048" algn="l">
                <a:buFont typeface="Arial"/>
                <a:buChar char="•"/>
              </a:pP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§§ 9 Abs. 1 und 14 GBO</a:t>
              </a:r>
            </a:p>
            <a:p>
              <a:pPr marL="380047" lvl="1" algn="l"/>
              <a:endParaRPr lang="en-US" sz="4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buFont typeface="Arial"/>
                <a:buChar char="•"/>
              </a:pP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z.B.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Grundpfandrecht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soll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Rang hinter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anderes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Recht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zurücktreten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, so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können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nur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beiden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Gläubiger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den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stellen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, nicht der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endParaRPr lang="en-US" sz="4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80047" lvl="1" algn="l"/>
              <a:endParaRPr lang="en-US" sz="4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buFont typeface="Arial"/>
                <a:buChar char="•"/>
              </a:pP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mehrere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Beteiligte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antragsberechtigt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, so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reicht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eines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Beteiligten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endParaRPr lang="en-US" sz="4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/>
              <a:endParaRPr lang="en-US" sz="4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/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→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grundsätzlich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haben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nur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unmittelbare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Berechtigten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42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Antragsrecht</a:t>
              </a:r>
              <a:endParaRPr lang="en-US" sz="4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2" name="Freeform 10">
            <a:extLst>
              <a:ext uri="{FF2B5EF4-FFF2-40B4-BE49-F238E27FC236}">
                <a16:creationId xmlns:a16="http://schemas.microsoft.com/office/drawing/2014/main" id="{C3A00C83-2197-FFE2-840D-896CE06F9185}"/>
              </a:ext>
            </a:extLst>
          </p:cNvPr>
          <p:cNvSpPr/>
          <p:nvPr/>
        </p:nvSpPr>
        <p:spPr>
          <a:xfrm>
            <a:off x="4965413" y="7501631"/>
            <a:ext cx="1495477" cy="2110020"/>
          </a:xfrm>
          <a:custGeom>
            <a:avLst/>
            <a:gdLst/>
            <a:ahLst/>
            <a:cxnLst/>
            <a:rect l="l" t="t" r="r" b="b"/>
            <a:pathLst>
              <a:path w="1495477" h="2110020">
                <a:moveTo>
                  <a:pt x="0" y="0"/>
                </a:moveTo>
                <a:lnTo>
                  <a:pt x="1495477" y="0"/>
                </a:lnTo>
                <a:lnTo>
                  <a:pt x="1495477" y="2110020"/>
                </a:lnTo>
                <a:lnTo>
                  <a:pt x="0" y="21100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547688"/>
            <a:ext cx="15773400" cy="1988345"/>
            <a:chOff x="0" y="0"/>
            <a:chExt cx="21031200" cy="26511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Vertretung</a:t>
              </a:r>
            </a:p>
          </p:txBody>
        </p:sp>
      </p:grpSp>
      <p:sp>
        <p:nvSpPr>
          <p:cNvPr id="5" name="Freeform 5"/>
          <p:cNvSpPr/>
          <p:nvPr/>
        </p:nvSpPr>
        <p:spPr>
          <a:xfrm rot="378352">
            <a:off x="13232011" y="6191916"/>
            <a:ext cx="3798689" cy="2853765"/>
          </a:xfrm>
          <a:custGeom>
            <a:avLst/>
            <a:gdLst/>
            <a:ahLst/>
            <a:cxnLst/>
            <a:rect l="l" t="t" r="r" b="b"/>
            <a:pathLst>
              <a:path w="3798689" h="2853765">
                <a:moveTo>
                  <a:pt x="0" y="0"/>
                </a:moveTo>
                <a:lnTo>
                  <a:pt x="3798689" y="0"/>
                </a:lnTo>
                <a:lnTo>
                  <a:pt x="3798689" y="2853765"/>
                </a:lnTo>
                <a:lnTo>
                  <a:pt x="0" y="28537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 rot="-481158">
            <a:off x="1265083" y="6108972"/>
            <a:ext cx="5775794" cy="3793696"/>
          </a:xfrm>
          <a:custGeom>
            <a:avLst/>
            <a:gdLst/>
            <a:ahLst/>
            <a:cxnLst/>
            <a:rect l="l" t="t" r="r" b="b"/>
            <a:pathLst>
              <a:path w="5775794" h="3793696">
                <a:moveTo>
                  <a:pt x="0" y="0"/>
                </a:moveTo>
                <a:lnTo>
                  <a:pt x="5775794" y="0"/>
                </a:lnTo>
                <a:lnTo>
                  <a:pt x="5775794" y="3793696"/>
                </a:lnTo>
                <a:lnTo>
                  <a:pt x="0" y="37936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527" b="-527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7" name="TextBox 7"/>
          <p:cNvSpPr txBox="1"/>
          <p:nvPr/>
        </p:nvSpPr>
        <p:spPr>
          <a:xfrm>
            <a:off x="1348740" y="2822258"/>
            <a:ext cx="15590520" cy="4039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Antragsteller</a:t>
            </a:r>
            <a:r>
              <a:rPr lang="en-US" sz="4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kann</a:t>
            </a:r>
            <a:r>
              <a:rPr lang="en-US" sz="4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muss </a:t>
            </a:r>
            <a:r>
              <a:rPr lang="en-US" sz="4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aber</a:t>
            </a:r>
            <a:r>
              <a:rPr lang="en-US" sz="4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nicht </a:t>
            </a:r>
            <a:r>
              <a:rPr lang="en-US" sz="4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persönlich</a:t>
            </a:r>
            <a:r>
              <a:rPr lang="en-US" sz="4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auftreten</a:t>
            </a:r>
            <a:r>
              <a:rPr lang="en-US" sz="4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(§10 </a:t>
            </a:r>
            <a:r>
              <a:rPr lang="en-US" sz="4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FamFG</a:t>
            </a:r>
            <a:r>
              <a:rPr lang="en-US" sz="4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380047" lvl="1" algn="l">
              <a:lnSpc>
                <a:spcPts val="4536"/>
              </a:lnSpc>
            </a:pPr>
            <a:endParaRPr lang="en-US" sz="4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Vertreter</a:t>
            </a:r>
            <a:r>
              <a:rPr lang="en-US" sz="4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muss dem </a:t>
            </a:r>
            <a:r>
              <a:rPr lang="en-US" sz="4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Grundbuchamt</a:t>
            </a:r>
            <a:r>
              <a:rPr lang="en-US" sz="4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seine </a:t>
            </a:r>
            <a:r>
              <a:rPr lang="en-US" sz="4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Vertretungsbefugnis</a:t>
            </a:r>
            <a:r>
              <a:rPr lang="en-US" sz="4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4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</a:t>
            </a:r>
            <a:r>
              <a:rPr lang="en-US" sz="4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Vollmacht</a:t>
            </a:r>
            <a:r>
              <a:rPr lang="en-US" sz="4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nachweisen</a:t>
            </a:r>
            <a:endParaRPr lang="en-US" sz="4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760095" lvl="1" indent="-380048" algn="l">
              <a:lnSpc>
                <a:spcPts val="4536"/>
              </a:lnSpc>
            </a:pPr>
            <a:endParaRPr lang="en-US" sz="4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760095" lvl="1" indent="-380048" algn="l">
              <a:lnSpc>
                <a:spcPts val="4536"/>
              </a:lnSpc>
            </a:pPr>
            <a:endParaRPr lang="en-US" sz="4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14563" y="1533525"/>
            <a:ext cx="1064419" cy="3143250"/>
            <a:chOff x="0" y="0"/>
            <a:chExt cx="1419225" cy="4191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9225" cy="4191000"/>
            </a:xfrm>
            <a:custGeom>
              <a:avLst/>
              <a:gdLst/>
              <a:ahLst/>
              <a:cxnLst/>
              <a:rect l="l" t="t" r="r" b="b"/>
              <a:pathLst>
                <a:path w="1419225" h="4191000">
                  <a:moveTo>
                    <a:pt x="1419225" y="4191000"/>
                  </a:moveTo>
                  <a:lnTo>
                    <a:pt x="0" y="3034919"/>
                  </a:lnTo>
                  <a:lnTo>
                    <a:pt x="0" y="0"/>
                  </a:lnTo>
                  <a:lnTo>
                    <a:pt x="1419225" y="1156081"/>
                  </a:lnTo>
                  <a:lnTo>
                    <a:pt x="1419225" y="4191000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14563" y="1256614"/>
            <a:ext cx="604838" cy="2558148"/>
            <a:chOff x="0" y="0"/>
            <a:chExt cx="806450" cy="3410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06450" cy="3410839"/>
            </a:xfrm>
            <a:custGeom>
              <a:avLst/>
              <a:gdLst/>
              <a:ahLst/>
              <a:cxnLst/>
              <a:rect l="l" t="t" r="r" b="b"/>
              <a:pathLst>
                <a:path w="806450" h="3410839">
                  <a:moveTo>
                    <a:pt x="806450" y="3035681"/>
                  </a:moveTo>
                  <a:lnTo>
                    <a:pt x="0" y="3410839"/>
                  </a:lnTo>
                  <a:lnTo>
                    <a:pt x="0" y="366014"/>
                  </a:lnTo>
                  <a:lnTo>
                    <a:pt x="806450" y="0"/>
                  </a:lnTo>
                  <a:lnTo>
                    <a:pt x="806450" y="3035681"/>
                  </a:ln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6988" y="961339"/>
            <a:ext cx="252412" cy="2569788"/>
            <a:chOff x="0" y="0"/>
            <a:chExt cx="336550" cy="342638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834809" y="953576"/>
            <a:ext cx="492919" cy="2613536"/>
            <a:chOff x="0" y="0"/>
            <a:chExt cx="657225" cy="3484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66083" y="953576"/>
            <a:ext cx="16361797" cy="2312184"/>
            <a:chOff x="0" y="0"/>
            <a:chExt cx="21815730" cy="308291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37761" y="1200588"/>
            <a:ext cx="15397048" cy="1818153"/>
            <a:chOff x="0" y="0"/>
            <a:chExt cx="20529398" cy="24242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529393" cy="2424206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57150"/>
              <a:ext cx="20529398" cy="23670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Vertretung durch Notar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051437" y="3735657"/>
            <a:ext cx="14563496" cy="5350760"/>
            <a:chOff x="0" y="0"/>
            <a:chExt cx="19417995" cy="713434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417990" cy="7134340"/>
            </a:xfrm>
            <a:custGeom>
              <a:avLst/>
              <a:gdLst/>
              <a:ahLst/>
              <a:cxnLst/>
              <a:rect l="l" t="t" r="r" b="b"/>
              <a:pathLst>
                <a:path w="19417990" h="7134340">
                  <a:moveTo>
                    <a:pt x="0" y="0"/>
                  </a:moveTo>
                  <a:lnTo>
                    <a:pt x="19417990" y="0"/>
                  </a:lnTo>
                  <a:lnTo>
                    <a:pt x="19417990" y="7134340"/>
                  </a:lnTo>
                  <a:lnTo>
                    <a:pt x="0" y="71343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033" b="-303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8100"/>
              <a:ext cx="19417995" cy="709624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Notar gilt gem. § 15 Abs. 2 GBO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Antragstellung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ermächtigt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erforderliche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Erklärung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beurkundet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beglaubigt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hat</a:t>
              </a:r>
            </a:p>
            <a:p>
              <a:pPr marL="325755" lvl="1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solche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Erklärung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kann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Bewilligung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(§19 GBO), die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Auflassung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(§20 GBO)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Mitbewilligung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sein (§ 27 GBO)</a:t>
              </a:r>
            </a:p>
            <a:p>
              <a:pPr marL="325755" lvl="1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es muss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erkennbar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sein,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Notar von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seinem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Antragsrecht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gem. § 15 GBO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Gebrauch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macht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&amp; nicht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nur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als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Bote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auftritt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Notar muss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genau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benennen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welche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Verfügung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vollzogen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soll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8" name="Freeform 18"/>
          <p:cNvSpPr/>
          <p:nvPr/>
        </p:nvSpPr>
        <p:spPr>
          <a:xfrm>
            <a:off x="8335529" y="1109837"/>
            <a:ext cx="1995313" cy="1995313"/>
          </a:xfrm>
          <a:custGeom>
            <a:avLst/>
            <a:gdLst/>
            <a:ahLst/>
            <a:cxnLst/>
            <a:rect l="l" t="t" r="r" b="b"/>
            <a:pathLst>
              <a:path w="1995313" h="1995313">
                <a:moveTo>
                  <a:pt x="0" y="0"/>
                </a:moveTo>
                <a:lnTo>
                  <a:pt x="1995313" y="0"/>
                </a:lnTo>
                <a:lnTo>
                  <a:pt x="1995313" y="1995313"/>
                </a:lnTo>
                <a:lnTo>
                  <a:pt x="0" y="19953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464274" y="-85651"/>
            <a:ext cx="3007900" cy="1266676"/>
            <a:chOff x="0" y="0"/>
            <a:chExt cx="2270138" cy="9559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70125" cy="956056"/>
            </a:xfrm>
            <a:custGeom>
              <a:avLst/>
              <a:gdLst/>
              <a:ahLst/>
              <a:cxnLst/>
              <a:rect l="l" t="t" r="r" b="b"/>
              <a:pathLst>
                <a:path w="2270125" h="956056">
                  <a:moveTo>
                    <a:pt x="0" y="0"/>
                  </a:moveTo>
                  <a:lnTo>
                    <a:pt x="2270125" y="0"/>
                  </a:lnTo>
                  <a:lnTo>
                    <a:pt x="2266696" y="33655"/>
                  </a:lnTo>
                  <a:cubicBezTo>
                    <a:pt x="2159000" y="560070"/>
                    <a:pt x="1693291" y="956056"/>
                    <a:pt x="1135126" y="956056"/>
                  </a:cubicBezTo>
                  <a:cubicBezTo>
                    <a:pt x="576961" y="956056"/>
                    <a:pt x="111125" y="560070"/>
                    <a:pt x="3429" y="33655"/>
                  </a:cubicBez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57300" y="547688"/>
            <a:ext cx="15773400" cy="1988345"/>
            <a:chOff x="0" y="0"/>
            <a:chExt cx="21031200" cy="26511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Verfahrensfähigkeit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4548808" y="5431684"/>
            <a:ext cx="9773599" cy="4508073"/>
          </a:xfrm>
          <a:custGeom>
            <a:avLst/>
            <a:gdLst/>
            <a:ahLst/>
            <a:cxnLst/>
            <a:rect l="l" t="t" r="r" b="b"/>
            <a:pathLst>
              <a:path w="9773599" h="4508073">
                <a:moveTo>
                  <a:pt x="0" y="0"/>
                </a:moveTo>
                <a:lnTo>
                  <a:pt x="9773599" y="0"/>
                </a:lnTo>
                <a:lnTo>
                  <a:pt x="9773599" y="4508072"/>
                </a:lnTo>
                <a:lnTo>
                  <a:pt x="0" y="45080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8" name="TextBox 8"/>
          <p:cNvSpPr txBox="1"/>
          <p:nvPr/>
        </p:nvSpPr>
        <p:spPr>
          <a:xfrm>
            <a:off x="1348740" y="2822257"/>
            <a:ext cx="15590520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wirksame</a:t>
            </a:r>
            <a:r>
              <a:rPr lang="en-US" sz="4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Antragstellung</a:t>
            </a:r>
            <a:r>
              <a:rPr lang="en-US" sz="4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setzt</a:t>
            </a:r>
            <a:r>
              <a:rPr lang="en-US" sz="4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</a:t>
            </a:r>
            <a:r>
              <a:rPr lang="en-US" sz="4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Verfahrensfähigkeit</a:t>
            </a:r>
            <a:r>
              <a:rPr lang="en-US" sz="4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voraus</a:t>
            </a:r>
            <a:endParaRPr lang="en-US" sz="4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80047" lvl="1" algn="l">
              <a:lnSpc>
                <a:spcPts val="4536"/>
              </a:lnSpc>
            </a:pPr>
            <a:endParaRPr lang="en-US" sz="4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§ 9 Abs. 1 Nr. 1 bis 4 </a:t>
            </a:r>
            <a:r>
              <a:rPr lang="en-US" sz="4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FamFG</a:t>
            </a:r>
            <a:endParaRPr lang="en-US" sz="4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982837" y="6239443"/>
            <a:ext cx="8905542" cy="2640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71"/>
              </a:lnSpc>
              <a:spcBef>
                <a:spcPct val="0"/>
              </a:spcBef>
            </a:pPr>
            <a:r>
              <a:rPr lang="en-US" sz="3862">
                <a:solidFill>
                  <a:srgbClr val="303030"/>
                </a:solidFill>
                <a:latin typeface="Recoleta"/>
                <a:ea typeface="Recoleta"/>
                <a:cs typeface="Recoleta"/>
                <a:sym typeface="Recoleta"/>
              </a:rPr>
              <a:t>Fähigkeit als Verfahrensbeteiligter aufzutreten und Verfahrenshandlungen selbst zu erklären oder durch einen bestellten Vertreter wirksam vornehmen zu lassen.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196898" y="5191125"/>
            <a:ext cx="2328102" cy="662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31"/>
              </a:lnSpc>
              <a:spcBef>
                <a:spcPct val="0"/>
              </a:spcBef>
            </a:pPr>
            <a:r>
              <a:rPr lang="en-US" sz="4658" dirty="0">
                <a:solidFill>
                  <a:srgbClr val="303030"/>
                </a:solidFill>
                <a:latin typeface="Nickainley"/>
                <a:ea typeface="Nickainley"/>
                <a:cs typeface="Nickainley"/>
                <a:sym typeface="Nickainley"/>
              </a:rPr>
              <a:t>Definition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313047" y="1"/>
            <a:ext cx="1702603" cy="716994"/>
            <a:chOff x="0" y="0"/>
            <a:chExt cx="2270138" cy="9559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70125" cy="956056"/>
            </a:xfrm>
            <a:custGeom>
              <a:avLst/>
              <a:gdLst/>
              <a:ahLst/>
              <a:cxnLst/>
              <a:rect l="l" t="t" r="r" b="b"/>
              <a:pathLst>
                <a:path w="2270125" h="956056">
                  <a:moveTo>
                    <a:pt x="0" y="0"/>
                  </a:moveTo>
                  <a:lnTo>
                    <a:pt x="2270125" y="0"/>
                  </a:lnTo>
                  <a:lnTo>
                    <a:pt x="2266696" y="33655"/>
                  </a:lnTo>
                  <a:cubicBezTo>
                    <a:pt x="2159000" y="560070"/>
                    <a:pt x="1693291" y="956056"/>
                    <a:pt x="1135126" y="956056"/>
                  </a:cubicBezTo>
                  <a:cubicBezTo>
                    <a:pt x="576961" y="956056"/>
                    <a:pt x="111125" y="560070"/>
                    <a:pt x="3429" y="33655"/>
                  </a:cubicBez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57300" y="547688"/>
            <a:ext cx="15773400" cy="1988345"/>
            <a:chOff x="0" y="0"/>
            <a:chExt cx="21031200" cy="26511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Form und Inhalt des Antrages 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348740" y="2374015"/>
            <a:ext cx="15590520" cy="7899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22"/>
              </a:lnSpc>
            </a:pPr>
            <a:r>
              <a:rPr lang="en-US" sz="4095" b="1" i="1" u="sng" dirty="0" err="1">
                <a:solidFill>
                  <a:srgbClr val="303030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Inhalt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</a:p>
          <a:p>
            <a:pPr algn="l">
              <a:lnSpc>
                <a:spcPts val="4422"/>
              </a:lnSpc>
            </a:pPr>
            <a:endParaRPr lang="en-US" sz="4095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884111" lvl="1" indent="-442055" algn="l">
              <a:lnSpc>
                <a:spcPts val="4422"/>
              </a:lnSpc>
              <a:buFont typeface="Arial"/>
              <a:buChar char="•"/>
            </a:pP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Erklärung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erforderlich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aus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hervorgeht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dass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bestimmte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vorgenommen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soll</a:t>
            </a:r>
            <a:endParaRPr lang="en-US" sz="4095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42056" lvl="1" algn="l">
              <a:lnSpc>
                <a:spcPts val="4422"/>
              </a:lnSpc>
            </a:pPr>
            <a:endParaRPr lang="en-US" sz="4095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884111" lvl="1" indent="-442055" algn="l">
              <a:lnSpc>
                <a:spcPts val="4422"/>
              </a:lnSpc>
              <a:buFont typeface="Arial"/>
              <a:buChar char="•"/>
            </a:pP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Willen des Antragstellers muss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erkennen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sein</a:t>
            </a:r>
          </a:p>
          <a:p>
            <a:pPr algn="l">
              <a:lnSpc>
                <a:spcPts val="4422"/>
              </a:lnSpc>
            </a:pP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→  das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bewilligt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(§ 19 GBO)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ergibt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nicht    </a:t>
            </a:r>
          </a:p>
          <a:p>
            <a:pPr algn="l">
              <a:lnSpc>
                <a:spcPts val="4422"/>
              </a:lnSpc>
            </a:pP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gleich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dass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diese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auch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beantragt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soll</a:t>
            </a:r>
            <a:endParaRPr lang="en-US" sz="4095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4422"/>
              </a:lnSpc>
            </a:pPr>
            <a:endParaRPr lang="en-US" sz="4095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741093" lvl="1" indent="-370546" algn="l">
              <a:lnSpc>
                <a:spcPts val="4422"/>
              </a:lnSpc>
              <a:buFont typeface="Arial"/>
              <a:buChar char="•"/>
            </a:pP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muss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erkennen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lassen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Antragsteller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endParaRPr lang="en-US" sz="4095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70547" lvl="1" algn="l">
              <a:lnSpc>
                <a:spcPts val="4422"/>
              </a:lnSpc>
            </a:pPr>
            <a:endParaRPr lang="en-US" sz="4095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741093" lvl="1" indent="-370546" algn="l">
              <a:lnSpc>
                <a:spcPts val="4422"/>
              </a:lnSpc>
              <a:buFont typeface="Arial"/>
              <a:buChar char="•"/>
            </a:pP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Inhalt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begehrten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muss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erkennbar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sein</a:t>
            </a:r>
          </a:p>
          <a:p>
            <a:pPr algn="l">
              <a:lnSpc>
                <a:spcPts val="4422"/>
              </a:lnSpc>
            </a:pP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(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rechtsändernde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berichtigende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9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löschende</a:t>
            </a:r>
            <a:r>
              <a:rPr lang="en-US" sz="409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Recht)</a:t>
            </a:r>
          </a:p>
          <a:p>
            <a:pPr marL="741093" lvl="1" indent="-370546" algn="l">
              <a:lnSpc>
                <a:spcPts val="4422"/>
              </a:lnSpc>
            </a:pPr>
            <a:endParaRPr lang="en-US" sz="4095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3218"/>
            <a:ext cx="6250905" cy="10287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30253" y="1730359"/>
            <a:ext cx="4800600" cy="6691744"/>
            <a:chOff x="0" y="0"/>
            <a:chExt cx="6400800" cy="89223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400800" cy="8922331"/>
            </a:xfrm>
            <a:custGeom>
              <a:avLst/>
              <a:gdLst/>
              <a:ahLst/>
              <a:cxnLst/>
              <a:rect l="l" t="t" r="r" b="b"/>
              <a:pathLst>
                <a:path w="6400800" h="8922331">
                  <a:moveTo>
                    <a:pt x="0" y="0"/>
                  </a:moveTo>
                  <a:lnTo>
                    <a:pt x="6400800" y="0"/>
                  </a:lnTo>
                  <a:lnTo>
                    <a:pt x="6400800" y="8922331"/>
                  </a:lnTo>
                  <a:lnTo>
                    <a:pt x="0" y="89223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8847" r="-128847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400800" cy="88556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Form des Antrages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70958" y="887016"/>
            <a:ext cx="11231297" cy="8378428"/>
            <a:chOff x="0" y="0"/>
            <a:chExt cx="14975063" cy="111712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975067" cy="11171239"/>
            </a:xfrm>
            <a:custGeom>
              <a:avLst/>
              <a:gdLst/>
              <a:ahLst/>
              <a:cxnLst/>
              <a:rect l="l" t="t" r="r" b="b"/>
              <a:pathLst>
                <a:path w="14975067" h="11171239">
                  <a:moveTo>
                    <a:pt x="0" y="0"/>
                  </a:moveTo>
                  <a:lnTo>
                    <a:pt x="14975067" y="0"/>
                  </a:lnTo>
                  <a:lnTo>
                    <a:pt x="14975067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9593" r="-41832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4975063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kann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schriftlich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gestellt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zur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Niederschrift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eines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zur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Entgegennahme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zuständigen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Beamten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erklärt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warden</a:t>
              </a:r>
            </a:p>
            <a:p>
              <a:pPr marL="380047" lvl="1"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sollte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Eintragungsantrag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zugleich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erforderliche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Eintragungsbewilligung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gemischter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)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enthalten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dann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in der Form des § 29 GBO (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öffentliche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Urkunde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o.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öffentlich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beglaubigte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Urkunde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4536"/>
                </a:lnSpc>
              </a:pPr>
              <a:r>
                <a:rPr lang="en-US" sz="4200" b="1" i="1" dirty="0" err="1">
                  <a:solidFill>
                    <a:srgbClr val="795833"/>
                  </a:solidFill>
                  <a:latin typeface="Inter Bold Italics"/>
                  <a:ea typeface="Inter Bold Italics"/>
                  <a:cs typeface="Inter Bold Italics"/>
                  <a:sym typeface="Inter Bold Italics"/>
                </a:rPr>
                <a:t>gemischter</a:t>
              </a:r>
              <a:r>
                <a:rPr lang="en-US" sz="4200" b="1" i="1" dirty="0">
                  <a:solidFill>
                    <a:srgbClr val="795833"/>
                  </a:solidFill>
                  <a:latin typeface="Inter Bold Italics"/>
                  <a:ea typeface="Inter Bold Italics"/>
                  <a:cs typeface="Inter Bold Italics"/>
                  <a:sym typeface="Inter Bold Italics"/>
                </a:rPr>
                <a:t> </a:t>
              </a:r>
              <a:r>
                <a:rPr lang="en-US" sz="4200" b="1" i="1" dirty="0" err="1">
                  <a:solidFill>
                    <a:srgbClr val="795833"/>
                  </a:solidFill>
                  <a:latin typeface="Inter Bold Italics"/>
                  <a:ea typeface="Inter Bold Italics"/>
                  <a:cs typeface="Inter Bold Italics"/>
                  <a:sym typeface="Inter Bold Italics"/>
                </a:rPr>
                <a:t>Antrag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= </a:t>
              </a:r>
              <a:r>
                <a:rPr lang="en-US" sz="4200" u="sng" dirty="0">
                  <a:solidFill>
                    <a:schemeClr val="accent6">
                      <a:lumMod val="75000"/>
                    </a:schemeClr>
                  </a:solidFill>
                  <a:latin typeface="Inter"/>
                  <a:ea typeface="Inter"/>
                  <a:cs typeface="Inter"/>
                  <a:sym typeface="Inter"/>
                  <a:hlinkClick r:id="rId3" tooltip="https://www.google.com/search?sca_esv=a8424e5f7dad53ec&amp;q=Eintragungsantrag&amp;sa=X&amp;ved=2ahUKEwjm1bHej--SAxV7hf0HHegnL2cQgK4QegQIARAB&amp;biw=1912&amp;bih=1044&amp;dpr=1&amp;mstk=AUtExfBUFpA2p-kWyH8tsV66xG5qeAHnIa6poxt7TnRLSDX0_YUXqwB0x2Npip9KohDcqTH2vulL8mBEjMbXO8FGWv3mYnomB47ZlmPE4ApVPJTWXEpMIvliMDhufvE6kftDtE4&amp;csui=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Eintragungsantrag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(§ 13 GBO)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direkt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erforderlichen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u="sng" dirty="0">
                  <a:solidFill>
                    <a:schemeClr val="accent6">
                      <a:lumMod val="75000"/>
                    </a:schemeClr>
                  </a:solidFill>
                  <a:latin typeface="Inter"/>
                  <a:ea typeface="Inter"/>
                  <a:cs typeface="Inter"/>
                  <a:sym typeface="Inter"/>
                  <a:hlinkClick r:id="rId4" tooltip="https://www.google.com/search?sca_esv=a8424e5f7dad53ec&amp;q=Eintragungsbewilligung&amp;sa=X&amp;ved=2ahUKEwjm1bHej--SAxV7hf0HHegnL2cQgK4QegQIARAC&amp;biw=1912&amp;bih=1044&amp;dpr=1&amp;mstk=AUtExfBUFpA2p-kWyH8tsV66xG5qeAHnIa6poxt7TnRLSDX0_YUXqwB0x2Npip9KohDcqTH2vulL8mBEjMbXO8FGWv3mYnomB47ZlmPE4ApVPJTWXEpMIvliMDhufvE6kftDtE4&amp;csui=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Eintragungsbewilligung</a:t>
              </a:r>
              <a:r>
                <a:rPr lang="en-US" sz="4200" dirty="0">
                  <a:solidFill>
                    <a:schemeClr val="accent6">
                      <a:lumMod val="75000"/>
                    </a:schemeClr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(§ 19 GBO)</a:t>
              </a:r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8EF26E69-63DB-74C6-DD27-11F17910F437}"/>
              </a:ext>
            </a:extLst>
          </p:cNvPr>
          <p:cNvSpPr/>
          <p:nvPr/>
        </p:nvSpPr>
        <p:spPr>
          <a:xfrm>
            <a:off x="4755400" y="7251143"/>
            <a:ext cx="1495477" cy="2110020"/>
          </a:xfrm>
          <a:custGeom>
            <a:avLst/>
            <a:gdLst/>
            <a:ahLst/>
            <a:cxnLst/>
            <a:rect l="l" t="t" r="r" b="b"/>
            <a:pathLst>
              <a:path w="1495477" h="2110020">
                <a:moveTo>
                  <a:pt x="0" y="0"/>
                </a:moveTo>
                <a:lnTo>
                  <a:pt x="1495477" y="0"/>
                </a:lnTo>
                <a:lnTo>
                  <a:pt x="1495477" y="2110020"/>
                </a:lnTo>
                <a:lnTo>
                  <a:pt x="0" y="21100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6250905" cy="10287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30253" y="1730359"/>
            <a:ext cx="4800600" cy="6691744"/>
            <a:chOff x="0" y="0"/>
            <a:chExt cx="6400800" cy="89223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400800" cy="8922331"/>
            </a:xfrm>
            <a:custGeom>
              <a:avLst/>
              <a:gdLst/>
              <a:ahLst/>
              <a:cxnLst/>
              <a:rect l="l" t="t" r="r" b="b"/>
              <a:pathLst>
                <a:path w="6400800" h="8922331">
                  <a:moveTo>
                    <a:pt x="0" y="0"/>
                  </a:moveTo>
                  <a:lnTo>
                    <a:pt x="6400800" y="0"/>
                  </a:lnTo>
                  <a:lnTo>
                    <a:pt x="6400800" y="8922331"/>
                  </a:lnTo>
                  <a:lnTo>
                    <a:pt x="0" y="89223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8847" r="-128847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400800" cy="88556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Öffentliche Urkunde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70958" y="887016"/>
            <a:ext cx="11191681" cy="8378428"/>
            <a:chOff x="0" y="0"/>
            <a:chExt cx="14922241" cy="111712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922246" cy="11171239"/>
            </a:xfrm>
            <a:custGeom>
              <a:avLst/>
              <a:gdLst/>
              <a:ahLst/>
              <a:cxnLst/>
              <a:rect l="l" t="t" r="r" b="b"/>
              <a:pathLst>
                <a:path w="14922246" h="11171239">
                  <a:moveTo>
                    <a:pt x="0" y="0"/>
                  </a:moveTo>
                  <a:lnTo>
                    <a:pt x="14922246" y="0"/>
                  </a:lnTo>
                  <a:lnTo>
                    <a:pt x="14922246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9768" r="-4233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4922241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705802" lvl="1" indent="-352901" algn="l">
                <a:lnSpc>
                  <a:spcPts val="4212"/>
                </a:lnSpc>
                <a:buFont typeface="Arial"/>
                <a:buChar char="•"/>
              </a:pP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§ 415 ZPO, §§ 1 ff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BeurkG</a:t>
              </a:r>
              <a:endParaRPr lang="en-US" sz="39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52901" lvl="1" algn="l">
                <a:lnSpc>
                  <a:spcPts val="4212"/>
                </a:lnSpc>
              </a:pPr>
              <a:endParaRPr lang="en-US" sz="39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05802" lvl="1" indent="-352901" algn="l">
                <a:lnSpc>
                  <a:spcPts val="4212"/>
                </a:lnSpc>
                <a:buFont typeface="Arial"/>
                <a:buChar char="•"/>
              </a:pP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Urkunden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erbringen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vollen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Beweis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enthaltenen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Erklärungen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inhaltlich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örtlich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&amp;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zeitlich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korrekt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abgegeben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wurden</a:t>
              </a:r>
              <a:endParaRPr lang="en-US" sz="39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52901" lvl="1" algn="l">
                <a:lnSpc>
                  <a:spcPts val="4212"/>
                </a:lnSpc>
              </a:pPr>
              <a:endParaRPr lang="en-US" sz="39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05802" lvl="1" indent="-352901" algn="l">
                <a:lnSpc>
                  <a:spcPts val="4212"/>
                </a:lnSpc>
                <a:buFont typeface="Arial"/>
                <a:buChar char="•"/>
              </a:pP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zuständig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für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Beurkundung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bzw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Beglaubigung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grds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Notare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§ 20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BNotO</a:t>
              </a:r>
              <a:endParaRPr lang="en-US" sz="39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52901" lvl="1" algn="l">
                <a:lnSpc>
                  <a:spcPts val="4212"/>
                </a:lnSpc>
              </a:pPr>
              <a:endParaRPr lang="en-US" sz="39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05802" lvl="1" indent="-352901" algn="l">
                <a:lnSpc>
                  <a:spcPts val="4212"/>
                </a:lnSpc>
                <a:buFont typeface="Arial"/>
                <a:buChar char="•"/>
              </a:pP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Urschrift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bleibt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grundsätzlich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in der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Verwahrung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des Notars</a:t>
              </a:r>
            </a:p>
            <a:p>
              <a:pPr algn="l">
                <a:lnSpc>
                  <a:spcPts val="4212"/>
                </a:lnSpc>
              </a:pP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→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Rechtsverkehr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vertritt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daher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</a:t>
              </a:r>
            </a:p>
            <a:p>
              <a:pPr algn="l">
                <a:lnSpc>
                  <a:spcPts val="4212"/>
                </a:lnSpc>
              </a:pP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      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Ausfertigung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 die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Urschrift</a:t>
              </a: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§ 47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BeurkG</a:t>
              </a:r>
              <a:endParaRPr lang="en-US" sz="39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4212"/>
                </a:lnSpc>
              </a:pPr>
              <a:endParaRPr lang="en-US" sz="39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05802" lvl="1" indent="-352901" algn="l">
                <a:lnSpc>
                  <a:spcPts val="4212"/>
                </a:lnSpc>
                <a:buFont typeface="Arial"/>
                <a:buChar char="•"/>
              </a:pPr>
              <a:r>
                <a:rPr lang="en-US" sz="39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Form § 49 </a:t>
              </a:r>
              <a:r>
                <a:rPr lang="en-US" sz="39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BeurkG</a:t>
              </a:r>
              <a:endParaRPr lang="en-US" sz="39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6250905" cy="10287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30253" y="1730359"/>
            <a:ext cx="4800600" cy="6691744"/>
            <a:chOff x="0" y="0"/>
            <a:chExt cx="6400800" cy="89223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400800" cy="8922331"/>
            </a:xfrm>
            <a:custGeom>
              <a:avLst/>
              <a:gdLst/>
              <a:ahLst/>
              <a:cxnLst/>
              <a:rect l="l" t="t" r="r" b="b"/>
              <a:pathLst>
                <a:path w="6400800" h="8922331">
                  <a:moveTo>
                    <a:pt x="0" y="0"/>
                  </a:moveTo>
                  <a:lnTo>
                    <a:pt x="6400800" y="0"/>
                  </a:lnTo>
                  <a:lnTo>
                    <a:pt x="6400800" y="8922331"/>
                  </a:lnTo>
                  <a:lnTo>
                    <a:pt x="0" y="89223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8847" r="-128847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400800" cy="88556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Öffentliche Urkunde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70958" y="887016"/>
            <a:ext cx="10359733" cy="8378428"/>
            <a:chOff x="0" y="0"/>
            <a:chExt cx="13812977" cy="111712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812982" cy="11171239"/>
            </a:xfrm>
            <a:custGeom>
              <a:avLst/>
              <a:gdLst/>
              <a:ahLst/>
              <a:cxnLst/>
              <a:rect l="l" t="t" r="r" b="b"/>
              <a:pathLst>
                <a:path w="13812982" h="11171239">
                  <a:moveTo>
                    <a:pt x="0" y="0"/>
                  </a:moveTo>
                  <a:lnTo>
                    <a:pt x="13812982" y="0"/>
                  </a:lnTo>
                  <a:lnTo>
                    <a:pt x="13812982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3765" r="-5376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3812977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Ausfertigung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ersetzt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Urschrift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Rechtsverkehr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erlaubt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Rechtshandlungen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marL="380047" lvl="1"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beglaubigte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Abschrift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Zweitschrift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welche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lediglich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inhaltliche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Übereinstimmung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des Original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bestätigt</a:t>
              </a: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80047" lvl="1"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dem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Grundbuchamt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können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öffentliche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Urkunden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in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Ausfertigung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beglaubigter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Abschrift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vorgelegt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80047" lvl="1"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§ 435 ZPO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547689"/>
            <a:ext cx="15773400" cy="1090612"/>
            <a:chOff x="0" y="0"/>
            <a:chExt cx="21031200" cy="21463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146328"/>
            </a:xfrm>
            <a:custGeom>
              <a:avLst/>
              <a:gdLst/>
              <a:ahLst/>
              <a:cxnLst/>
              <a:rect l="l" t="t" r="r" b="b"/>
              <a:pathLst>
                <a:path w="21031200" h="2146328">
                  <a:moveTo>
                    <a:pt x="0" y="0"/>
                  </a:moveTo>
                  <a:lnTo>
                    <a:pt x="21031200" y="0"/>
                  </a:lnTo>
                  <a:lnTo>
                    <a:pt x="21031200" y="2146328"/>
                  </a:lnTo>
                  <a:lnTo>
                    <a:pt x="0" y="21463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29168" b="-152687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07965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Geschichte</a:t>
              </a:r>
              <a:r>
                <a:rPr lang="en-US" sz="6600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des </a:t>
              </a:r>
              <a:r>
                <a:rPr lang="en-US" sz="6600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Grundbuchs</a:t>
              </a:r>
              <a:endParaRPr lang="en-US" sz="6600" dirty="0">
                <a:solidFill>
                  <a:srgbClr val="303030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16062778" y="1028700"/>
            <a:ext cx="1981564" cy="3792467"/>
          </a:xfrm>
          <a:custGeom>
            <a:avLst/>
            <a:gdLst/>
            <a:ahLst/>
            <a:cxnLst/>
            <a:rect l="l" t="t" r="r" b="b"/>
            <a:pathLst>
              <a:path w="1981564" h="3792467">
                <a:moveTo>
                  <a:pt x="0" y="0"/>
                </a:moveTo>
                <a:lnTo>
                  <a:pt x="1981564" y="0"/>
                </a:lnTo>
                <a:lnTo>
                  <a:pt x="1981564" y="3792467"/>
                </a:lnTo>
                <a:lnTo>
                  <a:pt x="0" y="37924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TextBox 6"/>
          <p:cNvSpPr txBox="1"/>
          <p:nvPr/>
        </p:nvSpPr>
        <p:spPr>
          <a:xfrm>
            <a:off x="1066800" y="1866900"/>
            <a:ext cx="15590520" cy="8079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1872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Einführung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preußischen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Grundbuchordnung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erste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Grundbücher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waren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E16539"/>
                </a:solidFill>
                <a:latin typeface="Inter"/>
                <a:ea typeface="Inter"/>
                <a:cs typeface="Inter"/>
                <a:sym typeface="Inter"/>
              </a:rPr>
              <a:t>Folianten</a:t>
            </a:r>
            <a:endParaRPr lang="en-US" sz="3600" dirty="0">
              <a:solidFill>
                <a:srgbClr val="E16539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4536"/>
              </a:lnSpc>
            </a:pP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→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hier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wurde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noch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Tinte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Federkiel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eingetragen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4536"/>
              </a:lnSpc>
            </a:pP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später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erfolgte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großen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Schreibmaschinen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80047" lvl="1" algn="l">
              <a:lnSpc>
                <a:spcPts val="4536"/>
              </a:lnSpc>
            </a:pP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Foliant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erhielt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Bandnummer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&amp; war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unterteilt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mehrere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Grundbuchblätter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Jedes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Grundbuchblatt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bestand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aus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    </a:t>
            </a:r>
          </a:p>
          <a:p>
            <a:pPr marL="380047" lvl="1" algn="l">
              <a:lnSpc>
                <a:spcPts val="4536"/>
              </a:lnSpc>
            </a:pP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80047" lvl="1" algn="l">
              <a:lnSpc>
                <a:spcPts val="4536"/>
              </a:lnSpc>
            </a:pPr>
            <a:r>
              <a:rPr lang="en-US" sz="3600" b="1" i="1" u="sng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</a:t>
            </a:r>
            <a:r>
              <a:rPr lang="en-US" sz="3600" b="1" i="1" u="sng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Aufschrift</a:t>
            </a:r>
            <a:r>
              <a:rPr lang="en-US" sz="3600" b="1" i="1" u="sng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dem </a:t>
            </a:r>
            <a:r>
              <a:rPr lang="en-US" sz="3600" b="1" i="1" u="sng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Bestandsverzeichnis</a:t>
            </a:r>
            <a:r>
              <a:rPr lang="en-US" sz="3600" b="1" i="1" u="sng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600" b="1" i="1" u="sng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Abteilung</a:t>
            </a:r>
            <a:r>
              <a:rPr lang="en-US" sz="3600" b="1" i="1" u="sng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I, II, III</a:t>
            </a:r>
          </a:p>
          <a:p>
            <a:pPr algn="l">
              <a:lnSpc>
                <a:spcPts val="4536"/>
              </a:lnSpc>
            </a:pP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            dies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bis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heute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so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geblieben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4536"/>
              </a:lnSpc>
            </a:pP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später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wurde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Vereinfachung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Lose-Blatt-Form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eingeführt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2438400" y="7582926"/>
            <a:ext cx="1582716" cy="1005024"/>
          </a:xfrm>
          <a:custGeom>
            <a:avLst/>
            <a:gdLst/>
            <a:ahLst/>
            <a:cxnLst/>
            <a:rect l="l" t="t" r="r" b="b"/>
            <a:pathLst>
              <a:path w="1582716" h="1005024">
                <a:moveTo>
                  <a:pt x="0" y="0"/>
                </a:moveTo>
                <a:lnTo>
                  <a:pt x="1582716" y="0"/>
                </a:lnTo>
                <a:lnTo>
                  <a:pt x="1582716" y="1005024"/>
                </a:lnTo>
                <a:lnTo>
                  <a:pt x="0" y="10050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122009"/>
            <a:ext cx="6181390" cy="7765959"/>
            <a:chOff x="0" y="0"/>
            <a:chExt cx="7205472" cy="90525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205472" cy="9052560"/>
            </a:xfrm>
            <a:custGeom>
              <a:avLst/>
              <a:gdLst/>
              <a:ahLst/>
              <a:cxnLst/>
              <a:rect l="l" t="t" r="r" b="b"/>
              <a:pathLst>
                <a:path w="7205472" h="9052560">
                  <a:moveTo>
                    <a:pt x="0" y="0"/>
                  </a:moveTo>
                  <a:lnTo>
                    <a:pt x="7205472" y="0"/>
                  </a:lnTo>
                  <a:lnTo>
                    <a:pt x="7205472" y="9052560"/>
                  </a:lnTo>
                  <a:lnTo>
                    <a:pt x="0" y="90525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11193" r="-11119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57150"/>
              <a:ext cx="7205472" cy="89954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Öffentlich beglaubigte Urkunde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151219" y="1399032"/>
            <a:ext cx="8874909" cy="7488936"/>
            <a:chOff x="0" y="0"/>
            <a:chExt cx="11833212" cy="998524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833206" cy="9985248"/>
            </a:xfrm>
            <a:custGeom>
              <a:avLst/>
              <a:gdLst/>
              <a:ahLst/>
              <a:cxnLst/>
              <a:rect l="l" t="t" r="r" b="b"/>
              <a:pathLst>
                <a:path w="11833206" h="9985248">
                  <a:moveTo>
                    <a:pt x="0" y="0"/>
                  </a:moveTo>
                  <a:lnTo>
                    <a:pt x="11833206" y="0"/>
                  </a:lnTo>
                  <a:lnTo>
                    <a:pt x="11833206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8266" r="-58266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11833212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beglaubigten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Urkunde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lediglich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Unterschrift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durch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den Notar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bestätigt</a:t>
              </a: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71463" lvl="1"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129 BGB, §§ 39,39a,40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BeurkG</a:t>
              </a: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71463" lvl="1"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Beglaubigungen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erbringen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den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Nachweis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wann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wo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privatschriftliche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Urkunde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unterschrieben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wurde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Echtheit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Urkunde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marL="271463" lvl="1"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nicht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bewiesen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hier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Abgabe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Inhalts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Erklärung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durch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den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Unterzeichnenden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,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sondern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u="sng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nur</a:t>
              </a:r>
              <a:r>
                <a:rPr lang="en-US" sz="3000" u="sng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3000" u="sng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Unterzeichnung</a:t>
              </a:r>
              <a:endParaRPr lang="en-US" sz="3000" u="sng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</a:pPr>
              <a:endParaRPr lang="en-US" sz="3000" u="sng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kt 7">
            <a:extLst>
              <a:ext uri="{FF2B5EF4-FFF2-40B4-BE49-F238E27FC236}">
                <a16:creationId xmlns:a16="http://schemas.microsoft.com/office/drawing/2014/main" id="{788E509F-3D3D-2C04-A6B6-F5AF3EB32C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9895907"/>
              </p:ext>
            </p:extLst>
          </p:nvPr>
        </p:nvGraphicFramePr>
        <p:xfrm>
          <a:off x="4240212" y="-800100"/>
          <a:ext cx="9807575" cy="138789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667480" imgH="8020080" progId="AcroExch.Document.DC">
                  <p:embed/>
                </p:oleObj>
              </mc:Choice>
              <mc:Fallback>
                <p:oleObj name="Acrobat Document" r:id="rId2" imgW="5667480" imgH="802008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240212" y="-800100"/>
                        <a:ext cx="9807575" cy="138789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98551696"/>
      </p:ext>
    </p:extLst>
  </p:cSld>
  <p:clrMapOvr>
    <a:masterClrMapping/>
  </p:clrMapOvr>
  <p:transition spd="slow">
    <p:cover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23317" y="-1072887"/>
            <a:ext cx="6509445" cy="8178109"/>
            <a:chOff x="0" y="0"/>
            <a:chExt cx="7205472" cy="90525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205472" cy="9052560"/>
            </a:xfrm>
            <a:custGeom>
              <a:avLst/>
              <a:gdLst/>
              <a:ahLst/>
              <a:cxnLst/>
              <a:rect l="l" t="t" r="r" b="b"/>
              <a:pathLst>
                <a:path w="7205472" h="9052560">
                  <a:moveTo>
                    <a:pt x="0" y="0"/>
                  </a:moveTo>
                  <a:lnTo>
                    <a:pt x="7205472" y="0"/>
                  </a:lnTo>
                  <a:lnTo>
                    <a:pt x="7205472" y="9052560"/>
                  </a:lnTo>
                  <a:lnTo>
                    <a:pt x="0" y="90525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11193" r="-11119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7205472" cy="898588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Ersuchen §38 GBO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151219" y="1399032"/>
            <a:ext cx="8874909" cy="7488936"/>
            <a:chOff x="0" y="0"/>
            <a:chExt cx="11833212" cy="998524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833206" cy="9985248"/>
            </a:xfrm>
            <a:custGeom>
              <a:avLst/>
              <a:gdLst/>
              <a:ahLst/>
              <a:cxnLst/>
              <a:rect l="l" t="t" r="r" b="b"/>
              <a:pathLst>
                <a:path w="11833206" h="9985248">
                  <a:moveTo>
                    <a:pt x="0" y="0"/>
                  </a:moveTo>
                  <a:lnTo>
                    <a:pt x="11833206" y="0"/>
                  </a:lnTo>
                  <a:lnTo>
                    <a:pt x="11833206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8266" r="-58266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11833212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ersetzt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&amp;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immer von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Behörde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gestellt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 13 Abs. 1 GBO)</a:t>
              </a: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ersetzt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Eintragungsantrag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die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Eintragungsbewilligung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(§19 GBO) und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andere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erforderliche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Erklärungen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Dritter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sowie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Unrichtigkeitsnachweis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 22 GBO)</a:t>
              </a:r>
            </a:p>
            <a:p>
              <a:pPr marL="542925" lvl="1" indent="-271462"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 rot="-603147">
            <a:off x="2120497" y="4824842"/>
            <a:ext cx="4083746" cy="3311547"/>
          </a:xfrm>
          <a:custGeom>
            <a:avLst/>
            <a:gdLst/>
            <a:ahLst/>
            <a:cxnLst/>
            <a:rect l="l" t="t" r="r" b="b"/>
            <a:pathLst>
              <a:path w="4083746" h="3311547">
                <a:moveTo>
                  <a:pt x="0" y="0"/>
                </a:moveTo>
                <a:lnTo>
                  <a:pt x="4083746" y="0"/>
                </a:lnTo>
                <a:lnTo>
                  <a:pt x="4083746" y="3311547"/>
                </a:lnTo>
                <a:lnTo>
                  <a:pt x="0" y="33115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6250905" cy="10287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30253" y="1730359"/>
            <a:ext cx="4800600" cy="6691744"/>
            <a:chOff x="0" y="0"/>
            <a:chExt cx="6400800" cy="89223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400800" cy="8922331"/>
            </a:xfrm>
            <a:custGeom>
              <a:avLst/>
              <a:gdLst/>
              <a:ahLst/>
              <a:cxnLst/>
              <a:rect l="l" t="t" r="r" b="b"/>
              <a:pathLst>
                <a:path w="6400800" h="8922331">
                  <a:moveTo>
                    <a:pt x="0" y="0"/>
                  </a:moveTo>
                  <a:lnTo>
                    <a:pt x="6400800" y="0"/>
                  </a:lnTo>
                  <a:lnTo>
                    <a:pt x="6400800" y="8922331"/>
                  </a:lnTo>
                  <a:lnTo>
                    <a:pt x="0" y="89223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8847" r="-128847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400800" cy="88556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 dirty="0" err="1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Behörden</a:t>
              </a:r>
              <a:r>
                <a:rPr lang="en-US" sz="6600" dirty="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die </a:t>
              </a:r>
              <a:r>
                <a:rPr lang="en-US" sz="6600" dirty="0" err="1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ein</a:t>
              </a:r>
              <a:r>
                <a:rPr lang="en-US" sz="6600" dirty="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</a:t>
              </a:r>
              <a:r>
                <a:rPr lang="en-US" sz="6600" dirty="0" err="1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Ersuchen</a:t>
              </a:r>
              <a:r>
                <a:rPr lang="en-US" sz="6600" dirty="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</a:t>
              </a:r>
              <a:r>
                <a:rPr lang="en-US" sz="6600" dirty="0" err="1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stellen</a:t>
              </a:r>
              <a:r>
                <a:rPr lang="en-US" sz="6600" dirty="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</a:t>
              </a:r>
              <a:r>
                <a:rPr lang="en-US" sz="6600" dirty="0" err="1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können</a:t>
              </a:r>
              <a:endParaRPr lang="en-US" sz="6600" dirty="0">
                <a:solidFill>
                  <a:srgbClr val="F0DFC8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70958" y="887016"/>
            <a:ext cx="10359737" cy="8796337"/>
            <a:chOff x="0" y="0"/>
            <a:chExt cx="13812982" cy="1172845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812982" cy="11171239"/>
            </a:xfrm>
            <a:custGeom>
              <a:avLst/>
              <a:gdLst/>
              <a:ahLst/>
              <a:cxnLst/>
              <a:rect l="l" t="t" r="r" b="b"/>
              <a:pathLst>
                <a:path w="13812982" h="11171239">
                  <a:moveTo>
                    <a:pt x="0" y="0"/>
                  </a:moveTo>
                  <a:lnTo>
                    <a:pt x="13812982" y="0"/>
                  </a:lnTo>
                  <a:lnTo>
                    <a:pt x="13812982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3765" r="-5376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595312"/>
              <a:ext cx="13812977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3600" u="sng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Prozessgericht</a:t>
              </a:r>
              <a:r>
                <a:rPr lang="en-US" sz="3600" u="sng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aufgrund</a:t>
              </a:r>
              <a:r>
                <a:rPr lang="en-US" sz="3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einstweiliger</a:t>
              </a:r>
              <a:r>
                <a:rPr lang="en-US" sz="3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Verfügung</a:t>
              </a:r>
              <a:r>
                <a:rPr lang="en-US" sz="3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§ 941 ZPO</a:t>
              </a:r>
            </a:p>
            <a:p>
              <a:pPr marL="380047" lvl="1" algn="l">
                <a:lnSpc>
                  <a:spcPts val="4536"/>
                </a:lnSpc>
              </a:pPr>
              <a:endParaRPr lang="en-US" sz="36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3600" u="sng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Vollstreckungsgericht</a:t>
              </a:r>
              <a:r>
                <a:rPr lang="en-US" sz="3600" u="sng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3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Zwangsversteigerungs</a:t>
              </a:r>
              <a:r>
                <a:rPr lang="en-US" sz="3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- und </a:t>
              </a:r>
              <a:r>
                <a:rPr lang="en-US" sz="3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Zwangsverwaltungsverfahren</a:t>
              </a:r>
              <a:r>
                <a:rPr lang="en-US" sz="3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, §§ 19, 34, 130, 146, 158, 161 ZVG</a:t>
              </a:r>
            </a:p>
            <a:p>
              <a:pPr marL="380047" lvl="1" algn="l">
                <a:lnSpc>
                  <a:spcPts val="4536"/>
                </a:lnSpc>
              </a:pPr>
              <a:endParaRPr lang="en-US" sz="36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3600" u="sng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Insolvenzgericht</a:t>
              </a:r>
              <a:r>
                <a:rPr lang="en-US" sz="3600" u="sng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wegen</a:t>
              </a:r>
              <a:r>
                <a:rPr lang="en-US" sz="3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Veräußerungsverbot</a:t>
              </a:r>
              <a:r>
                <a:rPr lang="en-US" sz="3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3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Insolvenzvermerk</a:t>
              </a:r>
              <a:r>
                <a:rPr lang="en-US" sz="3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§§21 II Nr. 2, 25 I, 23 III, 32, 200 II </a:t>
              </a:r>
              <a:r>
                <a:rPr lang="en-US" sz="3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InsO</a:t>
              </a:r>
              <a:endParaRPr lang="en-US" sz="36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80047" lvl="1" algn="l">
                <a:lnSpc>
                  <a:spcPts val="4536"/>
                </a:lnSpc>
              </a:pPr>
              <a:endParaRPr lang="en-US" sz="36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3600" u="sng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Finanzamt</a:t>
              </a:r>
              <a:r>
                <a:rPr lang="en-US" sz="3600" u="sng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wegen</a:t>
              </a:r>
              <a:r>
                <a:rPr lang="en-US" sz="3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Zwangshypothek</a:t>
              </a:r>
              <a:r>
                <a:rPr lang="en-US" sz="3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für </a:t>
              </a:r>
              <a:r>
                <a:rPr lang="en-US" sz="3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Steuerforderungen</a:t>
              </a:r>
              <a:r>
                <a:rPr lang="en-US" sz="3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marL="380047" lvl="1" algn="l">
                <a:lnSpc>
                  <a:spcPts val="4536"/>
                </a:lnSpc>
              </a:pPr>
              <a:endParaRPr lang="en-US" sz="36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3600" u="sng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Gerichtskasse</a:t>
              </a:r>
              <a:r>
                <a:rPr lang="en-US" sz="3600" u="sng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wegen</a:t>
              </a:r>
              <a:r>
                <a:rPr lang="en-US" sz="36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Gerichtskosten</a:t>
              </a:r>
              <a:endParaRPr lang="en-US" sz="36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6250905" cy="10287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30253" y="1730359"/>
            <a:ext cx="4800600" cy="6691744"/>
            <a:chOff x="0" y="0"/>
            <a:chExt cx="6400800" cy="89223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400800" cy="8922331"/>
            </a:xfrm>
            <a:custGeom>
              <a:avLst/>
              <a:gdLst/>
              <a:ahLst/>
              <a:cxnLst/>
              <a:rect l="l" t="t" r="r" b="b"/>
              <a:pathLst>
                <a:path w="6400800" h="8922331">
                  <a:moveTo>
                    <a:pt x="0" y="0"/>
                  </a:moveTo>
                  <a:lnTo>
                    <a:pt x="6400800" y="0"/>
                  </a:lnTo>
                  <a:lnTo>
                    <a:pt x="6400800" y="8922331"/>
                  </a:lnTo>
                  <a:lnTo>
                    <a:pt x="0" y="89223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8847" r="-128847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400800" cy="88556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Form und Inhalt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70958" y="887016"/>
            <a:ext cx="10359733" cy="8378428"/>
            <a:chOff x="0" y="0"/>
            <a:chExt cx="13812977" cy="111712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812982" cy="11171239"/>
            </a:xfrm>
            <a:custGeom>
              <a:avLst/>
              <a:gdLst/>
              <a:ahLst/>
              <a:cxnLst/>
              <a:rect l="l" t="t" r="r" b="b"/>
              <a:pathLst>
                <a:path w="13812982" h="11171239">
                  <a:moveTo>
                    <a:pt x="0" y="0"/>
                  </a:moveTo>
                  <a:lnTo>
                    <a:pt x="13812982" y="0"/>
                  </a:lnTo>
                  <a:lnTo>
                    <a:pt x="13812982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3765" r="-5376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3812977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bedarf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der Schriftform &amp; muss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eigenhändig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unterschrieben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sowie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Siegel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Stempel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versehen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sein § 29 Abs. 3 GBO</a:t>
              </a:r>
            </a:p>
            <a:p>
              <a:pPr marL="380047" lvl="1"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hat den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Erfordernissen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ermächtigenden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gesetzlichen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Vorschrift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entsprechen</a:t>
              </a: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80047" lvl="1"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760095" lvl="1" indent="-380048" algn="l">
                <a:lnSpc>
                  <a:spcPts val="4536"/>
                </a:lnSpc>
                <a:buFont typeface="Arial"/>
                <a:buChar char="•"/>
              </a:pP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es muss die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vom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Grundbuchamt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vorzunehmende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selbst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nennen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, da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Bezugnahme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auf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beigefügte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Anlagen nicht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zulässig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42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42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marL="760095" lvl="1" indent="-380048" algn="l">
                <a:lnSpc>
                  <a:spcPts val="4536"/>
                </a:lnSpc>
              </a:pPr>
              <a:endParaRPr lang="en-US" sz="42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14563" y="1533525"/>
            <a:ext cx="1064419" cy="3143250"/>
            <a:chOff x="0" y="0"/>
            <a:chExt cx="1419225" cy="4191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9225" cy="4191000"/>
            </a:xfrm>
            <a:custGeom>
              <a:avLst/>
              <a:gdLst/>
              <a:ahLst/>
              <a:cxnLst/>
              <a:rect l="l" t="t" r="r" b="b"/>
              <a:pathLst>
                <a:path w="1419225" h="4191000">
                  <a:moveTo>
                    <a:pt x="1419225" y="4191000"/>
                  </a:moveTo>
                  <a:lnTo>
                    <a:pt x="0" y="3034919"/>
                  </a:lnTo>
                  <a:lnTo>
                    <a:pt x="0" y="0"/>
                  </a:lnTo>
                  <a:lnTo>
                    <a:pt x="1419225" y="1156081"/>
                  </a:lnTo>
                  <a:lnTo>
                    <a:pt x="1419225" y="4191000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14563" y="1256614"/>
            <a:ext cx="604838" cy="2558148"/>
            <a:chOff x="0" y="0"/>
            <a:chExt cx="806450" cy="3410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06450" cy="3410839"/>
            </a:xfrm>
            <a:custGeom>
              <a:avLst/>
              <a:gdLst/>
              <a:ahLst/>
              <a:cxnLst/>
              <a:rect l="l" t="t" r="r" b="b"/>
              <a:pathLst>
                <a:path w="806450" h="3410839">
                  <a:moveTo>
                    <a:pt x="806450" y="3035681"/>
                  </a:moveTo>
                  <a:lnTo>
                    <a:pt x="0" y="3410839"/>
                  </a:lnTo>
                  <a:lnTo>
                    <a:pt x="0" y="366014"/>
                  </a:lnTo>
                  <a:lnTo>
                    <a:pt x="806450" y="0"/>
                  </a:lnTo>
                  <a:lnTo>
                    <a:pt x="806450" y="3035681"/>
                  </a:ln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6988" y="961339"/>
            <a:ext cx="252412" cy="2569788"/>
            <a:chOff x="0" y="0"/>
            <a:chExt cx="336550" cy="342638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834809" y="953576"/>
            <a:ext cx="492919" cy="2613536"/>
            <a:chOff x="0" y="0"/>
            <a:chExt cx="657225" cy="3484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66083" y="953576"/>
            <a:ext cx="16361797" cy="2312184"/>
            <a:chOff x="0" y="0"/>
            <a:chExt cx="21815730" cy="308291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37761" y="1200588"/>
            <a:ext cx="15397048" cy="1818153"/>
            <a:chOff x="0" y="0"/>
            <a:chExt cx="20529398" cy="24242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529393" cy="2424206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57150"/>
              <a:ext cx="20529398" cy="23670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Ersuchen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051437" y="3735657"/>
            <a:ext cx="14563496" cy="5350760"/>
            <a:chOff x="0" y="0"/>
            <a:chExt cx="19417995" cy="713434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417990" cy="7134340"/>
            </a:xfrm>
            <a:custGeom>
              <a:avLst/>
              <a:gdLst/>
              <a:ahLst/>
              <a:cxnLst/>
              <a:rect l="l" t="t" r="r" b="b"/>
              <a:pathLst>
                <a:path w="19417990" h="7134340">
                  <a:moveTo>
                    <a:pt x="0" y="0"/>
                  </a:moveTo>
                  <a:lnTo>
                    <a:pt x="19417990" y="0"/>
                  </a:lnTo>
                  <a:lnTo>
                    <a:pt x="19417990" y="7134340"/>
                  </a:lnTo>
                  <a:lnTo>
                    <a:pt x="0" y="71343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033" b="-303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254824"/>
              <a:ext cx="19417995" cy="587952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Bezeichnung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Grundstücks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&amp; der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Geldbeträge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Euro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sonst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zugelassener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Währung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28 GBO</a:t>
              </a:r>
            </a:p>
            <a:p>
              <a:pPr marL="271463" lvl="1"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Bezeichnung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15 GBV</a:t>
              </a:r>
            </a:p>
            <a:p>
              <a:pPr marL="271463" lvl="1"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Voreintragung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Betroffenen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39 GBO</a:t>
              </a:r>
            </a:p>
            <a:p>
              <a:pPr marL="271463" lvl="1" algn="l">
                <a:lnSpc>
                  <a:spcPts val="3240"/>
                </a:lnSpc>
              </a:pP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Beibringung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steuerlichen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Unbedenklichkeitsbescheinigung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einem</a:t>
              </a:r>
              <a:r>
                <a:rPr lang="en-US" sz="3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Eigentumswechsel</a:t>
              </a:r>
              <a:endPara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8" name="Textfeld 17">
            <a:extLst>
              <a:ext uri="{FF2B5EF4-FFF2-40B4-BE49-F238E27FC236}">
                <a16:creationId xmlns:a16="http://schemas.microsoft.com/office/drawing/2014/main" id="{5773F9A2-1173-F061-B17A-45B63140F4EB}"/>
              </a:ext>
            </a:extLst>
          </p:cNvPr>
          <p:cNvSpPr txBox="1"/>
          <p:nvPr/>
        </p:nvSpPr>
        <p:spPr>
          <a:xfrm>
            <a:off x="1891131" y="4127837"/>
            <a:ext cx="1518236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es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müssen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grundsätzlich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allgemeinen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Eintragungsvoraussetzungen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erfüllt</a:t>
            </a: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sein:</a:t>
            </a:r>
          </a:p>
          <a:p>
            <a:endParaRPr lang="de-DE" sz="3000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-9440"/>
            <a:ext cx="8005482" cy="10296440"/>
          </a:xfrm>
          <a:custGeom>
            <a:avLst/>
            <a:gdLst/>
            <a:ahLst/>
            <a:cxnLst/>
            <a:rect l="l" t="t" r="r" b="b"/>
            <a:pathLst>
              <a:path w="8005482" h="10296440">
                <a:moveTo>
                  <a:pt x="0" y="0"/>
                </a:moveTo>
                <a:lnTo>
                  <a:pt x="8005482" y="0"/>
                </a:lnTo>
                <a:lnTo>
                  <a:pt x="8005482" y="10296440"/>
                </a:lnTo>
                <a:lnTo>
                  <a:pt x="0" y="102964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" name="Freeform 3"/>
          <p:cNvSpPr/>
          <p:nvPr/>
        </p:nvSpPr>
        <p:spPr>
          <a:xfrm>
            <a:off x="9034182" y="-9440"/>
            <a:ext cx="7567883" cy="10296440"/>
          </a:xfrm>
          <a:custGeom>
            <a:avLst/>
            <a:gdLst/>
            <a:ahLst/>
            <a:cxnLst/>
            <a:rect l="l" t="t" r="r" b="b"/>
            <a:pathLst>
              <a:path w="7567883" h="10296440">
                <a:moveTo>
                  <a:pt x="0" y="0"/>
                </a:moveTo>
                <a:lnTo>
                  <a:pt x="7567883" y="0"/>
                </a:lnTo>
                <a:lnTo>
                  <a:pt x="7567883" y="10296440"/>
                </a:lnTo>
                <a:lnTo>
                  <a:pt x="0" y="102964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14563" y="1533525"/>
            <a:ext cx="1064419" cy="3143250"/>
            <a:chOff x="0" y="0"/>
            <a:chExt cx="1419225" cy="4191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9225" cy="4191000"/>
            </a:xfrm>
            <a:custGeom>
              <a:avLst/>
              <a:gdLst/>
              <a:ahLst/>
              <a:cxnLst/>
              <a:rect l="l" t="t" r="r" b="b"/>
              <a:pathLst>
                <a:path w="1419225" h="4191000">
                  <a:moveTo>
                    <a:pt x="1419225" y="4191000"/>
                  </a:moveTo>
                  <a:lnTo>
                    <a:pt x="0" y="3034919"/>
                  </a:lnTo>
                  <a:lnTo>
                    <a:pt x="0" y="0"/>
                  </a:lnTo>
                  <a:lnTo>
                    <a:pt x="1419225" y="1156081"/>
                  </a:lnTo>
                  <a:lnTo>
                    <a:pt x="1419225" y="4191000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14563" y="1256614"/>
            <a:ext cx="604838" cy="2558148"/>
            <a:chOff x="0" y="0"/>
            <a:chExt cx="806450" cy="3410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06450" cy="3410839"/>
            </a:xfrm>
            <a:custGeom>
              <a:avLst/>
              <a:gdLst/>
              <a:ahLst/>
              <a:cxnLst/>
              <a:rect l="l" t="t" r="r" b="b"/>
              <a:pathLst>
                <a:path w="806450" h="3410839">
                  <a:moveTo>
                    <a:pt x="806450" y="3035681"/>
                  </a:moveTo>
                  <a:lnTo>
                    <a:pt x="0" y="3410839"/>
                  </a:lnTo>
                  <a:lnTo>
                    <a:pt x="0" y="366014"/>
                  </a:lnTo>
                  <a:lnTo>
                    <a:pt x="806450" y="0"/>
                  </a:lnTo>
                  <a:lnTo>
                    <a:pt x="806450" y="3035681"/>
                  </a:ln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6988" y="961339"/>
            <a:ext cx="252412" cy="2569788"/>
            <a:chOff x="0" y="0"/>
            <a:chExt cx="336550" cy="342638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834809" y="953576"/>
            <a:ext cx="492919" cy="2613536"/>
            <a:chOff x="0" y="0"/>
            <a:chExt cx="657225" cy="3484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66083" y="953576"/>
            <a:ext cx="16361797" cy="2312184"/>
            <a:chOff x="0" y="0"/>
            <a:chExt cx="21815730" cy="308291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37761" y="1200588"/>
            <a:ext cx="15397048" cy="1818153"/>
            <a:chOff x="0" y="0"/>
            <a:chExt cx="20529398" cy="24242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529393" cy="2424206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57150"/>
              <a:ext cx="20529398" cy="23670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Prüfung des Grundbuchamtes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051437" y="3735657"/>
            <a:ext cx="14563496" cy="5350760"/>
            <a:chOff x="0" y="0"/>
            <a:chExt cx="19417995" cy="713434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417990" cy="7134340"/>
            </a:xfrm>
            <a:custGeom>
              <a:avLst/>
              <a:gdLst/>
              <a:ahLst/>
              <a:cxnLst/>
              <a:rect l="l" t="t" r="r" b="b"/>
              <a:pathLst>
                <a:path w="19417990" h="7134340">
                  <a:moveTo>
                    <a:pt x="0" y="0"/>
                  </a:moveTo>
                  <a:lnTo>
                    <a:pt x="19417990" y="0"/>
                  </a:lnTo>
                  <a:lnTo>
                    <a:pt x="19417990" y="7134340"/>
                  </a:lnTo>
                  <a:lnTo>
                    <a:pt x="0" y="71343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033" b="-303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8100"/>
              <a:ext cx="19417995" cy="709624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Zuständigkeit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25755" lvl="1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folgt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marL="325755" lvl="1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a)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Zuständigkeit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ersuchenden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Behörde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gesetzlicher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</a:t>
              </a: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Vorschrift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b) Form des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Ersuchens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c)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Voreintragung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Betroffenen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soweit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erforderlich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020040"/>
            <a:ext cx="12624587" cy="2266960"/>
            <a:chOff x="0" y="0"/>
            <a:chExt cx="16832783" cy="30226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832707" cy="3022600"/>
            </a:xfrm>
            <a:custGeom>
              <a:avLst/>
              <a:gdLst/>
              <a:ahLst/>
              <a:cxnLst/>
              <a:rect l="l" t="t" r="r" b="b"/>
              <a:pathLst>
                <a:path w="16832707" h="3022600">
                  <a:moveTo>
                    <a:pt x="0" y="0"/>
                  </a:moveTo>
                  <a:lnTo>
                    <a:pt x="478917" y="0"/>
                  </a:lnTo>
                  <a:lnTo>
                    <a:pt x="2139569" y="0"/>
                  </a:lnTo>
                  <a:lnTo>
                    <a:pt x="2419096" y="0"/>
                  </a:lnTo>
                  <a:lnTo>
                    <a:pt x="2618486" y="0"/>
                  </a:lnTo>
                  <a:lnTo>
                    <a:pt x="4558665" y="0"/>
                  </a:lnTo>
                  <a:lnTo>
                    <a:pt x="4811395" y="0"/>
                  </a:lnTo>
                  <a:lnTo>
                    <a:pt x="5602224" y="0"/>
                  </a:lnTo>
                  <a:lnTo>
                    <a:pt x="6950964" y="0"/>
                  </a:lnTo>
                  <a:lnTo>
                    <a:pt x="7741793" y="0"/>
                  </a:lnTo>
                  <a:lnTo>
                    <a:pt x="14693137" y="0"/>
                  </a:lnTo>
                  <a:lnTo>
                    <a:pt x="16832707" y="0"/>
                  </a:lnTo>
                  <a:lnTo>
                    <a:pt x="15437613" y="3022600"/>
                  </a:lnTo>
                  <a:lnTo>
                    <a:pt x="13297915" y="3022600"/>
                  </a:lnTo>
                  <a:lnTo>
                    <a:pt x="7741793" y="3022600"/>
                  </a:lnTo>
                  <a:lnTo>
                    <a:pt x="6951091" y="3022600"/>
                  </a:lnTo>
                  <a:lnTo>
                    <a:pt x="4811522" y="3022600"/>
                  </a:lnTo>
                  <a:lnTo>
                    <a:pt x="4806442" y="3022600"/>
                  </a:lnTo>
                  <a:lnTo>
                    <a:pt x="4578096" y="3022600"/>
                  </a:lnTo>
                  <a:lnTo>
                    <a:pt x="4558792" y="3022600"/>
                  </a:lnTo>
                  <a:lnTo>
                    <a:pt x="2666873" y="3022600"/>
                  </a:lnTo>
                  <a:lnTo>
                    <a:pt x="2618613" y="3022600"/>
                  </a:lnTo>
                  <a:lnTo>
                    <a:pt x="2438400" y="3022600"/>
                  </a:lnTo>
                  <a:lnTo>
                    <a:pt x="2419096" y="3022600"/>
                  </a:lnTo>
                  <a:lnTo>
                    <a:pt x="2139569" y="3022600"/>
                  </a:lnTo>
                  <a:lnTo>
                    <a:pt x="478917" y="3022600"/>
                  </a:lnTo>
                  <a:lnTo>
                    <a:pt x="0" y="30226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02924" y="8178537"/>
            <a:ext cx="12218739" cy="1949967"/>
            <a:chOff x="0" y="0"/>
            <a:chExt cx="16291652" cy="259995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291654" cy="2599949"/>
            </a:xfrm>
            <a:custGeom>
              <a:avLst/>
              <a:gdLst/>
              <a:ahLst/>
              <a:cxnLst/>
              <a:rect l="l" t="t" r="r" b="b"/>
              <a:pathLst>
                <a:path w="16291654" h="2599949">
                  <a:moveTo>
                    <a:pt x="0" y="0"/>
                  </a:moveTo>
                  <a:lnTo>
                    <a:pt x="16291654" y="0"/>
                  </a:lnTo>
                  <a:lnTo>
                    <a:pt x="16291654" y="2599949"/>
                  </a:lnTo>
                  <a:lnTo>
                    <a:pt x="0" y="259994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9079" r="17076" b="-43414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16291652" cy="253328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994"/>
                </a:lnSpc>
              </a:pPr>
              <a:r>
                <a:rPr lang="en-US" sz="555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DINGLICHE RECHTE DER ABTEILUNG II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309497" y="1097280"/>
            <a:ext cx="16052263" cy="6381206"/>
            <a:chOff x="0" y="0"/>
            <a:chExt cx="21403018" cy="850827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403015" cy="8508271"/>
            </a:xfrm>
            <a:custGeom>
              <a:avLst/>
              <a:gdLst/>
              <a:ahLst/>
              <a:cxnLst/>
              <a:rect l="l" t="t" r="r" b="b"/>
              <a:pathLst>
                <a:path w="21403015" h="8508271">
                  <a:moveTo>
                    <a:pt x="0" y="0"/>
                  </a:moveTo>
                  <a:lnTo>
                    <a:pt x="21403015" y="0"/>
                  </a:lnTo>
                  <a:lnTo>
                    <a:pt x="21403015" y="8508271"/>
                  </a:lnTo>
                  <a:lnTo>
                    <a:pt x="0" y="850827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004" r="-1004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21403018" cy="847017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651510" lvl="1" indent="-325755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Abteilung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II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Belastungen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Ausnahme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Hypotheken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- und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Rentenschulden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 und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Beschränkungen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Verfügungsrechts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sowie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vorgeschriebenen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Vermerke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die auf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Enteignungsverfahren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usw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hinweisen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852615" y="8020050"/>
            <a:ext cx="6435385" cy="2266950"/>
            <a:chOff x="0" y="0"/>
            <a:chExt cx="8580514" cy="30226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580501" cy="3022600"/>
            </a:xfrm>
            <a:custGeom>
              <a:avLst/>
              <a:gdLst/>
              <a:ahLst/>
              <a:cxnLst/>
              <a:rect l="l" t="t" r="r" b="b"/>
              <a:pathLst>
                <a:path w="8580501" h="3022600">
                  <a:moveTo>
                    <a:pt x="1395222" y="0"/>
                  </a:moveTo>
                  <a:lnTo>
                    <a:pt x="8580501" y="0"/>
                  </a:lnTo>
                  <a:lnTo>
                    <a:pt x="8580501" y="3022600"/>
                  </a:lnTo>
                  <a:lnTo>
                    <a:pt x="5051806" y="3022600"/>
                  </a:lnTo>
                  <a:lnTo>
                    <a:pt x="0" y="3022600"/>
                  </a:lnTo>
                  <a:close/>
                </a:path>
              </a:pathLst>
            </a:custGeom>
            <a:solidFill>
              <a:srgbClr val="303030">
                <a:alpha val="71373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  <p:transition spd="slow">
    <p:cover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865084" y="5003797"/>
            <a:ext cx="4937760" cy="48006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48376" y="920629"/>
            <a:ext cx="16386153" cy="8440398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58377" y="-995059"/>
            <a:ext cx="14640047" cy="3090559"/>
            <a:chOff x="-759311" y="-3427932"/>
            <a:chExt cx="19520061" cy="4120743"/>
          </a:xfrm>
        </p:grpSpPr>
        <p:sp>
          <p:nvSpPr>
            <p:cNvPr id="7" name="Freeform 7"/>
            <p:cNvSpPr/>
            <p:nvPr/>
          </p:nvSpPr>
          <p:spPr>
            <a:xfrm>
              <a:off x="2611120" y="-3427932"/>
              <a:ext cx="16149630" cy="3236980"/>
            </a:xfrm>
            <a:custGeom>
              <a:avLst/>
              <a:gdLst/>
              <a:ahLst/>
              <a:cxnLst/>
              <a:rect l="l" t="t" r="r" b="b"/>
              <a:pathLst>
                <a:path w="16149630" h="3236980">
                  <a:moveTo>
                    <a:pt x="0" y="0"/>
                  </a:moveTo>
                  <a:lnTo>
                    <a:pt x="16149630" y="0"/>
                  </a:lnTo>
                  <a:lnTo>
                    <a:pt x="16149630" y="3236980"/>
                  </a:lnTo>
                  <a:lnTo>
                    <a:pt x="0" y="32369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212" b="-47212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-759311" y="-371515"/>
              <a:ext cx="16149625" cy="106432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664"/>
                </a:lnSpc>
              </a:pPr>
              <a:r>
                <a:rPr lang="en-US" sz="10800" dirty="0" err="1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Abteilung</a:t>
              </a:r>
              <a:r>
                <a:rPr lang="en-US" sz="10800" dirty="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 II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981327" y="2483453"/>
            <a:ext cx="16092432" cy="68941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Grunddienstbarkeiten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gem. §§ 1018-1029 BGB</a:t>
            </a:r>
          </a:p>
          <a:p>
            <a:pPr marL="407194" lvl="1" indent="-203597" algn="l">
              <a:buFont typeface="Arial"/>
              <a:buChar char="•"/>
            </a:pP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1018 BGB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kommen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3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Arten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von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Grunddienstbarkeiten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Betracht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;</a:t>
            </a:r>
          </a:p>
          <a:p>
            <a:pPr algn="l"/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42887" lvl="1" algn="l"/>
            <a:r>
              <a:rPr lang="en-US" sz="3200" u="sng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Benutzungsdienstbarkeit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= der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Berechtigte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darf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einzelnen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Beziehungen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benutzen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z.B.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Geh- und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Fahrtrecht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Stromleitungsrecht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Ver- und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Entsorgungsrecht</a:t>
            </a: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42887" lvl="1" algn="l"/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42887" lvl="1" algn="l"/>
            <a:r>
              <a:rPr lang="en-US" sz="3200" u="sng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Unterlassungsdienstbarkeit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= der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Eigentümer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darf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auf dem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belasteten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bestimmte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tatsächliche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Handlungen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nicht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vornehmen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. (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z.B.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Bebauungsverbot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Abstandsflächenverbot</a:t>
            </a: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42887" lvl="1" algn="l"/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42887" lvl="1" algn="l"/>
            <a:r>
              <a:rPr lang="en-US" sz="3200" u="sng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Ausschlussdienstbarkeit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= der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Eigentümer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darf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gegenüber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dem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Berechtigten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bestimmte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Abwehr- und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Entschädigungsrechte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nicht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geltend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machen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z.B.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Immissionsduldungsrecht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)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041173" y="1262062"/>
            <a:ext cx="13937315" cy="7762877"/>
            <a:chOff x="0" y="0"/>
            <a:chExt cx="24625388" cy="137159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625426" cy="13716000"/>
            </a:xfrm>
            <a:custGeom>
              <a:avLst/>
              <a:gdLst/>
              <a:ahLst/>
              <a:cxnLst/>
              <a:rect l="l" t="t" r="r" b="b"/>
              <a:pathLst>
                <a:path w="24625426" h="13716000">
                  <a:moveTo>
                    <a:pt x="0" y="0"/>
                  </a:moveTo>
                  <a:lnTo>
                    <a:pt x="24625426" y="0"/>
                  </a:lnTo>
                  <a:lnTo>
                    <a:pt x="24625426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t="-77591" b="-61795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  <p:transition spd="slow">
    <p:cover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865084" y="5003797"/>
            <a:ext cx="4937760" cy="48006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48376" y="920629"/>
            <a:ext cx="16386153" cy="8440398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52987" y="674073"/>
            <a:ext cx="14976924" cy="2395842"/>
            <a:chOff x="0" y="0"/>
            <a:chExt cx="19969231" cy="319445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969231" cy="3194456"/>
            </a:xfrm>
            <a:custGeom>
              <a:avLst/>
              <a:gdLst/>
              <a:ahLst/>
              <a:cxnLst/>
              <a:rect l="l" t="t" r="r" b="b"/>
              <a:pathLst>
                <a:path w="19969231" h="3194456">
                  <a:moveTo>
                    <a:pt x="0" y="0"/>
                  </a:moveTo>
                  <a:lnTo>
                    <a:pt x="19969231" y="0"/>
                  </a:lnTo>
                  <a:lnTo>
                    <a:pt x="19969231" y="3194456"/>
                  </a:lnTo>
                  <a:lnTo>
                    <a:pt x="0" y="319445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1805" b="-7180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85725"/>
              <a:ext cx="19969226" cy="203113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9720"/>
                </a:lnSpc>
              </a:pPr>
              <a:r>
                <a:rPr lang="en-US" sz="9000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Grunddienstbarkeit</a:t>
              </a:r>
              <a:endParaRPr lang="en-US" sz="9000" dirty="0">
                <a:solidFill>
                  <a:srgbClr val="303030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sp>
        <p:nvSpPr>
          <p:cNvPr id="9" name="Freeform 9"/>
          <p:cNvSpPr/>
          <p:nvPr/>
        </p:nvSpPr>
        <p:spPr>
          <a:xfrm>
            <a:off x="1599142" y="4169320"/>
            <a:ext cx="4092292" cy="4092292"/>
          </a:xfrm>
          <a:custGeom>
            <a:avLst/>
            <a:gdLst/>
            <a:ahLst/>
            <a:cxnLst/>
            <a:rect l="l" t="t" r="r" b="b"/>
            <a:pathLst>
              <a:path w="4092292" h="4092292">
                <a:moveTo>
                  <a:pt x="0" y="0"/>
                </a:moveTo>
                <a:lnTo>
                  <a:pt x="4092292" y="0"/>
                </a:lnTo>
                <a:lnTo>
                  <a:pt x="4092292" y="4092292"/>
                </a:lnTo>
                <a:lnTo>
                  <a:pt x="0" y="40922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0" name="TextBox 10"/>
          <p:cNvSpPr txBox="1"/>
          <p:nvPr/>
        </p:nvSpPr>
        <p:spPr>
          <a:xfrm>
            <a:off x="6186617" y="2455309"/>
            <a:ext cx="11162318" cy="68941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52901" lvl="1" indent="-176451" algn="l">
              <a:buFont typeface="Arial"/>
              <a:buChar char="•"/>
            </a:pP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Berechtigter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immer der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jeweilige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Eigentümer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eines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anderen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Grundstücks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nicht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bestimmte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Person</a:t>
            </a:r>
          </a:p>
          <a:p>
            <a:pPr marL="176450" lvl="1" algn="l"/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52901" lvl="1" indent="-176451" algn="l">
              <a:buFont typeface="Arial"/>
              <a:buChar char="•"/>
            </a:pP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„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Grunddienstbarkeit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für den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jeweiligen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Eigentümer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des….“</a:t>
            </a:r>
          </a:p>
          <a:p>
            <a:pPr marL="176450" lvl="1" algn="l"/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52901" lvl="1" indent="-176451" algn="l">
              <a:buFont typeface="Arial"/>
              <a:buChar char="•"/>
            </a:pP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belastete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dienende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</a:p>
          <a:p>
            <a:pPr marL="176450" lvl="1" algn="l"/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das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begünstigte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herrschende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</a:t>
            </a:r>
          </a:p>
          <a:p>
            <a:pPr marL="176450" lvl="1" algn="l"/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→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z.B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beim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Wegerecht</a:t>
            </a: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76450" lvl="1" algn="l"/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52901" lvl="1" indent="-176451" algn="l">
              <a:buFont typeface="Arial"/>
              <a:buChar char="•"/>
            </a:pP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Grunddienstbarkeit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subjektiv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- </a:t>
            </a:r>
          </a:p>
          <a:p>
            <a:pPr marL="176450" lvl="1" algn="l"/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dingliches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Recht →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rechtlicher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marL="176450" lvl="1" algn="l"/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Bestandteil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herrschenden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</a:t>
            </a:r>
          </a:p>
          <a:p>
            <a:pPr marL="176450" lvl="1" algn="l"/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Grundstücks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§ 96 BGB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94648" y="570332"/>
            <a:ext cx="12195114" cy="9146335"/>
          </a:xfrm>
          <a:custGeom>
            <a:avLst/>
            <a:gdLst/>
            <a:ahLst/>
            <a:cxnLst/>
            <a:rect l="l" t="t" r="r" b="b"/>
            <a:pathLst>
              <a:path w="12195114" h="9146335">
                <a:moveTo>
                  <a:pt x="0" y="0"/>
                </a:moveTo>
                <a:lnTo>
                  <a:pt x="12195114" y="0"/>
                </a:lnTo>
                <a:lnTo>
                  <a:pt x="12195114" y="9146336"/>
                </a:lnTo>
                <a:lnTo>
                  <a:pt x="0" y="91463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865084" y="5003797"/>
            <a:ext cx="4937760" cy="48006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48376" y="920629"/>
            <a:ext cx="16386153" cy="8440398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019300" y="1490462"/>
            <a:ext cx="14928578" cy="2281438"/>
            <a:chOff x="0" y="0"/>
            <a:chExt cx="19904771" cy="335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904776" cy="3352802"/>
            </a:xfrm>
            <a:custGeom>
              <a:avLst/>
              <a:gdLst/>
              <a:ahLst/>
              <a:cxnLst/>
              <a:rect l="l" t="t" r="r" b="b"/>
              <a:pathLst>
                <a:path w="19904776" h="3352802">
                  <a:moveTo>
                    <a:pt x="0" y="0"/>
                  </a:moveTo>
                  <a:lnTo>
                    <a:pt x="19904776" y="0"/>
                  </a:lnTo>
                  <a:lnTo>
                    <a:pt x="19904776" y="3352802"/>
                  </a:lnTo>
                  <a:lnTo>
                    <a:pt x="0" y="335280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5581" r="18865" b="-42127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85725"/>
              <a:ext cx="19904771" cy="32670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8100"/>
                </a:lnSpc>
              </a:pPr>
              <a:r>
                <a:rPr lang="en-US" sz="75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Beschränkt persönliche Dienstbarkeit §§ 1090 ff BGB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892136" y="3910804"/>
            <a:ext cx="13441828" cy="5737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5779" lvl="1" indent="-257889" algn="l">
              <a:buFont typeface="Arial"/>
              <a:buChar char="•"/>
            </a:pP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beschränkte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persönliche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Dienstbarkeit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kommt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auch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Grunddienstbarkeit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drei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Formen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§§1090 I, 1018 BGB</a:t>
            </a:r>
          </a:p>
          <a:p>
            <a:pPr marL="257890" lvl="1" algn="l">
              <a:lnSpc>
                <a:spcPts val="3078"/>
              </a:lnSpc>
            </a:pP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15779" lvl="1" indent="-257889" algn="l">
              <a:buFont typeface="Arial"/>
              <a:buChar char="•"/>
            </a:pP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der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Berechtigte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beschränkt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persönlichen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Dienstbarkeit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immer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bestimmte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natürliche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juristische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Person § 1090 I BGB</a:t>
            </a:r>
          </a:p>
          <a:p>
            <a:pPr marL="257890" lvl="1" algn="l">
              <a:lnSpc>
                <a:spcPts val="3078"/>
              </a:lnSpc>
            </a:pP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15779" lvl="1" indent="-257889" algn="l">
              <a:lnSpc>
                <a:spcPts val="3078"/>
              </a:lnSpc>
              <a:buFont typeface="Arial"/>
              <a:buChar char="•"/>
            </a:pP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Recht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entsteht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Einigung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57890" lvl="1" algn="l">
              <a:lnSpc>
                <a:spcPts val="3078"/>
              </a:lnSpc>
            </a:pP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15779" lvl="1" indent="-257889" algn="l">
              <a:buFont typeface="Arial"/>
              <a:buChar char="•"/>
            </a:pP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beschränkt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persönliche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Dienstbarkeit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nicht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übertragbar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vererblich</a:t>
            </a: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57890" lvl="1" algn="l">
              <a:lnSpc>
                <a:spcPts val="3078"/>
              </a:lnSpc>
            </a:pP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15779" lvl="1" indent="-257889" algn="l">
              <a:lnSpc>
                <a:spcPts val="3078"/>
              </a:lnSpc>
              <a:buFont typeface="Arial"/>
              <a:buChar char="•"/>
            </a:pP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Sonderfall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Wohnungsrecht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1093 BGB</a:t>
            </a:r>
          </a:p>
          <a:p>
            <a:pPr algn="l">
              <a:lnSpc>
                <a:spcPts val="3078"/>
              </a:lnSpc>
            </a:pP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865084" y="5003797"/>
            <a:ext cx="4937760" cy="48006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48376" y="920629"/>
            <a:ext cx="16386153" cy="8440398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032339" y="1213432"/>
            <a:ext cx="14068024" cy="1840992"/>
            <a:chOff x="0" y="0"/>
            <a:chExt cx="18757365" cy="245465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757370" cy="2454658"/>
            </a:xfrm>
            <a:custGeom>
              <a:avLst/>
              <a:gdLst/>
              <a:ahLst/>
              <a:cxnLst/>
              <a:rect l="l" t="t" r="r" b="b"/>
              <a:pathLst>
                <a:path w="18757370" h="2454658">
                  <a:moveTo>
                    <a:pt x="0" y="0"/>
                  </a:moveTo>
                  <a:lnTo>
                    <a:pt x="18757370" y="0"/>
                  </a:lnTo>
                  <a:lnTo>
                    <a:pt x="18757370" y="2454658"/>
                  </a:lnTo>
                  <a:lnTo>
                    <a:pt x="0" y="245465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2260" r="13902" b="-94130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04775"/>
              <a:ext cx="18757365" cy="234988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9072"/>
                </a:lnSpc>
              </a:pPr>
              <a:r>
                <a:rPr lang="en-US" sz="84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Nießbrauch §§ 1030 ff BGB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1796448" y="6193710"/>
            <a:ext cx="2395103" cy="482014"/>
          </a:xfrm>
          <a:custGeom>
            <a:avLst/>
            <a:gdLst/>
            <a:ahLst/>
            <a:cxnLst/>
            <a:rect l="l" t="t" r="r" b="b"/>
            <a:pathLst>
              <a:path w="2395103" h="482014">
                <a:moveTo>
                  <a:pt x="0" y="0"/>
                </a:moveTo>
                <a:lnTo>
                  <a:pt x="2395103" y="0"/>
                </a:lnTo>
                <a:lnTo>
                  <a:pt x="2395103" y="482014"/>
                </a:lnTo>
                <a:lnTo>
                  <a:pt x="0" y="4820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0" name="TextBox 10"/>
          <p:cNvSpPr txBox="1"/>
          <p:nvPr/>
        </p:nvSpPr>
        <p:spPr>
          <a:xfrm>
            <a:off x="2032339" y="3061632"/>
            <a:ext cx="14075920" cy="59631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5779" lvl="1" indent="-257889" algn="l">
              <a:lnSpc>
                <a:spcPts val="3078"/>
              </a:lnSpc>
              <a:buFont typeface="Arial"/>
              <a:buChar char="•"/>
            </a:pP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=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Sonderform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Dienstbarkeit</a:t>
            </a:r>
            <a:endParaRPr lang="en-US" sz="285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57890" lvl="1" algn="l">
              <a:lnSpc>
                <a:spcPts val="3078"/>
              </a:lnSpc>
            </a:pPr>
            <a:endParaRPr lang="en-US" sz="285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15779" lvl="1" indent="-257889" algn="l">
              <a:lnSpc>
                <a:spcPts val="3078"/>
              </a:lnSpc>
              <a:buFont typeface="Arial"/>
              <a:buChar char="•"/>
            </a:pP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gewährt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Recht,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allen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Beziehungen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nutzen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ohne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jedoch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über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seine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Substanz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verfügen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1030 I BGB</a:t>
            </a:r>
          </a:p>
          <a:p>
            <a:pPr marL="257890" lvl="1" algn="l">
              <a:lnSpc>
                <a:spcPts val="3078"/>
              </a:lnSpc>
            </a:pPr>
            <a:endParaRPr lang="en-US" sz="285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15779" lvl="1" indent="-257889" algn="l">
              <a:lnSpc>
                <a:spcPts val="3078"/>
              </a:lnSpc>
              <a:buFont typeface="Arial"/>
              <a:buChar char="•"/>
            </a:pP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Nutzungen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sind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dabei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Früchte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Grundstücks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d.h.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Erzeugnisse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die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sonstige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Ausbeute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99 BGB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sowie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Gebrauchsvorteile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100 BGB</a:t>
            </a:r>
          </a:p>
          <a:p>
            <a:pPr algn="l">
              <a:lnSpc>
                <a:spcPts val="3078"/>
              </a:lnSpc>
            </a:pPr>
            <a:endParaRPr lang="en-US" sz="285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078"/>
              </a:lnSpc>
            </a:pP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Entstehung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eines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Nießbrauchs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</a:p>
          <a:p>
            <a:pPr algn="l">
              <a:lnSpc>
                <a:spcPts val="3078"/>
              </a:lnSpc>
            </a:pPr>
            <a:endParaRPr lang="en-US" sz="285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15315" lvl="1" indent="-307658" algn="l">
              <a:lnSpc>
                <a:spcPts val="3078"/>
              </a:lnSpc>
              <a:buFont typeface="Arial"/>
              <a:buChar char="•"/>
            </a:pP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bedarf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es der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formlosen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Einigung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zwischen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den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Parteien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sowie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ins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§873 BGB </a:t>
            </a:r>
          </a:p>
          <a:p>
            <a:pPr marL="307657" lvl="1" algn="l">
              <a:lnSpc>
                <a:spcPts val="3078"/>
              </a:lnSpc>
            </a:pPr>
            <a:endParaRPr lang="en-US" sz="285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15315" lvl="1" indent="-307658" algn="l">
              <a:lnSpc>
                <a:spcPts val="3078"/>
              </a:lnSpc>
              <a:buFont typeface="Arial"/>
              <a:buChar char="•"/>
            </a:pP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erforderlich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Bewilligung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Eigentümers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der Form des  </a:t>
            </a:r>
          </a:p>
          <a:p>
            <a:pPr marL="307657" lvl="1" algn="l">
              <a:lnSpc>
                <a:spcPts val="3078"/>
              </a:lnSpc>
            </a:pP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§ 29 GBO und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13 I GBO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65732" y="0"/>
            <a:ext cx="7398002" cy="9832003"/>
          </a:xfrm>
          <a:custGeom>
            <a:avLst/>
            <a:gdLst/>
            <a:ahLst/>
            <a:cxnLst/>
            <a:rect l="l" t="t" r="r" b="b"/>
            <a:pathLst>
              <a:path w="7398002" h="9832003">
                <a:moveTo>
                  <a:pt x="0" y="0"/>
                </a:moveTo>
                <a:lnTo>
                  <a:pt x="7398002" y="0"/>
                </a:lnTo>
                <a:lnTo>
                  <a:pt x="7398002" y="9832003"/>
                </a:lnTo>
                <a:lnTo>
                  <a:pt x="0" y="98320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420" r="-14157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" name="Freeform 3"/>
          <p:cNvSpPr/>
          <p:nvPr/>
        </p:nvSpPr>
        <p:spPr>
          <a:xfrm>
            <a:off x="12716304" y="2278570"/>
            <a:ext cx="4989357" cy="1496797"/>
          </a:xfrm>
          <a:custGeom>
            <a:avLst/>
            <a:gdLst/>
            <a:ahLst/>
            <a:cxnLst/>
            <a:rect l="l" t="t" r="r" b="b"/>
            <a:pathLst>
              <a:path w="4989357" h="1496797">
                <a:moveTo>
                  <a:pt x="0" y="0"/>
                </a:moveTo>
                <a:lnTo>
                  <a:pt x="4989357" y="0"/>
                </a:lnTo>
                <a:lnTo>
                  <a:pt x="4989357" y="1496797"/>
                </a:lnTo>
                <a:lnTo>
                  <a:pt x="0" y="14967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4" name="Group 4"/>
          <p:cNvGrpSpPr/>
          <p:nvPr/>
        </p:nvGrpSpPr>
        <p:grpSpPr>
          <a:xfrm>
            <a:off x="15656719" y="0"/>
            <a:ext cx="1028700" cy="1714500"/>
            <a:chOff x="0" y="0"/>
            <a:chExt cx="1371600" cy="228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" cy="2286000"/>
            </a:xfrm>
            <a:custGeom>
              <a:avLst/>
              <a:gdLst/>
              <a:ahLst/>
              <a:cxnLst/>
              <a:rect l="l" t="t" r="r" b="b"/>
              <a:pathLst>
                <a:path w="1371600" h="2286000">
                  <a:moveTo>
                    <a:pt x="0" y="0"/>
                  </a:moveTo>
                  <a:lnTo>
                    <a:pt x="1371600" y="0"/>
                  </a:lnTo>
                  <a:lnTo>
                    <a:pt x="1371600" y="2286000"/>
                  </a:lnTo>
                  <a:lnTo>
                    <a:pt x="0" y="228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410448" y="1693649"/>
            <a:ext cx="13142119" cy="1169843"/>
            <a:chOff x="0" y="0"/>
            <a:chExt cx="17522825" cy="15597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522827" cy="1559790"/>
            </a:xfrm>
            <a:custGeom>
              <a:avLst/>
              <a:gdLst/>
              <a:ahLst/>
              <a:cxnLst/>
              <a:rect l="l" t="t" r="r" b="b"/>
              <a:pathLst>
                <a:path w="17522827" h="1559790">
                  <a:moveTo>
                    <a:pt x="0" y="0"/>
                  </a:moveTo>
                  <a:lnTo>
                    <a:pt x="17522827" y="0"/>
                  </a:lnTo>
                  <a:lnTo>
                    <a:pt x="17522827" y="1559790"/>
                  </a:lnTo>
                  <a:lnTo>
                    <a:pt x="0" y="155979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t="-173572" b="-164221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17522825" cy="156931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54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WAS IST NIESSBRAUCH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4678880" y="3119786"/>
            <a:ext cx="13055613" cy="4308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8632" lvl="1" indent="-244316" algn="l">
              <a:buFont typeface="Arial"/>
              <a:buChar char="•"/>
            </a:pP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das Recht,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fremde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Sache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nutzen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daraus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Erträge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ziehen</a:t>
            </a:r>
            <a:endParaRPr lang="en-US" sz="4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44316" lvl="1" algn="l"/>
            <a:endParaRPr lang="en-US" sz="4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buFont typeface="Arial"/>
              <a:buChar char="•"/>
            </a:pP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als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wäre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man der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Eigentümer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–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ohne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jedoch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Eigentum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besitzen</a:t>
            </a:r>
            <a:endParaRPr lang="en-US" sz="4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44316" lvl="1" algn="l"/>
            <a:endParaRPr lang="en-US" sz="4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buFont typeface="Arial"/>
              <a:buChar char="•"/>
            </a:pP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§§ 1030 – 1089 BGB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716304" y="2278570"/>
            <a:ext cx="4989357" cy="1496797"/>
          </a:xfrm>
          <a:custGeom>
            <a:avLst/>
            <a:gdLst/>
            <a:ahLst/>
            <a:cxnLst/>
            <a:rect l="l" t="t" r="r" b="b"/>
            <a:pathLst>
              <a:path w="4989357" h="1496797">
                <a:moveTo>
                  <a:pt x="0" y="0"/>
                </a:moveTo>
                <a:lnTo>
                  <a:pt x="4989357" y="0"/>
                </a:lnTo>
                <a:lnTo>
                  <a:pt x="4989357" y="1496797"/>
                </a:lnTo>
                <a:lnTo>
                  <a:pt x="0" y="14967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5656719" y="0"/>
            <a:ext cx="1028700" cy="1714500"/>
            <a:chOff x="0" y="0"/>
            <a:chExt cx="1371600" cy="2286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71600" cy="2286000"/>
            </a:xfrm>
            <a:custGeom>
              <a:avLst/>
              <a:gdLst/>
              <a:ahLst/>
              <a:cxnLst/>
              <a:rect l="l" t="t" r="r" b="b"/>
              <a:pathLst>
                <a:path w="1371600" h="2286000">
                  <a:moveTo>
                    <a:pt x="0" y="0"/>
                  </a:moveTo>
                  <a:lnTo>
                    <a:pt x="1371600" y="0"/>
                  </a:lnTo>
                  <a:lnTo>
                    <a:pt x="1371600" y="2286000"/>
                  </a:lnTo>
                  <a:lnTo>
                    <a:pt x="0" y="228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22138" y="572057"/>
            <a:ext cx="13142119" cy="1169843"/>
            <a:chOff x="0" y="0"/>
            <a:chExt cx="17522825" cy="15597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7522827" cy="1559790"/>
            </a:xfrm>
            <a:custGeom>
              <a:avLst/>
              <a:gdLst/>
              <a:ahLst/>
              <a:cxnLst/>
              <a:rect l="l" t="t" r="r" b="b"/>
              <a:pathLst>
                <a:path w="17522827" h="1559790">
                  <a:moveTo>
                    <a:pt x="0" y="0"/>
                  </a:moveTo>
                  <a:lnTo>
                    <a:pt x="17522827" y="0"/>
                  </a:lnTo>
                  <a:lnTo>
                    <a:pt x="17522827" y="1559790"/>
                  </a:lnTo>
                  <a:lnTo>
                    <a:pt x="0" y="155979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73572" b="-164221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17522825" cy="156931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54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BEISPIELE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5215465" y="6152909"/>
            <a:ext cx="6176060" cy="3749716"/>
          </a:xfrm>
          <a:custGeom>
            <a:avLst/>
            <a:gdLst/>
            <a:ahLst/>
            <a:cxnLst/>
            <a:rect l="l" t="t" r="r" b="b"/>
            <a:pathLst>
              <a:path w="6176060" h="3749716">
                <a:moveTo>
                  <a:pt x="0" y="0"/>
                </a:moveTo>
                <a:lnTo>
                  <a:pt x="6176060" y="0"/>
                </a:lnTo>
                <a:lnTo>
                  <a:pt x="6176060" y="3749717"/>
                </a:lnTo>
                <a:lnTo>
                  <a:pt x="0" y="37497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9736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Freeform 9"/>
          <p:cNvSpPr/>
          <p:nvPr/>
        </p:nvSpPr>
        <p:spPr>
          <a:xfrm>
            <a:off x="13037768" y="7337360"/>
            <a:ext cx="3673573" cy="1556677"/>
          </a:xfrm>
          <a:custGeom>
            <a:avLst/>
            <a:gdLst/>
            <a:ahLst/>
            <a:cxnLst/>
            <a:rect l="l" t="t" r="r" b="b"/>
            <a:pathLst>
              <a:path w="3673573" h="1556677">
                <a:moveTo>
                  <a:pt x="0" y="0"/>
                </a:moveTo>
                <a:lnTo>
                  <a:pt x="3673573" y="0"/>
                </a:lnTo>
                <a:lnTo>
                  <a:pt x="3673573" y="1556677"/>
                </a:lnTo>
                <a:lnTo>
                  <a:pt x="0" y="15566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0" name="TextBox 10"/>
          <p:cNvSpPr txBox="1"/>
          <p:nvPr/>
        </p:nvSpPr>
        <p:spPr>
          <a:xfrm>
            <a:off x="2133600" y="2033106"/>
            <a:ext cx="15871374" cy="3939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88632" lvl="1" indent="-244316" algn="l">
              <a:buFont typeface="Arial"/>
              <a:buChar char="•"/>
            </a:pP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die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Eltern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übertragen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Haus an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ihre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Kinder,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behalten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sich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aber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den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</a:t>
            </a: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44316" lvl="1" algn="l"/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buFont typeface="Arial"/>
              <a:buChar char="•"/>
            </a:pP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das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heißt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Sie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dürfen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weiter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darin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wohnen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es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vermieten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die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Mieteinnahmen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behalten</a:t>
            </a: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44316" lvl="1" algn="l"/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buFont typeface="Arial"/>
              <a:buChar char="•"/>
            </a:pP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Kinder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sind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zwar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Eigentümer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können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Haus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aber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nicht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selbst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nutzen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verkaufen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solange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besteht</a:t>
            </a: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" name="Freeform 3"/>
          <p:cNvSpPr/>
          <p:nvPr/>
        </p:nvSpPr>
        <p:spPr>
          <a:xfrm>
            <a:off x="3810000" y="0"/>
            <a:ext cx="10134599" cy="10286999"/>
          </a:xfrm>
          <a:custGeom>
            <a:avLst/>
            <a:gdLst/>
            <a:ahLst/>
            <a:cxnLst/>
            <a:rect l="l" t="t" r="r" b="b"/>
            <a:pathLst>
              <a:path w="7635879" h="9067984">
                <a:moveTo>
                  <a:pt x="0" y="0"/>
                </a:moveTo>
                <a:lnTo>
                  <a:pt x="7635878" y="0"/>
                </a:lnTo>
                <a:lnTo>
                  <a:pt x="7635878" y="9067983"/>
                </a:lnTo>
                <a:lnTo>
                  <a:pt x="0" y="90679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9195"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381"/>
            <a:ext cx="18288000" cy="10284619"/>
            <a:chOff x="0" y="0"/>
            <a:chExt cx="24384000" cy="137128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2825"/>
            </a:xfrm>
            <a:custGeom>
              <a:avLst/>
              <a:gdLst/>
              <a:ahLst/>
              <a:cxnLst/>
              <a:rect l="l" t="t" r="r" b="b"/>
              <a:pathLst>
                <a:path w="24384000" h="13712825">
                  <a:moveTo>
                    <a:pt x="0" y="0"/>
                  </a:moveTo>
                  <a:lnTo>
                    <a:pt x="0" y="13712825"/>
                  </a:lnTo>
                  <a:lnTo>
                    <a:pt x="24384000" y="13712825"/>
                  </a:lnTo>
                  <a:lnTo>
                    <a:pt x="24384000" y="0"/>
                  </a:lnTo>
                  <a:lnTo>
                    <a:pt x="0" y="0"/>
                  </a:lnTo>
                  <a:close/>
                  <a:moveTo>
                    <a:pt x="23418546" y="12760325"/>
                  </a:moveTo>
                  <a:lnTo>
                    <a:pt x="952754" y="12760325"/>
                  </a:lnTo>
                  <a:lnTo>
                    <a:pt x="952754" y="939800"/>
                  </a:lnTo>
                  <a:lnTo>
                    <a:pt x="23418546" y="939800"/>
                  </a:lnTo>
                  <a:lnTo>
                    <a:pt x="23418546" y="12760325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656719" y="0"/>
            <a:ext cx="1028700" cy="1714500"/>
            <a:chOff x="0" y="0"/>
            <a:chExt cx="1371600" cy="228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" cy="2286000"/>
            </a:xfrm>
            <a:custGeom>
              <a:avLst/>
              <a:gdLst/>
              <a:ahLst/>
              <a:cxnLst/>
              <a:rect l="l" t="t" r="r" b="b"/>
              <a:pathLst>
                <a:path w="1371600" h="2286000">
                  <a:moveTo>
                    <a:pt x="0" y="0"/>
                  </a:moveTo>
                  <a:lnTo>
                    <a:pt x="1371600" y="0"/>
                  </a:lnTo>
                  <a:lnTo>
                    <a:pt x="1371600" y="2286000"/>
                  </a:lnTo>
                  <a:lnTo>
                    <a:pt x="0" y="228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32436" y="1460506"/>
            <a:ext cx="13142119" cy="1169843"/>
            <a:chOff x="0" y="0"/>
            <a:chExt cx="17522825" cy="15597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522827" cy="1559790"/>
            </a:xfrm>
            <a:custGeom>
              <a:avLst/>
              <a:gdLst/>
              <a:ahLst/>
              <a:cxnLst/>
              <a:rect l="l" t="t" r="r" b="b"/>
              <a:pathLst>
                <a:path w="17522827" h="1559790">
                  <a:moveTo>
                    <a:pt x="0" y="0"/>
                  </a:moveTo>
                  <a:lnTo>
                    <a:pt x="17522827" y="0"/>
                  </a:lnTo>
                  <a:lnTo>
                    <a:pt x="17522827" y="1559790"/>
                  </a:lnTo>
                  <a:lnTo>
                    <a:pt x="0" y="155979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3572" b="-164221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17522825" cy="156931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54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WICHTIGE MERKMALE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219200" y="3078281"/>
            <a:ext cx="13055613" cy="6771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8632" lvl="1" indent="-244316" algn="l">
              <a:buFont typeface="Arial"/>
              <a:buChar char="•"/>
            </a:pP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Recht auf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Nutzung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Fruchtziehung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z.B.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Mieteinnahmen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Ernte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Feldern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244316" lvl="1" algn="l"/>
            <a:endParaRPr lang="en-US" sz="4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buFont typeface="Arial"/>
              <a:buChar char="•"/>
            </a:pP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nicht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Eigentümer</a:t>
            </a:r>
            <a:endParaRPr lang="en-US" sz="4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44316" lvl="1" algn="l"/>
            <a:endParaRPr lang="en-US" sz="4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buFont typeface="Arial"/>
              <a:buChar char="•"/>
            </a:pP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unübertragbar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aber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vererblich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ausgeschlossen</a:t>
            </a:r>
            <a:endParaRPr lang="en-US" sz="4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44316" lvl="1" algn="l"/>
            <a:endParaRPr lang="en-US" sz="4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buFont typeface="Arial"/>
              <a:buChar char="•"/>
            </a:pP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ins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beim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Immobilien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erforderlich</a:t>
            </a:r>
            <a:endParaRPr lang="en-US" sz="4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44316" lvl="1" algn="l"/>
            <a:endParaRPr lang="en-US" sz="4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buFont typeface="Arial"/>
              <a:buChar char="•"/>
            </a:pP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kann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auf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Lebenszeit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befristet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vereinbart</a:t>
            </a:r>
            <a:r>
              <a:rPr lang="en-US" sz="4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endParaRPr lang="en-US" sz="4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13345503" y="4163922"/>
            <a:ext cx="4459737" cy="6130222"/>
          </a:xfrm>
          <a:custGeom>
            <a:avLst/>
            <a:gdLst/>
            <a:ahLst/>
            <a:cxnLst/>
            <a:rect l="l" t="t" r="r" b="b"/>
            <a:pathLst>
              <a:path w="4459737" h="6130222">
                <a:moveTo>
                  <a:pt x="0" y="0"/>
                </a:moveTo>
                <a:lnTo>
                  <a:pt x="4459737" y="0"/>
                </a:lnTo>
                <a:lnTo>
                  <a:pt x="4459737" y="6130222"/>
                </a:lnTo>
                <a:lnTo>
                  <a:pt x="0" y="61302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381"/>
            <a:ext cx="18288000" cy="10284619"/>
            <a:chOff x="0" y="0"/>
            <a:chExt cx="24384000" cy="137128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2825"/>
            </a:xfrm>
            <a:custGeom>
              <a:avLst/>
              <a:gdLst/>
              <a:ahLst/>
              <a:cxnLst/>
              <a:rect l="l" t="t" r="r" b="b"/>
              <a:pathLst>
                <a:path w="24384000" h="13712825">
                  <a:moveTo>
                    <a:pt x="0" y="0"/>
                  </a:moveTo>
                  <a:lnTo>
                    <a:pt x="0" y="13712825"/>
                  </a:lnTo>
                  <a:lnTo>
                    <a:pt x="24384000" y="13712825"/>
                  </a:lnTo>
                  <a:lnTo>
                    <a:pt x="24384000" y="0"/>
                  </a:lnTo>
                  <a:lnTo>
                    <a:pt x="0" y="0"/>
                  </a:lnTo>
                  <a:close/>
                  <a:moveTo>
                    <a:pt x="23418546" y="12760325"/>
                  </a:moveTo>
                  <a:lnTo>
                    <a:pt x="952754" y="12760325"/>
                  </a:lnTo>
                  <a:lnTo>
                    <a:pt x="952754" y="939800"/>
                  </a:lnTo>
                  <a:lnTo>
                    <a:pt x="23418546" y="939800"/>
                  </a:lnTo>
                  <a:lnTo>
                    <a:pt x="23418546" y="12760325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656719" y="0"/>
            <a:ext cx="1028700" cy="1714500"/>
            <a:chOff x="0" y="0"/>
            <a:chExt cx="1371600" cy="228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1600" cy="2286000"/>
            </a:xfrm>
            <a:custGeom>
              <a:avLst/>
              <a:gdLst/>
              <a:ahLst/>
              <a:cxnLst/>
              <a:rect l="l" t="t" r="r" b="b"/>
              <a:pathLst>
                <a:path w="1371600" h="2286000">
                  <a:moveTo>
                    <a:pt x="0" y="0"/>
                  </a:moveTo>
                  <a:lnTo>
                    <a:pt x="1371600" y="0"/>
                  </a:lnTo>
                  <a:lnTo>
                    <a:pt x="1371600" y="2286000"/>
                  </a:lnTo>
                  <a:lnTo>
                    <a:pt x="0" y="228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32436" y="1460506"/>
            <a:ext cx="13142119" cy="1169843"/>
            <a:chOff x="0" y="0"/>
            <a:chExt cx="17522825" cy="15597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522827" cy="1559790"/>
            </a:xfrm>
            <a:custGeom>
              <a:avLst/>
              <a:gdLst/>
              <a:ahLst/>
              <a:cxnLst/>
              <a:rect l="l" t="t" r="r" b="b"/>
              <a:pathLst>
                <a:path w="17522827" h="1559790">
                  <a:moveTo>
                    <a:pt x="0" y="0"/>
                  </a:moveTo>
                  <a:lnTo>
                    <a:pt x="17522827" y="0"/>
                  </a:lnTo>
                  <a:lnTo>
                    <a:pt x="17522827" y="1559790"/>
                  </a:lnTo>
                  <a:lnTo>
                    <a:pt x="0" y="155979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3572" b="-164221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17522825" cy="156931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54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ARTEN VON NIESSBRAUCH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315572" y="3429751"/>
            <a:ext cx="14347193" cy="5786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Vollnießbrauch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Umfasst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gesamte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Nutzung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Fruchtziehung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240"/>
              </a:lnSpc>
            </a:pP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240"/>
              </a:lnSpc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Teilnießbrauch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Nur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bestimmte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Nutzungskomponenten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erlaubt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240"/>
              </a:lnSpc>
            </a:pP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/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Zuwendungsnießbrauch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aus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Gründen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Schenkung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eingeräumt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240"/>
              </a:lnSpc>
            </a:pP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/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Vorbehaltsnießbrauch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Eigentum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übertragen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vorbehalten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240"/>
              </a:lnSpc>
            </a:pP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/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Nachrangiger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Der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zusätzlich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einem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bestehenden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Nießbrauchrecht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vereinbart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" name="Freeform 10"/>
          <p:cNvSpPr/>
          <p:nvPr/>
        </p:nvSpPr>
        <p:spPr>
          <a:xfrm flipH="1">
            <a:off x="1482382" y="3787346"/>
            <a:ext cx="718078" cy="850216"/>
          </a:xfrm>
          <a:custGeom>
            <a:avLst/>
            <a:gdLst/>
            <a:ahLst/>
            <a:cxnLst/>
            <a:rect l="l" t="t" r="r" b="b"/>
            <a:pathLst>
              <a:path w="718078" h="850216">
                <a:moveTo>
                  <a:pt x="718078" y="0"/>
                </a:moveTo>
                <a:lnTo>
                  <a:pt x="0" y="0"/>
                </a:lnTo>
                <a:lnTo>
                  <a:pt x="0" y="850216"/>
                </a:lnTo>
                <a:lnTo>
                  <a:pt x="718078" y="850216"/>
                </a:lnTo>
                <a:lnTo>
                  <a:pt x="718078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1" name="Freeform 11"/>
          <p:cNvSpPr/>
          <p:nvPr/>
        </p:nvSpPr>
        <p:spPr>
          <a:xfrm flipH="1">
            <a:off x="1460267" y="4809373"/>
            <a:ext cx="718078" cy="850216"/>
          </a:xfrm>
          <a:custGeom>
            <a:avLst/>
            <a:gdLst/>
            <a:ahLst/>
            <a:cxnLst/>
            <a:rect l="l" t="t" r="r" b="b"/>
            <a:pathLst>
              <a:path w="718078" h="850216">
                <a:moveTo>
                  <a:pt x="718078" y="0"/>
                </a:moveTo>
                <a:lnTo>
                  <a:pt x="0" y="0"/>
                </a:lnTo>
                <a:lnTo>
                  <a:pt x="0" y="850216"/>
                </a:lnTo>
                <a:lnTo>
                  <a:pt x="718078" y="850216"/>
                </a:lnTo>
                <a:lnTo>
                  <a:pt x="718078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2" name="Freeform 12"/>
          <p:cNvSpPr/>
          <p:nvPr/>
        </p:nvSpPr>
        <p:spPr>
          <a:xfrm flipH="1">
            <a:off x="1482382" y="6238123"/>
            <a:ext cx="718078" cy="850216"/>
          </a:xfrm>
          <a:custGeom>
            <a:avLst/>
            <a:gdLst/>
            <a:ahLst/>
            <a:cxnLst/>
            <a:rect l="l" t="t" r="r" b="b"/>
            <a:pathLst>
              <a:path w="718078" h="850216">
                <a:moveTo>
                  <a:pt x="718078" y="0"/>
                </a:moveTo>
                <a:lnTo>
                  <a:pt x="0" y="0"/>
                </a:lnTo>
                <a:lnTo>
                  <a:pt x="0" y="850216"/>
                </a:lnTo>
                <a:lnTo>
                  <a:pt x="718078" y="850216"/>
                </a:lnTo>
                <a:lnTo>
                  <a:pt x="718078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3" name="Freeform 13"/>
          <p:cNvSpPr/>
          <p:nvPr/>
        </p:nvSpPr>
        <p:spPr>
          <a:xfrm flipH="1">
            <a:off x="1456630" y="7656652"/>
            <a:ext cx="718078" cy="850216"/>
          </a:xfrm>
          <a:custGeom>
            <a:avLst/>
            <a:gdLst/>
            <a:ahLst/>
            <a:cxnLst/>
            <a:rect l="l" t="t" r="r" b="b"/>
            <a:pathLst>
              <a:path w="718078" h="850216">
                <a:moveTo>
                  <a:pt x="718078" y="0"/>
                </a:moveTo>
                <a:lnTo>
                  <a:pt x="0" y="0"/>
                </a:lnTo>
                <a:lnTo>
                  <a:pt x="0" y="850216"/>
                </a:lnTo>
                <a:lnTo>
                  <a:pt x="718078" y="850216"/>
                </a:lnTo>
                <a:lnTo>
                  <a:pt x="718078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4" name="Freeform 14"/>
          <p:cNvSpPr/>
          <p:nvPr/>
        </p:nvSpPr>
        <p:spPr>
          <a:xfrm flipH="1">
            <a:off x="1413060" y="2988296"/>
            <a:ext cx="718078" cy="850216"/>
          </a:xfrm>
          <a:custGeom>
            <a:avLst/>
            <a:gdLst/>
            <a:ahLst/>
            <a:cxnLst/>
            <a:rect l="l" t="t" r="r" b="b"/>
            <a:pathLst>
              <a:path w="718078" h="850216">
                <a:moveTo>
                  <a:pt x="718078" y="0"/>
                </a:moveTo>
                <a:lnTo>
                  <a:pt x="0" y="0"/>
                </a:lnTo>
                <a:lnTo>
                  <a:pt x="0" y="850216"/>
                </a:lnTo>
                <a:lnTo>
                  <a:pt x="718078" y="850216"/>
                </a:lnTo>
                <a:lnTo>
                  <a:pt x="718078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656719" y="0"/>
            <a:ext cx="1028700" cy="1714500"/>
            <a:chOff x="0" y="0"/>
            <a:chExt cx="1371600" cy="228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" cy="2286000"/>
            </a:xfrm>
            <a:custGeom>
              <a:avLst/>
              <a:gdLst/>
              <a:ahLst/>
              <a:cxnLst/>
              <a:rect l="l" t="t" r="r" b="b"/>
              <a:pathLst>
                <a:path w="1371600" h="2286000">
                  <a:moveTo>
                    <a:pt x="0" y="0"/>
                  </a:moveTo>
                  <a:lnTo>
                    <a:pt x="1371600" y="0"/>
                  </a:lnTo>
                  <a:lnTo>
                    <a:pt x="1371600" y="2286000"/>
                  </a:lnTo>
                  <a:lnTo>
                    <a:pt x="0" y="228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32436" y="1460506"/>
            <a:ext cx="13142119" cy="1060446"/>
            <a:chOff x="0" y="0"/>
            <a:chExt cx="17522825" cy="141392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22827" cy="1413927"/>
            </a:xfrm>
            <a:custGeom>
              <a:avLst/>
              <a:gdLst/>
              <a:ahLst/>
              <a:cxnLst/>
              <a:rect l="l" t="t" r="r" b="b"/>
              <a:pathLst>
                <a:path w="17522827" h="1413927">
                  <a:moveTo>
                    <a:pt x="0" y="0"/>
                  </a:moveTo>
                  <a:lnTo>
                    <a:pt x="17522827" y="0"/>
                  </a:lnTo>
                  <a:lnTo>
                    <a:pt x="17522827" y="1413927"/>
                  </a:lnTo>
                  <a:lnTo>
                    <a:pt x="0" y="14139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91478" b="-191478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9525"/>
              <a:ext cx="17522825" cy="142345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54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Rechte und Pflichten des Nießbrauchers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818942" y="3193163"/>
            <a:ext cx="13055613" cy="5067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	RECHTE:</a:t>
            </a:r>
          </a:p>
          <a:p>
            <a:pPr algn="l">
              <a:lnSpc>
                <a:spcPts val="3240"/>
              </a:lnSpc>
            </a:pPr>
            <a:endParaRPr lang="en-US" sz="3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buFont typeface="Arial"/>
              <a:buChar char="•"/>
            </a:pPr>
            <a:r>
              <a:rPr lang="en-US" sz="27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Nutzung</a:t>
            </a:r>
            <a:r>
              <a:rPr lang="en-US" sz="27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Sache </a:t>
            </a:r>
          </a:p>
          <a:p>
            <a:pPr marL="488632" lvl="1" indent="-244316" algn="l">
              <a:buFont typeface="Arial"/>
              <a:buChar char="•"/>
            </a:pPr>
            <a:r>
              <a:rPr lang="en-US" sz="27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Einnahmen</a:t>
            </a:r>
            <a:r>
              <a:rPr lang="en-US" sz="27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behalten</a:t>
            </a:r>
            <a:r>
              <a:rPr lang="en-US" sz="27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27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z.B.</a:t>
            </a:r>
            <a:r>
              <a:rPr lang="en-US" sz="27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Miete</a:t>
            </a:r>
            <a:r>
              <a:rPr lang="en-US" sz="27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7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Zinsen</a:t>
            </a:r>
            <a:r>
              <a:rPr lang="en-US" sz="27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488632" lvl="1" indent="-244316" algn="l">
              <a:buFont typeface="Arial"/>
              <a:buChar char="•"/>
            </a:pPr>
            <a:r>
              <a:rPr lang="en-US" sz="27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Untervermietung</a:t>
            </a:r>
            <a:r>
              <a:rPr lang="en-US" sz="27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27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z.B.</a:t>
            </a:r>
            <a:r>
              <a:rPr lang="en-US" sz="27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27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Immobilie</a:t>
            </a:r>
            <a:r>
              <a:rPr lang="en-US" sz="27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488632" lvl="1" indent="-244316" algn="l">
              <a:buFont typeface="Arial"/>
              <a:buChar char="•"/>
            </a:pPr>
            <a:r>
              <a:rPr lang="en-US" sz="27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Nutzung</a:t>
            </a:r>
            <a:r>
              <a:rPr lang="en-US" sz="27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27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Dritte</a:t>
            </a:r>
            <a:r>
              <a:rPr lang="en-US" sz="27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erlauben</a:t>
            </a:r>
            <a:endParaRPr lang="en-US" sz="27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42925" lvl="1" indent="-271462" algn="l">
              <a:lnSpc>
                <a:spcPts val="3600"/>
              </a:lnSpc>
            </a:pPr>
            <a:endParaRPr lang="en-US" sz="27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42925" lvl="1" indent="-271462" algn="l">
              <a:lnSpc>
                <a:spcPts val="3600"/>
              </a:lnSpc>
            </a:pPr>
            <a:r>
              <a:rPr lang="en-US" sz="3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	PFLICHTEN:</a:t>
            </a:r>
          </a:p>
          <a:p>
            <a:pPr marL="488632" lvl="1" indent="-244316" algn="l">
              <a:lnSpc>
                <a:spcPts val="3240"/>
              </a:lnSpc>
            </a:pPr>
            <a:endParaRPr lang="en-US" sz="3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buFont typeface="Arial"/>
              <a:buChar char="•"/>
            </a:pPr>
            <a:r>
              <a:rPr lang="en-US" sz="27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Erhalt</a:t>
            </a:r>
            <a:r>
              <a:rPr lang="en-US" sz="27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Sache (</a:t>
            </a:r>
            <a:r>
              <a:rPr lang="en-US" sz="27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Instandhaltung</a:t>
            </a:r>
            <a:r>
              <a:rPr lang="en-US" sz="27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488632" lvl="1" indent="-244316" algn="l">
              <a:buFont typeface="Arial"/>
              <a:buChar char="•"/>
            </a:pPr>
            <a:r>
              <a:rPr lang="en-US" sz="27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Wirtschaftliche</a:t>
            </a:r>
            <a:r>
              <a:rPr lang="en-US" sz="27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Nutzung</a:t>
            </a:r>
            <a:r>
              <a:rPr lang="en-US" sz="27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ohne</a:t>
            </a:r>
            <a:r>
              <a:rPr lang="en-US" sz="27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Verwendung</a:t>
            </a:r>
            <a:endParaRPr lang="en-US" sz="27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buFont typeface="Arial"/>
              <a:buChar char="•"/>
            </a:pPr>
            <a:r>
              <a:rPr lang="en-US" sz="27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 </a:t>
            </a:r>
            <a:r>
              <a:rPr lang="en-US" sz="27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Immobilien</a:t>
            </a:r>
            <a:r>
              <a:rPr lang="en-US" sz="27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27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Zahlung</a:t>
            </a:r>
            <a:r>
              <a:rPr lang="en-US" sz="27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von </a:t>
            </a:r>
            <a:r>
              <a:rPr lang="en-US" sz="27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laufenden</a:t>
            </a:r>
            <a:r>
              <a:rPr lang="en-US" sz="27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Kosten (</a:t>
            </a:r>
            <a:r>
              <a:rPr lang="en-US" sz="27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z.B.</a:t>
            </a:r>
            <a:r>
              <a:rPr lang="en-US" sz="27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Nebenkosten</a:t>
            </a:r>
            <a:r>
              <a:rPr lang="en-US" sz="27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</p:txBody>
      </p:sp>
      <p:sp>
        <p:nvSpPr>
          <p:cNvPr id="8" name="Freeform 8"/>
          <p:cNvSpPr/>
          <p:nvPr/>
        </p:nvSpPr>
        <p:spPr>
          <a:xfrm rot="480331">
            <a:off x="10840829" y="3202688"/>
            <a:ext cx="6048989" cy="3402556"/>
          </a:xfrm>
          <a:custGeom>
            <a:avLst/>
            <a:gdLst/>
            <a:ahLst/>
            <a:cxnLst/>
            <a:rect l="l" t="t" r="r" b="b"/>
            <a:pathLst>
              <a:path w="6048989" h="3402556">
                <a:moveTo>
                  <a:pt x="0" y="0"/>
                </a:moveTo>
                <a:lnTo>
                  <a:pt x="6048989" y="0"/>
                </a:lnTo>
                <a:lnTo>
                  <a:pt x="6048989" y="3402557"/>
                </a:lnTo>
                <a:lnTo>
                  <a:pt x="0" y="340255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9000"/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9139238" y="3905250"/>
            <a:ext cx="9525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80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479138"/>
            <a:ext cx="18288000" cy="7854560"/>
            <a:chOff x="0" y="0"/>
            <a:chExt cx="24384000" cy="1047274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0472747"/>
            </a:xfrm>
            <a:custGeom>
              <a:avLst/>
              <a:gdLst/>
              <a:ahLst/>
              <a:cxnLst/>
              <a:rect l="l" t="t" r="r" b="b"/>
              <a:pathLst>
                <a:path w="24384000" h="10472747">
                  <a:moveTo>
                    <a:pt x="0" y="0"/>
                  </a:moveTo>
                  <a:lnTo>
                    <a:pt x="24384000" y="0"/>
                  </a:lnTo>
                  <a:lnTo>
                    <a:pt x="24384000" y="10472747"/>
                  </a:lnTo>
                  <a:lnTo>
                    <a:pt x="0" y="104727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</a:blip>
              <a:stretch>
                <a:fillRect t="-2750" b="-274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57300" y="547688"/>
            <a:ext cx="15773400" cy="1988345"/>
            <a:chOff x="0" y="0"/>
            <a:chExt cx="21031200" cy="26511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Geschichte des Grundbuchs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01834" y="2857500"/>
            <a:ext cx="16284331" cy="6347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2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1993 </a:t>
            </a:r>
            <a:r>
              <a:rPr lang="en-US" sz="42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Einführung</a:t>
            </a:r>
            <a:r>
              <a:rPr lang="en-US" sz="42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des </a:t>
            </a:r>
            <a:r>
              <a:rPr lang="en-US" sz="42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elektronischen</a:t>
            </a:r>
            <a:r>
              <a:rPr lang="en-US" sz="42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42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Grundbuchs</a:t>
            </a:r>
            <a:endParaRPr lang="en-US" sz="4200" b="1" dirty="0">
              <a:solidFill>
                <a:srgbClr val="30303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marL="380047" lvl="1" algn="l">
              <a:lnSpc>
                <a:spcPts val="4536"/>
              </a:lnSpc>
            </a:pPr>
            <a:endParaRPr lang="en-US" sz="4200" b="1" dirty="0">
              <a:solidFill>
                <a:srgbClr val="30303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2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sämtliche</a:t>
            </a:r>
            <a:r>
              <a:rPr lang="en-US" sz="42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42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Grundbuchblätter</a:t>
            </a:r>
            <a:r>
              <a:rPr lang="en-US" sz="42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42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mussten</a:t>
            </a:r>
            <a:r>
              <a:rPr lang="en-US" sz="42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42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eingescannt</a:t>
            </a:r>
            <a:r>
              <a:rPr lang="en-US" sz="42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42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werden</a:t>
            </a:r>
            <a:endParaRPr lang="en-US" sz="4200" b="1" dirty="0">
              <a:solidFill>
                <a:srgbClr val="30303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marL="380047" lvl="1" algn="l">
              <a:lnSpc>
                <a:spcPts val="4536"/>
              </a:lnSpc>
            </a:pPr>
            <a:endParaRPr lang="en-US" sz="4200" b="1" dirty="0">
              <a:solidFill>
                <a:srgbClr val="30303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2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siehe</a:t>
            </a:r>
            <a:r>
              <a:rPr lang="en-US" sz="42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§ 62 GBV</a:t>
            </a:r>
          </a:p>
          <a:p>
            <a:pPr marL="380047" lvl="1" algn="l">
              <a:lnSpc>
                <a:spcPts val="4536"/>
              </a:lnSpc>
            </a:pPr>
            <a:endParaRPr lang="en-US" sz="4200" b="1" dirty="0">
              <a:solidFill>
                <a:srgbClr val="30303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2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zu</a:t>
            </a:r>
            <a:r>
              <a:rPr lang="en-US" sz="42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42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jedem</a:t>
            </a:r>
            <a:r>
              <a:rPr lang="en-US" sz="42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42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Grundbuchblatt</a:t>
            </a:r>
            <a:r>
              <a:rPr lang="en-US" sz="42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42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wird</a:t>
            </a:r>
            <a:r>
              <a:rPr lang="en-US" sz="42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42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eine</a:t>
            </a:r>
            <a:r>
              <a:rPr lang="en-US" sz="42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42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Grundakte</a:t>
            </a:r>
            <a:r>
              <a:rPr lang="en-US" sz="42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42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geführt</a:t>
            </a:r>
            <a:endParaRPr lang="en-US" sz="4200" b="1" dirty="0">
              <a:solidFill>
                <a:srgbClr val="30303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marL="380047" lvl="1" algn="l">
              <a:lnSpc>
                <a:spcPts val="4536"/>
              </a:lnSpc>
            </a:pPr>
            <a:endParaRPr lang="en-US" sz="4200" b="1" dirty="0">
              <a:solidFill>
                <a:srgbClr val="30303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2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in </a:t>
            </a:r>
            <a:r>
              <a:rPr lang="en-US" sz="42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Grundakte</a:t>
            </a:r>
            <a:r>
              <a:rPr lang="en-US" sz="42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42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werden</a:t>
            </a:r>
            <a:r>
              <a:rPr lang="en-US" sz="42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die </a:t>
            </a:r>
            <a:r>
              <a:rPr lang="en-US" sz="42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Anträge</a:t>
            </a:r>
            <a:r>
              <a:rPr lang="en-US" sz="42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und der </a:t>
            </a:r>
            <a:r>
              <a:rPr lang="en-US" sz="42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Schriftverkehr</a:t>
            </a:r>
            <a:r>
              <a:rPr lang="en-US" sz="42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42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aufbewahrt</a:t>
            </a:r>
            <a:endParaRPr lang="en-US" sz="4200" b="1" dirty="0">
              <a:solidFill>
                <a:srgbClr val="30303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marL="760095" lvl="1" indent="-380048" algn="l">
              <a:lnSpc>
                <a:spcPts val="4536"/>
              </a:lnSpc>
            </a:pPr>
            <a:endParaRPr lang="en-US" sz="4200" b="1" dirty="0">
              <a:solidFill>
                <a:srgbClr val="303030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656719" y="0"/>
            <a:ext cx="1028700" cy="1714500"/>
            <a:chOff x="0" y="0"/>
            <a:chExt cx="1371600" cy="228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" cy="2286000"/>
            </a:xfrm>
            <a:custGeom>
              <a:avLst/>
              <a:gdLst/>
              <a:ahLst/>
              <a:cxnLst/>
              <a:rect l="l" t="t" r="r" b="b"/>
              <a:pathLst>
                <a:path w="1371600" h="2286000">
                  <a:moveTo>
                    <a:pt x="0" y="0"/>
                  </a:moveTo>
                  <a:lnTo>
                    <a:pt x="1371600" y="0"/>
                  </a:lnTo>
                  <a:lnTo>
                    <a:pt x="1371600" y="2286000"/>
                  </a:lnTo>
                  <a:lnTo>
                    <a:pt x="0" y="228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32436" y="772415"/>
            <a:ext cx="13142121" cy="1857933"/>
            <a:chOff x="0" y="-917455"/>
            <a:chExt cx="17522828" cy="247724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22827" cy="1559790"/>
            </a:xfrm>
            <a:custGeom>
              <a:avLst/>
              <a:gdLst/>
              <a:ahLst/>
              <a:cxnLst/>
              <a:rect l="l" t="t" r="r" b="b"/>
              <a:pathLst>
                <a:path w="17522827" h="1559790">
                  <a:moveTo>
                    <a:pt x="0" y="0"/>
                  </a:moveTo>
                  <a:lnTo>
                    <a:pt x="17522827" y="0"/>
                  </a:lnTo>
                  <a:lnTo>
                    <a:pt x="17522827" y="1559790"/>
                  </a:lnTo>
                  <a:lnTo>
                    <a:pt x="0" y="155979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3572" b="-164221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3" y="-917455"/>
              <a:ext cx="17522825" cy="156931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BEENDIGUNG DES NIESSBRAUCHS</a:t>
              </a:r>
            </a:p>
          </p:txBody>
        </p:sp>
      </p:grpSp>
      <p:sp>
        <p:nvSpPr>
          <p:cNvPr id="7" name="Freeform 7"/>
          <p:cNvSpPr/>
          <p:nvPr/>
        </p:nvSpPr>
        <p:spPr>
          <a:xfrm rot="169418">
            <a:off x="14410742" y="6409742"/>
            <a:ext cx="2781730" cy="2781730"/>
          </a:xfrm>
          <a:custGeom>
            <a:avLst/>
            <a:gdLst/>
            <a:ahLst/>
            <a:cxnLst/>
            <a:rect l="l" t="t" r="r" b="b"/>
            <a:pathLst>
              <a:path w="2781730" h="2781730">
                <a:moveTo>
                  <a:pt x="0" y="0"/>
                </a:moveTo>
                <a:lnTo>
                  <a:pt x="2781730" y="0"/>
                </a:lnTo>
                <a:lnTo>
                  <a:pt x="2781730" y="2781730"/>
                </a:lnTo>
                <a:lnTo>
                  <a:pt x="0" y="27817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8" name="Freeform 8"/>
          <p:cNvSpPr/>
          <p:nvPr/>
        </p:nvSpPr>
        <p:spPr>
          <a:xfrm rot="-218912">
            <a:off x="859862" y="6122081"/>
            <a:ext cx="3214210" cy="3178050"/>
          </a:xfrm>
          <a:custGeom>
            <a:avLst/>
            <a:gdLst/>
            <a:ahLst/>
            <a:cxnLst/>
            <a:rect l="l" t="t" r="r" b="b"/>
            <a:pathLst>
              <a:path w="3214210" h="3178050">
                <a:moveTo>
                  <a:pt x="0" y="0"/>
                </a:moveTo>
                <a:lnTo>
                  <a:pt x="3214211" y="0"/>
                </a:lnTo>
                <a:lnTo>
                  <a:pt x="3214211" y="3178051"/>
                </a:lnTo>
                <a:lnTo>
                  <a:pt x="0" y="317805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Freeform 9"/>
          <p:cNvSpPr/>
          <p:nvPr/>
        </p:nvSpPr>
        <p:spPr>
          <a:xfrm rot="-159799">
            <a:off x="5474506" y="6395630"/>
            <a:ext cx="2338776" cy="3003244"/>
          </a:xfrm>
          <a:custGeom>
            <a:avLst/>
            <a:gdLst/>
            <a:ahLst/>
            <a:cxnLst/>
            <a:rect l="l" t="t" r="r" b="b"/>
            <a:pathLst>
              <a:path w="2338776" h="3003244">
                <a:moveTo>
                  <a:pt x="0" y="0"/>
                </a:moveTo>
                <a:lnTo>
                  <a:pt x="2338776" y="0"/>
                </a:lnTo>
                <a:lnTo>
                  <a:pt x="2338776" y="3003244"/>
                </a:lnTo>
                <a:lnTo>
                  <a:pt x="0" y="30032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0" name="Freeform 10"/>
          <p:cNvSpPr/>
          <p:nvPr/>
        </p:nvSpPr>
        <p:spPr>
          <a:xfrm rot="343993">
            <a:off x="10022541" y="6448833"/>
            <a:ext cx="2269617" cy="2976547"/>
          </a:xfrm>
          <a:custGeom>
            <a:avLst/>
            <a:gdLst/>
            <a:ahLst/>
            <a:cxnLst/>
            <a:rect l="l" t="t" r="r" b="b"/>
            <a:pathLst>
              <a:path w="2269617" h="2976547">
                <a:moveTo>
                  <a:pt x="0" y="0"/>
                </a:moveTo>
                <a:lnTo>
                  <a:pt x="2269617" y="0"/>
                </a:lnTo>
                <a:lnTo>
                  <a:pt x="2269617" y="2976547"/>
                </a:lnTo>
                <a:lnTo>
                  <a:pt x="0" y="29765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1" name="TextBox 11"/>
          <p:cNvSpPr txBox="1"/>
          <p:nvPr/>
        </p:nvSpPr>
        <p:spPr>
          <a:xfrm>
            <a:off x="2125173" y="2630348"/>
            <a:ext cx="15508741" cy="27084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88632" lvl="1" indent="-244316" algn="l">
              <a:buFont typeface="Arial"/>
              <a:buChar char="•"/>
            </a:pPr>
            <a:r>
              <a:rPr lang="en-US" sz="4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Tod des </a:t>
            </a:r>
            <a:r>
              <a:rPr lang="en-US" sz="4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Nießbrauchers</a:t>
            </a:r>
            <a:r>
              <a:rPr lang="en-US" sz="4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4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4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lebenslangem</a:t>
            </a:r>
            <a:r>
              <a:rPr lang="en-US" sz="4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</a:t>
            </a:r>
            <a:r>
              <a:rPr lang="en-US" sz="4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488632" lvl="1" indent="-244316" algn="l">
              <a:buFont typeface="Arial"/>
              <a:buChar char="•"/>
            </a:pPr>
            <a:r>
              <a:rPr lang="en-US" sz="4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Fristablauf</a:t>
            </a:r>
            <a:r>
              <a:rPr lang="en-US" sz="4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4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4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befristeten</a:t>
            </a:r>
            <a:r>
              <a:rPr lang="en-US" sz="4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</a:t>
            </a:r>
            <a:r>
              <a:rPr lang="en-US" sz="4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488632" lvl="1" indent="-244316" algn="l">
              <a:buFont typeface="Arial"/>
              <a:buChar char="•"/>
            </a:pPr>
            <a:r>
              <a:rPr lang="en-US" sz="4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Verzicht</a:t>
            </a:r>
            <a:r>
              <a:rPr lang="en-US" sz="4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4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Nießbraucher</a:t>
            </a:r>
            <a:endParaRPr lang="en-US" sz="4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buFont typeface="Arial"/>
              <a:buChar char="•"/>
            </a:pPr>
            <a:r>
              <a:rPr lang="en-US" sz="4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Aufhebungsvertrag</a:t>
            </a:r>
            <a:r>
              <a:rPr lang="en-US" sz="4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mit</a:t>
            </a:r>
            <a:r>
              <a:rPr lang="en-US" sz="4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Eigentümer</a:t>
            </a:r>
            <a:endParaRPr lang="en-US" sz="4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" name="TextBox 12"/>
          <p:cNvSpPr txBox="1"/>
          <p:nvPr/>
        </p:nvSpPr>
        <p:spPr>
          <a:xfrm rot="-278310">
            <a:off x="5658045" y="7226862"/>
            <a:ext cx="1971701" cy="479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92"/>
              </a:lnSpc>
              <a:spcBef>
                <a:spcPct val="0"/>
              </a:spcBef>
            </a:pPr>
            <a:r>
              <a:rPr lang="en-US" sz="316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VERZICHT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/>
      <p:bldP spid="1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865084" y="5003797"/>
            <a:ext cx="4937760" cy="48006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57901" y="920629"/>
            <a:ext cx="16386153" cy="8440398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927860" y="1619325"/>
            <a:ext cx="15524382" cy="2427734"/>
            <a:chOff x="0" y="0"/>
            <a:chExt cx="20699176" cy="323697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699182" cy="3236980"/>
            </a:xfrm>
            <a:custGeom>
              <a:avLst/>
              <a:gdLst/>
              <a:ahLst/>
              <a:cxnLst/>
              <a:rect l="l" t="t" r="r" b="b"/>
              <a:pathLst>
                <a:path w="20699182" h="3236980">
                  <a:moveTo>
                    <a:pt x="0" y="0"/>
                  </a:moveTo>
                  <a:lnTo>
                    <a:pt x="20699182" y="0"/>
                  </a:lnTo>
                  <a:lnTo>
                    <a:pt x="20699182" y="3236980"/>
                  </a:lnTo>
                  <a:lnTo>
                    <a:pt x="0" y="32369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212" r="21979" b="-47212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85725"/>
              <a:ext cx="20699176" cy="315125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8100"/>
                </a:lnSpc>
              </a:pPr>
              <a:r>
                <a:rPr lang="en-US" sz="75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Vorkaufsrecht §§ 1094-1104 BGB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1748272" y="4022224"/>
            <a:ext cx="11846538" cy="5464216"/>
          </a:xfrm>
          <a:custGeom>
            <a:avLst/>
            <a:gdLst/>
            <a:ahLst/>
            <a:cxnLst/>
            <a:rect l="l" t="t" r="r" b="b"/>
            <a:pathLst>
              <a:path w="11846538" h="5464216">
                <a:moveTo>
                  <a:pt x="0" y="0"/>
                </a:moveTo>
                <a:lnTo>
                  <a:pt x="11846538" y="0"/>
                </a:lnTo>
                <a:lnTo>
                  <a:pt x="11846538" y="5464216"/>
                </a:lnTo>
                <a:lnTo>
                  <a:pt x="0" y="54642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0" name="TextBox 10"/>
          <p:cNvSpPr txBox="1"/>
          <p:nvPr/>
        </p:nvSpPr>
        <p:spPr>
          <a:xfrm>
            <a:off x="1927860" y="5444233"/>
            <a:ext cx="11929339" cy="1959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1510" lvl="1" indent="-325755" algn="l">
              <a:lnSpc>
                <a:spcPts val="3888"/>
              </a:lnSpc>
              <a:buFont typeface="Arial"/>
              <a:buChar char="•"/>
            </a:pPr>
            <a:r>
              <a:rPr lang="en-US" sz="360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 ein beschränktes dingliches Recht, das durch Einigung und Eintragung entsteht und das den Rechtsinhaber dem Eigentümer gegenüber zum Vorkauf berechtigt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958011" y="3739593"/>
            <a:ext cx="2360074" cy="793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98"/>
              </a:lnSpc>
              <a:spcBef>
                <a:spcPct val="0"/>
              </a:spcBef>
            </a:pPr>
            <a:r>
              <a:rPr lang="en-US" sz="5646" dirty="0">
                <a:solidFill>
                  <a:srgbClr val="303030"/>
                </a:solidFill>
                <a:latin typeface="Nickainley"/>
                <a:ea typeface="Nickainley"/>
                <a:cs typeface="Nickainley"/>
                <a:sym typeface="Nickainley"/>
              </a:rPr>
              <a:t>Definition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865084" y="5003797"/>
            <a:ext cx="4937760" cy="48006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28700" y="1028700"/>
            <a:ext cx="16386153" cy="8440398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927860" y="1575892"/>
            <a:ext cx="12112219" cy="2427734"/>
            <a:chOff x="0" y="0"/>
            <a:chExt cx="16149625" cy="323697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149630" cy="3236980"/>
            </a:xfrm>
            <a:custGeom>
              <a:avLst/>
              <a:gdLst/>
              <a:ahLst/>
              <a:cxnLst/>
              <a:rect l="l" t="t" r="r" b="b"/>
              <a:pathLst>
                <a:path w="16149630" h="3236980">
                  <a:moveTo>
                    <a:pt x="0" y="0"/>
                  </a:moveTo>
                  <a:lnTo>
                    <a:pt x="16149630" y="0"/>
                  </a:lnTo>
                  <a:lnTo>
                    <a:pt x="16149630" y="3236980"/>
                  </a:lnTo>
                  <a:lnTo>
                    <a:pt x="0" y="32369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212" b="-47212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85725"/>
              <a:ext cx="16149625" cy="315125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8100"/>
                </a:lnSpc>
              </a:pPr>
              <a:r>
                <a:rPr lang="en-US" sz="75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Widerspruch §899 BGB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594663" y="4454005"/>
            <a:ext cx="15936750" cy="2252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69"/>
              </a:lnSpc>
            </a:pPr>
            <a:r>
              <a:rPr lang="en-US" sz="3192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Durch </a:t>
            </a:r>
            <a:r>
              <a:rPr lang="en-US" sz="3192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Widerspruch</a:t>
            </a:r>
            <a:r>
              <a:rPr lang="en-US" sz="3192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192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gegen</a:t>
            </a:r>
            <a:r>
              <a:rPr lang="en-US" sz="3192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die </a:t>
            </a:r>
            <a:r>
              <a:rPr lang="en-US" sz="3192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Richtigkeit</a:t>
            </a:r>
            <a:r>
              <a:rPr lang="en-US" sz="3192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des </a:t>
            </a:r>
            <a:r>
              <a:rPr lang="en-US" sz="3192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Grundbuchs</a:t>
            </a:r>
            <a:r>
              <a:rPr lang="en-US" sz="3192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192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kann</a:t>
            </a:r>
            <a:r>
              <a:rPr lang="en-US" sz="3192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Schutz </a:t>
            </a:r>
            <a:r>
              <a:rPr lang="en-US" sz="3192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vor</a:t>
            </a:r>
            <a:r>
              <a:rPr lang="en-US" sz="3192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192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Rechtsverlusten</a:t>
            </a:r>
            <a:r>
              <a:rPr lang="en-US" sz="3192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192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erlangt</a:t>
            </a:r>
            <a:r>
              <a:rPr lang="en-US" sz="3192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192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werden</a:t>
            </a:r>
            <a:r>
              <a:rPr lang="en-US" sz="3192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, die </a:t>
            </a:r>
            <a:r>
              <a:rPr lang="en-US" sz="3192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aus</a:t>
            </a:r>
            <a:r>
              <a:rPr lang="en-US" sz="3192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dem </a:t>
            </a:r>
            <a:r>
              <a:rPr lang="en-US" sz="3192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öffentlichen</a:t>
            </a:r>
            <a:r>
              <a:rPr lang="en-US" sz="3192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192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Glauben</a:t>
            </a:r>
            <a:r>
              <a:rPr lang="en-US" sz="3192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an das </a:t>
            </a:r>
            <a:r>
              <a:rPr lang="en-US" sz="3192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Grundbuch</a:t>
            </a:r>
            <a:r>
              <a:rPr lang="en-US" sz="3192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192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resultieren</a:t>
            </a:r>
            <a:r>
              <a:rPr lang="en-US" sz="3192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. Dies gilt für </a:t>
            </a:r>
            <a:r>
              <a:rPr lang="en-US" sz="3192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Grundstücksrechte</a:t>
            </a:r>
            <a:r>
              <a:rPr lang="en-US" sz="3192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, Rechte an </a:t>
            </a:r>
            <a:r>
              <a:rPr lang="en-US" sz="3192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diesen</a:t>
            </a:r>
            <a:r>
              <a:rPr lang="en-US" sz="3192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und relative </a:t>
            </a:r>
            <a:r>
              <a:rPr lang="en-US" sz="3192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Verfügungsbeschränkungen</a:t>
            </a:r>
            <a:r>
              <a:rPr lang="en-US" sz="3192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.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3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11228">
                <a:moveTo>
                  <a:pt x="0" y="0"/>
                </a:moveTo>
                <a:lnTo>
                  <a:pt x="18288000" y="0"/>
                </a:lnTo>
                <a:lnTo>
                  <a:pt x="18288000" y="10211228"/>
                </a:lnTo>
                <a:lnTo>
                  <a:pt x="0" y="102112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549" b="-9549"/>
            </a:stretch>
          </a:blipFill>
        </p:spPr>
        <p:txBody>
          <a:bodyPr/>
          <a:lstStyle/>
          <a:p>
            <a:endParaRPr lang="de-DE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9F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547688"/>
            <a:ext cx="15773400" cy="1988345"/>
            <a:chOff x="0" y="0"/>
            <a:chExt cx="21031200" cy="26511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 u="sng">
                  <a:solidFill>
                    <a:srgbClr val="FFFFFF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Was ist die Vormerkung ?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57300" y="2536032"/>
            <a:ext cx="14776245" cy="5514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42697" lvl="1" indent="-271348" algn="l">
              <a:lnSpc>
                <a:spcPts val="3598"/>
              </a:lnSpc>
              <a:buFont typeface="Arial"/>
              <a:buChar char="•"/>
            </a:pP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§§ 883 ff. BGB</a:t>
            </a:r>
          </a:p>
          <a:p>
            <a:pPr algn="l">
              <a:lnSpc>
                <a:spcPts val="3598"/>
              </a:lnSpc>
            </a:pPr>
            <a:endParaRPr lang="en-US" sz="2998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42697" lvl="1" indent="-271348" algn="l">
              <a:lnSpc>
                <a:spcPts val="3598"/>
              </a:lnSpc>
              <a:buFont typeface="Arial"/>
              <a:buChar char="•"/>
            </a:pP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Sicherungsmittel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-&gt; 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schützt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Erwerber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eines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Recht an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einem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vor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sämtlichen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Erwerbshindernissen</a:t>
            </a:r>
            <a:endParaRPr lang="en-US" sz="2998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42697" lvl="1" indent="-271348" algn="l">
              <a:lnSpc>
                <a:spcPts val="3598"/>
              </a:lnSpc>
            </a:pPr>
            <a:endParaRPr lang="en-US" sz="2998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42697" lvl="1" indent="-271348" algn="l">
              <a:lnSpc>
                <a:spcPts val="3598"/>
              </a:lnSpc>
              <a:buFont typeface="Arial"/>
              <a:buChar char="•"/>
            </a:pP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Auflassungsvormerkung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erfolgt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</a:p>
          <a:p>
            <a:pPr marL="542697" lvl="1" indent="-271348" algn="l">
              <a:lnSpc>
                <a:spcPts val="3598"/>
              </a:lnSpc>
            </a:pPr>
            <a:endParaRPr lang="en-US" sz="2998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761577" lvl="3" indent="-434792">
              <a:lnSpc>
                <a:spcPts val="3598"/>
              </a:lnSpc>
              <a:buFont typeface="Arial"/>
              <a:buChar char="⚬"/>
            </a:pP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einstwilligen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Verfügung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marL="1761577" lvl="3" indent="-434792">
              <a:lnSpc>
                <a:spcPts val="3598"/>
              </a:lnSpc>
              <a:buFont typeface="Arial"/>
              <a:buChar char="⚬"/>
            </a:pP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einer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Bewilligung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dessen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dessen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Rechts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betroffen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endParaRPr lang="en-US" sz="2998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304377" lvl="2" indent="-434792" algn="l">
              <a:lnSpc>
                <a:spcPts val="3598"/>
              </a:lnSpc>
            </a:pPr>
            <a:endParaRPr lang="en-US" sz="2998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523257" lvl="4" indent="-516514">
              <a:lnSpc>
                <a:spcPts val="3598"/>
              </a:lnSpc>
              <a:buFont typeface="Arial"/>
              <a:buChar char="￭"/>
            </a:pP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Auflassungsvormerkung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schuldrechtliche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Anspruch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auf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Eigentumsübertragung</a:t>
            </a:r>
            <a:r>
              <a:rPr lang="en-US" sz="299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98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gesichert</a:t>
            </a:r>
            <a:endParaRPr lang="en-US" sz="2998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9F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547688"/>
            <a:ext cx="16002000" cy="2828185"/>
            <a:chOff x="0" y="0"/>
            <a:chExt cx="21336000" cy="37709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336000" cy="3770914"/>
            </a:xfrm>
            <a:custGeom>
              <a:avLst/>
              <a:gdLst/>
              <a:ahLst/>
              <a:cxnLst/>
              <a:rect l="l" t="t" r="r" b="b"/>
              <a:pathLst>
                <a:path w="21336000" h="3770914">
                  <a:moveTo>
                    <a:pt x="0" y="0"/>
                  </a:moveTo>
                  <a:lnTo>
                    <a:pt x="21336000" y="0"/>
                  </a:lnTo>
                  <a:lnTo>
                    <a:pt x="21336000" y="3770914"/>
                  </a:lnTo>
                  <a:lnTo>
                    <a:pt x="0" y="377091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3519" r="1428" b="-43824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336000" cy="37042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 u="sng">
                  <a:solidFill>
                    <a:srgbClr val="FFFFFF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Was kann nach einer Auflassungsvormerkung noch  </a:t>
              </a:r>
            </a:p>
            <a:p>
              <a:pPr algn="l">
                <a:lnSpc>
                  <a:spcPts val="7128"/>
                </a:lnSpc>
              </a:pPr>
              <a:r>
                <a:rPr lang="en-US" sz="6600" u="sng">
                  <a:solidFill>
                    <a:srgbClr val="FFFFFF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passieren?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48740" y="4128821"/>
            <a:ext cx="15590520" cy="1946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16"/>
              </a:lnSpc>
            </a:pPr>
            <a:endParaRPr dirty="0"/>
          </a:p>
          <a:p>
            <a:pPr marL="488632" lvl="1" indent="-244316" algn="l">
              <a:lnSpc>
                <a:spcPts val="2916"/>
              </a:lnSpc>
              <a:buFont typeface="Arial"/>
              <a:buChar char="•"/>
            </a:pP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kann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nicht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mehr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uneingeschränkt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über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sein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Eigentum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verfügen</a:t>
            </a:r>
            <a:endParaRPr lang="en-US" sz="27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lnSpc>
                <a:spcPts val="2916"/>
              </a:lnSpc>
            </a:pPr>
            <a:endParaRPr lang="en-US" sz="27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buFont typeface="Arial"/>
              <a:buChar char="•"/>
            </a:pP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Verkäufer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kann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Eigentum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nicht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anderweitig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verkaufen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mit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neuen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Belastungen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versehen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, die seine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Ansprüche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gefährden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9F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921579"/>
            <a:ext cx="15773400" cy="1988345"/>
            <a:chOff x="0" y="0"/>
            <a:chExt cx="21031200" cy="26511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 u="sng">
                  <a:solidFill>
                    <a:srgbClr val="FFFFFF"/>
                  </a:solidFill>
                  <a:latin typeface="Nickainley"/>
                  <a:ea typeface="Nickainley"/>
                  <a:cs typeface="Nickainley"/>
                  <a:sym typeface="Nickainley"/>
                </a:rPr>
                <a:t>Sinn einer Vormerkung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546117" y="3513201"/>
            <a:ext cx="15590520" cy="3347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8632" lvl="1" indent="-244316" algn="l">
              <a:lnSpc>
                <a:spcPts val="2916"/>
              </a:lnSpc>
              <a:buFont typeface="Arial"/>
              <a:buChar char="•"/>
            </a:pP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§ 883 BGB</a:t>
            </a:r>
          </a:p>
          <a:p>
            <a:pPr marL="488632" lvl="1" indent="-244316" algn="l">
              <a:lnSpc>
                <a:spcPts val="2916"/>
              </a:lnSpc>
            </a:pPr>
            <a:endParaRPr lang="en-US" sz="27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lnSpc>
                <a:spcPts val="2916"/>
              </a:lnSpc>
            </a:pPr>
            <a:endParaRPr lang="en-US" sz="27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lnSpc>
                <a:spcPts val="2916"/>
              </a:lnSpc>
              <a:buFont typeface="Arial"/>
              <a:buChar char="•"/>
            </a:pP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bezweckt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dingliche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Sicherung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eines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persönlichen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Anspruchs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auf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Übertragung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Eigentums</a:t>
            </a:r>
            <a:endParaRPr lang="en-US" sz="27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lnSpc>
                <a:spcPts val="2916"/>
              </a:lnSpc>
            </a:pPr>
            <a:endParaRPr lang="en-US" sz="27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lnSpc>
                <a:spcPts val="2916"/>
              </a:lnSpc>
              <a:buFont typeface="Arial"/>
              <a:buChar char="•"/>
            </a:pP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eingetragen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bevor das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Eigentum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am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vom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Erwerber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erwerbt</a:t>
            </a:r>
            <a:r>
              <a:rPr lang="en-US" sz="27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endParaRPr lang="en-US" sz="27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lnSpc>
                <a:spcPts val="2916"/>
              </a:lnSpc>
            </a:pPr>
            <a:endParaRPr lang="en-US" sz="27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lnSpc>
                <a:spcPts val="2916"/>
              </a:lnSpc>
            </a:pPr>
            <a:endParaRPr lang="en-US" sz="27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" name="Freeform 6"/>
          <p:cNvSpPr/>
          <p:nvPr/>
        </p:nvSpPr>
        <p:spPr>
          <a:xfrm rot="339659">
            <a:off x="13166590" y="6312440"/>
            <a:ext cx="2415066" cy="3302654"/>
          </a:xfrm>
          <a:custGeom>
            <a:avLst/>
            <a:gdLst/>
            <a:ahLst/>
            <a:cxnLst/>
            <a:rect l="l" t="t" r="r" b="b"/>
            <a:pathLst>
              <a:path w="2415066" h="3302654">
                <a:moveTo>
                  <a:pt x="0" y="0"/>
                </a:moveTo>
                <a:lnTo>
                  <a:pt x="2415065" y="0"/>
                </a:lnTo>
                <a:lnTo>
                  <a:pt x="2415065" y="3302654"/>
                </a:lnTo>
                <a:lnTo>
                  <a:pt x="0" y="33026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9F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547688"/>
            <a:ext cx="15773400" cy="1988345"/>
            <a:chOff x="0" y="0"/>
            <a:chExt cx="21031200" cy="26511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 u="sng">
                  <a:solidFill>
                    <a:srgbClr val="FFFFFF"/>
                  </a:solidFill>
                  <a:latin typeface="Nickainley"/>
                  <a:ea typeface="Nickainley"/>
                  <a:cs typeface="Nickainley"/>
                  <a:sym typeface="Nickainley"/>
                </a:rPr>
                <a:t>Voraussetzung – Eintragung Vormerkung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40301" y="3071249"/>
            <a:ext cx="5524720" cy="5524720"/>
            <a:chOff x="0" y="0"/>
            <a:chExt cx="5495925" cy="54959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495925" cy="5495925"/>
            </a:xfrm>
            <a:custGeom>
              <a:avLst/>
              <a:gdLst/>
              <a:ahLst/>
              <a:cxnLst/>
              <a:rect l="l" t="t" r="r" b="b"/>
              <a:pathLst>
                <a:path w="5495925" h="5495925">
                  <a:moveTo>
                    <a:pt x="0" y="0"/>
                  </a:moveTo>
                  <a:lnTo>
                    <a:pt x="5495925" y="0"/>
                  </a:lnTo>
                  <a:lnTo>
                    <a:pt x="5495925" y="5495925"/>
                  </a:lnTo>
                  <a:lnTo>
                    <a:pt x="0" y="54959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858000" y="3314700"/>
            <a:ext cx="10934466" cy="6032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endParaRPr sz="4000" dirty="0"/>
          </a:p>
          <a:p>
            <a:pPr marL="455039" lvl="1" indent="-227520" algn="l">
              <a:buFont typeface="Arial"/>
              <a:buChar char="•"/>
            </a:pPr>
            <a:r>
              <a:rPr lang="en-US" sz="40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notariell</a:t>
            </a:r>
            <a:r>
              <a:rPr lang="en-US" sz="40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beglaubigte</a:t>
            </a:r>
            <a:r>
              <a:rPr lang="en-US" sz="40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Bewilligung</a:t>
            </a:r>
            <a:r>
              <a:rPr lang="en-US" sz="40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40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Eigentümers</a:t>
            </a:r>
            <a:endParaRPr lang="en-US" sz="40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27519" lvl="1" algn="l"/>
            <a:endParaRPr lang="en-US" sz="40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5039" lvl="1" indent="-227520" algn="l">
              <a:buFont typeface="Arial"/>
              <a:buChar char="•"/>
            </a:pPr>
            <a:r>
              <a:rPr lang="en-US" sz="40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den </a:t>
            </a:r>
            <a:r>
              <a:rPr lang="en-US" sz="40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Eintragungsantrag</a:t>
            </a:r>
            <a:r>
              <a:rPr lang="en-US" sz="40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vom</a:t>
            </a:r>
            <a:r>
              <a:rPr lang="en-US" sz="40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beurkundenden</a:t>
            </a:r>
            <a:r>
              <a:rPr lang="en-US" sz="40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Notar des </a:t>
            </a:r>
            <a:r>
              <a:rPr lang="en-US" sz="40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Kaufvertrages</a:t>
            </a:r>
            <a:endParaRPr lang="en-US" sz="40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27519" lvl="1" algn="l"/>
            <a:r>
              <a:rPr lang="en-US" sz="40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marL="455039" lvl="1" indent="-227520" algn="l">
              <a:buFont typeface="Arial"/>
              <a:buChar char="•"/>
            </a:pPr>
            <a:r>
              <a:rPr lang="en-US" sz="40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die </a:t>
            </a:r>
            <a:r>
              <a:rPr lang="en-US" sz="40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Berechtigung</a:t>
            </a:r>
            <a:r>
              <a:rPr lang="en-US" sz="40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40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Bewilligenden</a:t>
            </a:r>
            <a:endParaRPr lang="en-US" sz="40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5039" lvl="1" indent="-227520" algn="l"/>
            <a:endParaRPr lang="en-US" sz="36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5039" lvl="1" indent="-227520" algn="l"/>
            <a:endParaRPr lang="en-US" sz="36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9F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2418" y="970055"/>
            <a:ext cx="15798282" cy="2335641"/>
            <a:chOff x="-33176" y="563156"/>
            <a:chExt cx="21064376" cy="3114186"/>
          </a:xfrm>
        </p:grpSpPr>
        <p:sp>
          <p:nvSpPr>
            <p:cNvPr id="3" name="Freeform 3"/>
            <p:cNvSpPr/>
            <p:nvPr/>
          </p:nvSpPr>
          <p:spPr>
            <a:xfrm>
              <a:off x="0" y="1026215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-33176" y="563156"/>
              <a:ext cx="21031200" cy="258445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8800" u="sng" dirty="0" err="1">
                  <a:solidFill>
                    <a:srgbClr val="FFFFFF"/>
                  </a:solidFill>
                  <a:latin typeface="Nickainley"/>
                  <a:ea typeface="Nickainley"/>
                  <a:cs typeface="Nickainley"/>
                  <a:sym typeface="Nickainley"/>
                </a:rPr>
                <a:t>Gültigkeit</a:t>
              </a:r>
              <a:endParaRPr lang="en-US" sz="6600" u="sng" dirty="0">
                <a:solidFill>
                  <a:srgbClr val="FFFFFF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48740" y="3305695"/>
            <a:ext cx="15590520" cy="3988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16"/>
              </a:lnSpc>
            </a:pPr>
            <a:endParaRPr dirty="0"/>
          </a:p>
          <a:p>
            <a:pPr marL="244316" lvl="1" algn="l">
              <a:lnSpc>
                <a:spcPts val="2916"/>
              </a:lnSpc>
            </a:pPr>
            <a:endParaRPr lang="en-US" dirty="0">
              <a:sym typeface="Inter"/>
            </a:endParaRPr>
          </a:p>
          <a:p>
            <a:pPr marL="244316" lvl="1" algn="l">
              <a:lnSpc>
                <a:spcPts val="2916"/>
              </a:lnSpc>
            </a:pPr>
            <a:r>
              <a:rPr lang="en-US" sz="36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Vormerkung</a:t>
            </a:r>
            <a:r>
              <a:rPr lang="en-US" sz="36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bleibt</a:t>
            </a:r>
            <a:r>
              <a:rPr lang="en-US" sz="36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36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36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eingetragen</a:t>
            </a:r>
            <a:r>
              <a:rPr lang="en-US" sz="36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bis </a:t>
            </a:r>
            <a:r>
              <a:rPr lang="en-US" sz="36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zum</a:t>
            </a:r>
            <a:r>
              <a:rPr lang="en-US" sz="36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Eigentumswechsel</a:t>
            </a:r>
            <a:endParaRPr lang="en-US" sz="36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51510" lvl="1" indent="-325755" algn="l">
              <a:lnSpc>
                <a:spcPts val="3888"/>
              </a:lnSpc>
            </a:pPr>
            <a:endParaRPr lang="en-US" sz="27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>
              <a:lnSpc>
                <a:spcPts val="3888"/>
              </a:lnSpc>
            </a:pPr>
            <a:endParaRPr lang="en-US" sz="27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888"/>
              </a:lnSpc>
            </a:pPr>
            <a:endParaRPr lang="en-US" sz="27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888"/>
              </a:lnSpc>
            </a:pPr>
            <a:r>
              <a:rPr lang="en-US" sz="36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Eine </a:t>
            </a:r>
            <a:r>
              <a:rPr lang="en-US" sz="36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Vormerkung</a:t>
            </a:r>
            <a:r>
              <a:rPr lang="en-US" sz="36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bleibt</a:t>
            </a:r>
            <a:r>
              <a:rPr lang="en-US" sz="36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so </a:t>
            </a:r>
            <a:r>
              <a:rPr lang="en-US" sz="36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lange</a:t>
            </a:r>
            <a:r>
              <a:rPr lang="en-US" sz="36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gültig</a:t>
            </a:r>
            <a:r>
              <a:rPr lang="en-US" sz="36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, bis der Zweck der </a:t>
            </a:r>
            <a:r>
              <a:rPr lang="en-US" sz="36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Vormerkung</a:t>
            </a:r>
            <a:r>
              <a:rPr lang="en-US" sz="36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 </a:t>
            </a:r>
          </a:p>
          <a:p>
            <a:pPr algn="l">
              <a:lnSpc>
                <a:spcPts val="3888"/>
              </a:lnSpc>
            </a:pPr>
            <a:r>
              <a:rPr lang="en-US" sz="36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erfüllt</a:t>
            </a:r>
            <a:r>
              <a:rPr lang="en-US" sz="36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endParaRPr lang="en-US" sz="36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" name="Freeform 6"/>
          <p:cNvSpPr/>
          <p:nvPr/>
        </p:nvSpPr>
        <p:spPr>
          <a:xfrm rot="521922">
            <a:off x="14057991" y="540716"/>
            <a:ext cx="3234437" cy="3117188"/>
          </a:xfrm>
          <a:custGeom>
            <a:avLst/>
            <a:gdLst/>
            <a:ahLst/>
            <a:cxnLst/>
            <a:rect l="l" t="t" r="r" b="b"/>
            <a:pathLst>
              <a:path w="3234437" h="3117188">
                <a:moveTo>
                  <a:pt x="0" y="0"/>
                </a:moveTo>
                <a:lnTo>
                  <a:pt x="3234437" y="0"/>
                </a:lnTo>
                <a:lnTo>
                  <a:pt x="3234437" y="3117188"/>
                </a:lnTo>
                <a:lnTo>
                  <a:pt x="0" y="31171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7" name="Freeform 7"/>
          <p:cNvSpPr/>
          <p:nvPr/>
        </p:nvSpPr>
        <p:spPr>
          <a:xfrm>
            <a:off x="8194247" y="5248985"/>
            <a:ext cx="787549" cy="425588"/>
          </a:xfrm>
          <a:custGeom>
            <a:avLst/>
            <a:gdLst/>
            <a:ahLst/>
            <a:cxnLst/>
            <a:rect l="l" t="t" r="r" b="b"/>
            <a:pathLst>
              <a:path w="787549" h="425588">
                <a:moveTo>
                  <a:pt x="0" y="0"/>
                </a:moveTo>
                <a:lnTo>
                  <a:pt x="787549" y="0"/>
                </a:lnTo>
                <a:lnTo>
                  <a:pt x="787549" y="425588"/>
                </a:lnTo>
                <a:lnTo>
                  <a:pt x="0" y="4255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865084" y="5003797"/>
            <a:ext cx="4937760" cy="48006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50924" y="923301"/>
            <a:ext cx="16386153" cy="8440398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019300" y="1028700"/>
            <a:ext cx="13173025" cy="2427734"/>
            <a:chOff x="0" y="0"/>
            <a:chExt cx="17564033" cy="323697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564038" cy="3236980"/>
            </a:xfrm>
            <a:custGeom>
              <a:avLst/>
              <a:gdLst/>
              <a:ahLst/>
              <a:cxnLst/>
              <a:rect l="l" t="t" r="r" b="b"/>
              <a:pathLst>
                <a:path w="17564038" h="3236980">
                  <a:moveTo>
                    <a:pt x="0" y="0"/>
                  </a:moveTo>
                  <a:lnTo>
                    <a:pt x="17564038" y="0"/>
                  </a:lnTo>
                  <a:lnTo>
                    <a:pt x="17564038" y="3236980"/>
                  </a:lnTo>
                  <a:lnTo>
                    <a:pt x="0" y="32369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212" r="8052" b="-47212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85725"/>
              <a:ext cx="17564033" cy="315125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290"/>
                </a:lnSpc>
              </a:pPr>
              <a:r>
                <a:rPr lang="en-US" sz="675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Testamentsvollstreckervermerk §§ 2197 ff BGB, § 52 GBO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741567" y="3844559"/>
            <a:ext cx="13450758" cy="4770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15315" lvl="1" indent="-307658" algn="l">
              <a:lnSpc>
                <a:spcPts val="3078"/>
              </a:lnSpc>
              <a:buFont typeface="Arial"/>
              <a:buChar char="•"/>
            </a:pP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Erblasser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kann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anordnen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dass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Testamentsvollstrecker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den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Nachlass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verwaltet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(§ 2205 BGB)</a:t>
            </a:r>
          </a:p>
          <a:p>
            <a:pPr algn="l">
              <a:lnSpc>
                <a:spcPts val="3078"/>
              </a:lnSpc>
            </a:pPr>
            <a:endParaRPr lang="en-US" sz="285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15315" lvl="1" indent="-307658" algn="l">
              <a:lnSpc>
                <a:spcPts val="3078"/>
              </a:lnSpc>
              <a:buFont typeface="Arial"/>
              <a:buChar char="•"/>
            </a:pP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§ 52 GBO: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gutgläubiger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Erwerb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eines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Grundstücks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von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einem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insoweit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nicht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verfügungsberechtigten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Erben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ausgeschlossen</a:t>
            </a:r>
            <a:endParaRPr lang="en-US" sz="285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078"/>
              </a:lnSpc>
            </a:pPr>
            <a:endParaRPr lang="en-US" sz="285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15315" lvl="1" indent="-307658" algn="l">
              <a:lnSpc>
                <a:spcPts val="3078"/>
              </a:lnSpc>
              <a:buFont typeface="Arial"/>
              <a:buChar char="•"/>
            </a:pP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„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Testamentsvollstreckung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angeordnet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Amtsgericht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Mitte, 61 VI 1/2020),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eingetragen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am…“</a:t>
            </a:r>
          </a:p>
          <a:p>
            <a:pPr algn="l">
              <a:lnSpc>
                <a:spcPts val="3078"/>
              </a:lnSpc>
            </a:pPr>
            <a:endParaRPr lang="en-US" sz="285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15315" lvl="1" indent="-307658" algn="l">
              <a:lnSpc>
                <a:spcPts val="3078"/>
              </a:lnSpc>
              <a:buFont typeface="Arial"/>
              <a:buChar char="•"/>
            </a:pP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Vermerk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bewirkt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für den Erben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Grundbuchsperre</a:t>
            </a:r>
            <a:endParaRPr lang="en-US" sz="285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078"/>
              </a:lnSpc>
            </a:pP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→ 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ohne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Testamentsvollstrecker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kann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Erbe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über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Nachlassimmobilie</a:t>
            </a: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</a:t>
            </a:r>
          </a:p>
          <a:p>
            <a:pPr algn="l">
              <a:lnSpc>
                <a:spcPts val="3078"/>
              </a:lnSpc>
            </a:pPr>
            <a:r>
              <a:rPr lang="en-US" sz="2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 nicht </a:t>
            </a:r>
            <a:r>
              <a:rPr lang="en-US" sz="285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verfügen</a:t>
            </a:r>
            <a:endParaRPr lang="en-US" sz="285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006887" y="3929263"/>
            <a:ext cx="6356004" cy="4856903"/>
            <a:chOff x="0" y="0"/>
            <a:chExt cx="8474672" cy="6475871"/>
          </a:xfrm>
        </p:grpSpPr>
        <p:sp>
          <p:nvSpPr>
            <p:cNvPr id="3" name="Freeform 3"/>
            <p:cNvSpPr/>
            <p:nvPr/>
          </p:nvSpPr>
          <p:spPr>
            <a:xfrm>
              <a:off x="12700" y="15257"/>
              <a:ext cx="8449310" cy="6445465"/>
            </a:xfrm>
            <a:custGeom>
              <a:avLst/>
              <a:gdLst/>
              <a:ahLst/>
              <a:cxnLst/>
              <a:rect l="l" t="t" r="r" b="b"/>
              <a:pathLst>
                <a:path w="8449310" h="6445465">
                  <a:moveTo>
                    <a:pt x="0" y="644592"/>
                  </a:moveTo>
                  <a:cubicBezTo>
                    <a:pt x="0" y="288502"/>
                    <a:pt x="240665" y="0"/>
                    <a:pt x="537464" y="0"/>
                  </a:cubicBezTo>
                  <a:lnTo>
                    <a:pt x="7911846" y="0"/>
                  </a:lnTo>
                  <a:cubicBezTo>
                    <a:pt x="8208645" y="0"/>
                    <a:pt x="8449310" y="288502"/>
                    <a:pt x="8449310" y="644592"/>
                  </a:cubicBezTo>
                  <a:lnTo>
                    <a:pt x="8449310" y="5800872"/>
                  </a:lnTo>
                  <a:cubicBezTo>
                    <a:pt x="8449310" y="6156809"/>
                    <a:pt x="8208645" y="6445465"/>
                    <a:pt x="7911846" y="6445465"/>
                  </a:cubicBezTo>
                  <a:lnTo>
                    <a:pt x="537464" y="6445465"/>
                  </a:lnTo>
                  <a:cubicBezTo>
                    <a:pt x="240665" y="6445312"/>
                    <a:pt x="0" y="6156809"/>
                    <a:pt x="0" y="5800872"/>
                  </a:cubicBezTo>
                  <a:close/>
                </a:path>
              </a:pathLst>
            </a:custGeom>
            <a:solidFill>
              <a:srgbClr val="44546A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8474710" cy="6475960"/>
            </a:xfrm>
            <a:custGeom>
              <a:avLst/>
              <a:gdLst/>
              <a:ahLst/>
              <a:cxnLst/>
              <a:rect l="l" t="t" r="r" b="b"/>
              <a:pathLst>
                <a:path w="8474710" h="6475960">
                  <a:moveTo>
                    <a:pt x="0" y="659849"/>
                  </a:moveTo>
                  <a:cubicBezTo>
                    <a:pt x="0" y="295368"/>
                    <a:pt x="246380" y="0"/>
                    <a:pt x="550164" y="0"/>
                  </a:cubicBezTo>
                  <a:lnTo>
                    <a:pt x="7924546" y="0"/>
                  </a:lnTo>
                  <a:lnTo>
                    <a:pt x="7924546" y="15257"/>
                  </a:lnTo>
                  <a:lnTo>
                    <a:pt x="7924546" y="0"/>
                  </a:lnTo>
                  <a:cubicBezTo>
                    <a:pt x="8228330" y="0"/>
                    <a:pt x="8474710" y="295368"/>
                    <a:pt x="8474710" y="659849"/>
                  </a:cubicBezTo>
                  <a:lnTo>
                    <a:pt x="8462010" y="659849"/>
                  </a:lnTo>
                  <a:lnTo>
                    <a:pt x="8474710" y="659849"/>
                  </a:lnTo>
                  <a:lnTo>
                    <a:pt x="8474710" y="5816129"/>
                  </a:lnTo>
                  <a:lnTo>
                    <a:pt x="8462010" y="5816129"/>
                  </a:lnTo>
                  <a:lnTo>
                    <a:pt x="8474710" y="5816129"/>
                  </a:lnTo>
                  <a:cubicBezTo>
                    <a:pt x="8474710" y="6180610"/>
                    <a:pt x="8228330" y="6475960"/>
                    <a:pt x="7924546" y="6475960"/>
                  </a:cubicBezTo>
                  <a:lnTo>
                    <a:pt x="7924546" y="6460722"/>
                  </a:lnTo>
                  <a:lnTo>
                    <a:pt x="7924546" y="6475960"/>
                  </a:lnTo>
                  <a:lnTo>
                    <a:pt x="550164" y="6475960"/>
                  </a:lnTo>
                  <a:lnTo>
                    <a:pt x="550164" y="6460722"/>
                  </a:lnTo>
                  <a:lnTo>
                    <a:pt x="550164" y="6475960"/>
                  </a:lnTo>
                  <a:cubicBezTo>
                    <a:pt x="246380" y="6475825"/>
                    <a:pt x="0" y="6180457"/>
                    <a:pt x="0" y="5816129"/>
                  </a:cubicBezTo>
                  <a:lnTo>
                    <a:pt x="0" y="659849"/>
                  </a:lnTo>
                  <a:lnTo>
                    <a:pt x="12700" y="659849"/>
                  </a:lnTo>
                  <a:lnTo>
                    <a:pt x="0" y="659849"/>
                  </a:lnTo>
                  <a:moveTo>
                    <a:pt x="25400" y="659849"/>
                  </a:moveTo>
                  <a:lnTo>
                    <a:pt x="25400" y="5816129"/>
                  </a:lnTo>
                  <a:lnTo>
                    <a:pt x="12700" y="5816129"/>
                  </a:lnTo>
                  <a:lnTo>
                    <a:pt x="25400" y="5816129"/>
                  </a:lnTo>
                  <a:cubicBezTo>
                    <a:pt x="25400" y="6163675"/>
                    <a:pt x="260350" y="6445312"/>
                    <a:pt x="550164" y="6445312"/>
                  </a:cubicBezTo>
                  <a:lnTo>
                    <a:pt x="7924546" y="6445312"/>
                  </a:lnTo>
                  <a:cubicBezTo>
                    <a:pt x="8214360" y="6445312"/>
                    <a:pt x="8449310" y="6163522"/>
                    <a:pt x="8449310" y="5815976"/>
                  </a:cubicBezTo>
                  <a:lnTo>
                    <a:pt x="8449310" y="659849"/>
                  </a:lnTo>
                  <a:cubicBezTo>
                    <a:pt x="8449310" y="312303"/>
                    <a:pt x="8214360" y="30513"/>
                    <a:pt x="7924546" y="30513"/>
                  </a:cubicBezTo>
                  <a:lnTo>
                    <a:pt x="550164" y="30513"/>
                  </a:lnTo>
                  <a:lnTo>
                    <a:pt x="550164" y="15257"/>
                  </a:lnTo>
                  <a:lnTo>
                    <a:pt x="550164" y="30513"/>
                  </a:lnTo>
                  <a:cubicBezTo>
                    <a:pt x="260350" y="30513"/>
                    <a:pt x="25400" y="312303"/>
                    <a:pt x="25400" y="659849"/>
                  </a:cubicBezTo>
                  <a:close/>
                </a:path>
              </a:pathLst>
            </a:custGeom>
            <a:solidFill>
              <a:srgbClr val="E7E6E6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390773" y="5510703"/>
            <a:ext cx="6356004" cy="4043010"/>
            <a:chOff x="0" y="0"/>
            <a:chExt cx="8474672" cy="5390680"/>
          </a:xfrm>
        </p:grpSpPr>
        <p:sp>
          <p:nvSpPr>
            <p:cNvPr id="6" name="Freeform 6"/>
            <p:cNvSpPr/>
            <p:nvPr/>
          </p:nvSpPr>
          <p:spPr>
            <a:xfrm>
              <a:off x="12700" y="12700"/>
              <a:ext cx="8449310" cy="5365369"/>
            </a:xfrm>
            <a:custGeom>
              <a:avLst/>
              <a:gdLst/>
              <a:ahLst/>
              <a:cxnLst/>
              <a:rect l="l" t="t" r="r" b="b"/>
              <a:pathLst>
                <a:path w="8449310" h="5365369">
                  <a:moveTo>
                    <a:pt x="0" y="536575"/>
                  </a:moveTo>
                  <a:cubicBezTo>
                    <a:pt x="0" y="240157"/>
                    <a:pt x="240665" y="0"/>
                    <a:pt x="537464" y="0"/>
                  </a:cubicBezTo>
                  <a:lnTo>
                    <a:pt x="7911846" y="0"/>
                  </a:lnTo>
                  <a:cubicBezTo>
                    <a:pt x="8208645" y="0"/>
                    <a:pt x="8449310" y="240157"/>
                    <a:pt x="8449310" y="536575"/>
                  </a:cubicBezTo>
                  <a:lnTo>
                    <a:pt x="8449310" y="4828794"/>
                  </a:lnTo>
                  <a:cubicBezTo>
                    <a:pt x="8449310" y="5125085"/>
                    <a:pt x="8208645" y="5365369"/>
                    <a:pt x="7911846" y="5365369"/>
                  </a:cubicBezTo>
                  <a:lnTo>
                    <a:pt x="537464" y="5365369"/>
                  </a:lnTo>
                  <a:cubicBezTo>
                    <a:pt x="240665" y="5365242"/>
                    <a:pt x="0" y="5125085"/>
                    <a:pt x="0" y="4828794"/>
                  </a:cubicBezTo>
                  <a:close/>
                </a:path>
              </a:pathLst>
            </a:custGeom>
            <a:solidFill>
              <a:srgbClr val="E7E6E6">
                <a:alpha val="80784"/>
              </a:srgbClr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8474710" cy="5390769"/>
            </a:xfrm>
            <a:custGeom>
              <a:avLst/>
              <a:gdLst/>
              <a:ahLst/>
              <a:cxnLst/>
              <a:rect l="l" t="t" r="r" b="b"/>
              <a:pathLst>
                <a:path w="8474710" h="5390769">
                  <a:moveTo>
                    <a:pt x="0" y="549275"/>
                  </a:moveTo>
                  <a:cubicBezTo>
                    <a:pt x="0" y="245872"/>
                    <a:pt x="246380" y="0"/>
                    <a:pt x="550164" y="0"/>
                  </a:cubicBezTo>
                  <a:lnTo>
                    <a:pt x="7924546" y="0"/>
                  </a:lnTo>
                  <a:lnTo>
                    <a:pt x="7924546" y="12700"/>
                  </a:lnTo>
                  <a:lnTo>
                    <a:pt x="7924546" y="0"/>
                  </a:lnTo>
                  <a:cubicBezTo>
                    <a:pt x="8228330" y="0"/>
                    <a:pt x="8474710" y="245872"/>
                    <a:pt x="8474710" y="549275"/>
                  </a:cubicBezTo>
                  <a:lnTo>
                    <a:pt x="8462010" y="549275"/>
                  </a:lnTo>
                  <a:lnTo>
                    <a:pt x="8474710" y="549275"/>
                  </a:lnTo>
                  <a:lnTo>
                    <a:pt x="8474710" y="4841494"/>
                  </a:lnTo>
                  <a:lnTo>
                    <a:pt x="8462010" y="4841494"/>
                  </a:lnTo>
                  <a:lnTo>
                    <a:pt x="8474710" y="4841494"/>
                  </a:lnTo>
                  <a:cubicBezTo>
                    <a:pt x="8474710" y="5144897"/>
                    <a:pt x="8228330" y="5390769"/>
                    <a:pt x="7924546" y="5390769"/>
                  </a:cubicBezTo>
                  <a:lnTo>
                    <a:pt x="7924546" y="5378069"/>
                  </a:lnTo>
                  <a:lnTo>
                    <a:pt x="7924546" y="5390769"/>
                  </a:lnTo>
                  <a:lnTo>
                    <a:pt x="550164" y="5390769"/>
                  </a:lnTo>
                  <a:lnTo>
                    <a:pt x="550164" y="5378069"/>
                  </a:lnTo>
                  <a:lnTo>
                    <a:pt x="550164" y="5390769"/>
                  </a:lnTo>
                  <a:cubicBezTo>
                    <a:pt x="246380" y="5390642"/>
                    <a:pt x="0" y="5144770"/>
                    <a:pt x="0" y="4841494"/>
                  </a:cubicBezTo>
                  <a:lnTo>
                    <a:pt x="0" y="549275"/>
                  </a:lnTo>
                  <a:lnTo>
                    <a:pt x="12700" y="549275"/>
                  </a:lnTo>
                  <a:lnTo>
                    <a:pt x="0" y="549275"/>
                  </a:lnTo>
                  <a:moveTo>
                    <a:pt x="25400" y="549275"/>
                  </a:moveTo>
                  <a:lnTo>
                    <a:pt x="25400" y="4841494"/>
                  </a:lnTo>
                  <a:lnTo>
                    <a:pt x="12700" y="4841494"/>
                  </a:lnTo>
                  <a:lnTo>
                    <a:pt x="25400" y="4841494"/>
                  </a:lnTo>
                  <a:cubicBezTo>
                    <a:pt x="25400" y="5130800"/>
                    <a:pt x="260350" y="5365242"/>
                    <a:pt x="550164" y="5365242"/>
                  </a:cubicBezTo>
                  <a:lnTo>
                    <a:pt x="7924546" y="5365242"/>
                  </a:lnTo>
                  <a:cubicBezTo>
                    <a:pt x="8214360" y="5365242"/>
                    <a:pt x="8449310" y="5130673"/>
                    <a:pt x="8449310" y="4841367"/>
                  </a:cubicBezTo>
                  <a:lnTo>
                    <a:pt x="8449310" y="549275"/>
                  </a:lnTo>
                  <a:cubicBezTo>
                    <a:pt x="8449310" y="259969"/>
                    <a:pt x="8214360" y="25400"/>
                    <a:pt x="7924546" y="25400"/>
                  </a:cubicBezTo>
                  <a:lnTo>
                    <a:pt x="550164" y="25400"/>
                  </a:lnTo>
                  <a:lnTo>
                    <a:pt x="550164" y="12700"/>
                  </a:lnTo>
                  <a:lnTo>
                    <a:pt x="550164" y="25400"/>
                  </a:lnTo>
                  <a:cubicBezTo>
                    <a:pt x="260350" y="25400"/>
                    <a:pt x="25400" y="259969"/>
                    <a:pt x="25400" y="549275"/>
                  </a:cubicBezTo>
                  <a:close/>
                </a:path>
              </a:pathLst>
            </a:custGeom>
            <a:solidFill>
              <a:srgbClr val="44546A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020802" y="3929263"/>
            <a:ext cx="6356004" cy="4785760"/>
            <a:chOff x="0" y="0"/>
            <a:chExt cx="8474672" cy="6381013"/>
          </a:xfrm>
        </p:grpSpPr>
        <p:sp>
          <p:nvSpPr>
            <p:cNvPr id="9" name="Freeform 9"/>
            <p:cNvSpPr/>
            <p:nvPr/>
          </p:nvSpPr>
          <p:spPr>
            <a:xfrm>
              <a:off x="12700" y="15033"/>
              <a:ext cx="8449310" cy="6351052"/>
            </a:xfrm>
            <a:custGeom>
              <a:avLst/>
              <a:gdLst/>
              <a:ahLst/>
              <a:cxnLst/>
              <a:rect l="l" t="t" r="r" b="b"/>
              <a:pathLst>
                <a:path w="8449310" h="6351052">
                  <a:moveTo>
                    <a:pt x="0" y="635150"/>
                  </a:moveTo>
                  <a:cubicBezTo>
                    <a:pt x="0" y="284277"/>
                    <a:pt x="240665" y="0"/>
                    <a:pt x="537464" y="0"/>
                  </a:cubicBezTo>
                  <a:lnTo>
                    <a:pt x="7911846" y="0"/>
                  </a:lnTo>
                  <a:cubicBezTo>
                    <a:pt x="8208645" y="0"/>
                    <a:pt x="8449310" y="284277"/>
                    <a:pt x="8449310" y="635150"/>
                  </a:cubicBezTo>
                  <a:lnTo>
                    <a:pt x="8449310" y="5715902"/>
                  </a:lnTo>
                  <a:cubicBezTo>
                    <a:pt x="8449310" y="6066625"/>
                    <a:pt x="8208645" y="6351052"/>
                    <a:pt x="7911846" y="6351052"/>
                  </a:cubicBezTo>
                  <a:lnTo>
                    <a:pt x="537464" y="6351052"/>
                  </a:lnTo>
                  <a:cubicBezTo>
                    <a:pt x="240665" y="6350902"/>
                    <a:pt x="0" y="6066625"/>
                    <a:pt x="0" y="5715902"/>
                  </a:cubicBezTo>
                  <a:close/>
                </a:path>
              </a:pathLst>
            </a:custGeom>
            <a:solidFill>
              <a:srgbClr val="44546A"/>
            </a:solidFill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8474710" cy="6381102"/>
            </a:xfrm>
            <a:custGeom>
              <a:avLst/>
              <a:gdLst/>
              <a:ahLst/>
              <a:cxnLst/>
              <a:rect l="l" t="t" r="r" b="b"/>
              <a:pathLst>
                <a:path w="8474710" h="6381102">
                  <a:moveTo>
                    <a:pt x="0" y="650183"/>
                  </a:moveTo>
                  <a:cubicBezTo>
                    <a:pt x="0" y="291042"/>
                    <a:pt x="246380" y="0"/>
                    <a:pt x="550164" y="0"/>
                  </a:cubicBezTo>
                  <a:lnTo>
                    <a:pt x="7924546" y="0"/>
                  </a:lnTo>
                  <a:lnTo>
                    <a:pt x="7924546" y="15033"/>
                  </a:lnTo>
                  <a:lnTo>
                    <a:pt x="7924546" y="0"/>
                  </a:lnTo>
                  <a:cubicBezTo>
                    <a:pt x="8228330" y="0"/>
                    <a:pt x="8474710" y="291042"/>
                    <a:pt x="8474710" y="650183"/>
                  </a:cubicBezTo>
                  <a:lnTo>
                    <a:pt x="8462010" y="650183"/>
                  </a:lnTo>
                  <a:lnTo>
                    <a:pt x="8474710" y="650183"/>
                  </a:lnTo>
                  <a:lnTo>
                    <a:pt x="8474710" y="5730935"/>
                  </a:lnTo>
                  <a:lnTo>
                    <a:pt x="8462010" y="5730935"/>
                  </a:lnTo>
                  <a:lnTo>
                    <a:pt x="8474710" y="5730935"/>
                  </a:lnTo>
                  <a:cubicBezTo>
                    <a:pt x="8474710" y="6090077"/>
                    <a:pt x="8228330" y="6381102"/>
                    <a:pt x="7924546" y="6381102"/>
                  </a:cubicBezTo>
                  <a:lnTo>
                    <a:pt x="7924546" y="6366085"/>
                  </a:lnTo>
                  <a:lnTo>
                    <a:pt x="7924546" y="6381102"/>
                  </a:lnTo>
                  <a:lnTo>
                    <a:pt x="550164" y="6381102"/>
                  </a:lnTo>
                  <a:lnTo>
                    <a:pt x="550164" y="6366085"/>
                  </a:lnTo>
                  <a:lnTo>
                    <a:pt x="550164" y="6381102"/>
                  </a:lnTo>
                  <a:cubicBezTo>
                    <a:pt x="246380" y="6380968"/>
                    <a:pt x="0" y="6089927"/>
                    <a:pt x="0" y="5730935"/>
                  </a:cubicBezTo>
                  <a:lnTo>
                    <a:pt x="0" y="650183"/>
                  </a:lnTo>
                  <a:lnTo>
                    <a:pt x="12700" y="650183"/>
                  </a:lnTo>
                  <a:lnTo>
                    <a:pt x="0" y="650183"/>
                  </a:lnTo>
                  <a:moveTo>
                    <a:pt x="25400" y="650183"/>
                  </a:moveTo>
                  <a:lnTo>
                    <a:pt x="25400" y="5730935"/>
                  </a:lnTo>
                  <a:lnTo>
                    <a:pt x="12700" y="5730935"/>
                  </a:lnTo>
                  <a:lnTo>
                    <a:pt x="25400" y="5730935"/>
                  </a:lnTo>
                  <a:cubicBezTo>
                    <a:pt x="25400" y="6073390"/>
                    <a:pt x="260350" y="6350902"/>
                    <a:pt x="550164" y="6350902"/>
                  </a:cubicBezTo>
                  <a:lnTo>
                    <a:pt x="7924546" y="6350902"/>
                  </a:lnTo>
                  <a:cubicBezTo>
                    <a:pt x="8214360" y="6350902"/>
                    <a:pt x="8449310" y="6073239"/>
                    <a:pt x="8449310" y="5730785"/>
                  </a:cubicBezTo>
                  <a:lnTo>
                    <a:pt x="8449310" y="650183"/>
                  </a:lnTo>
                  <a:cubicBezTo>
                    <a:pt x="8449310" y="307728"/>
                    <a:pt x="8214360" y="30066"/>
                    <a:pt x="7924546" y="30066"/>
                  </a:cubicBezTo>
                  <a:lnTo>
                    <a:pt x="550164" y="30066"/>
                  </a:lnTo>
                  <a:lnTo>
                    <a:pt x="550164" y="15033"/>
                  </a:lnTo>
                  <a:lnTo>
                    <a:pt x="550164" y="30066"/>
                  </a:lnTo>
                  <a:cubicBezTo>
                    <a:pt x="260350" y="30066"/>
                    <a:pt x="25400" y="307728"/>
                    <a:pt x="25400" y="650183"/>
                  </a:cubicBezTo>
                  <a:close/>
                </a:path>
              </a:pathLst>
            </a:custGeom>
            <a:solidFill>
              <a:srgbClr val="E7E6E6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444267" y="5510703"/>
            <a:ext cx="6356004" cy="4043010"/>
            <a:chOff x="0" y="0"/>
            <a:chExt cx="8474672" cy="5390680"/>
          </a:xfrm>
        </p:grpSpPr>
        <p:sp>
          <p:nvSpPr>
            <p:cNvPr id="12" name="Freeform 12"/>
            <p:cNvSpPr/>
            <p:nvPr/>
          </p:nvSpPr>
          <p:spPr>
            <a:xfrm>
              <a:off x="12700" y="12700"/>
              <a:ext cx="8449310" cy="5365369"/>
            </a:xfrm>
            <a:custGeom>
              <a:avLst/>
              <a:gdLst/>
              <a:ahLst/>
              <a:cxnLst/>
              <a:rect l="l" t="t" r="r" b="b"/>
              <a:pathLst>
                <a:path w="8449310" h="5365369">
                  <a:moveTo>
                    <a:pt x="0" y="536575"/>
                  </a:moveTo>
                  <a:cubicBezTo>
                    <a:pt x="0" y="240157"/>
                    <a:pt x="240665" y="0"/>
                    <a:pt x="537464" y="0"/>
                  </a:cubicBezTo>
                  <a:lnTo>
                    <a:pt x="7911846" y="0"/>
                  </a:lnTo>
                  <a:cubicBezTo>
                    <a:pt x="8208645" y="0"/>
                    <a:pt x="8449310" y="240157"/>
                    <a:pt x="8449310" y="536575"/>
                  </a:cubicBezTo>
                  <a:lnTo>
                    <a:pt x="8449310" y="4828794"/>
                  </a:lnTo>
                  <a:cubicBezTo>
                    <a:pt x="8449310" y="5125085"/>
                    <a:pt x="8208645" y="5365369"/>
                    <a:pt x="7911846" y="5365369"/>
                  </a:cubicBezTo>
                  <a:lnTo>
                    <a:pt x="537464" y="5365369"/>
                  </a:lnTo>
                  <a:cubicBezTo>
                    <a:pt x="240665" y="5365242"/>
                    <a:pt x="0" y="5125085"/>
                    <a:pt x="0" y="4828794"/>
                  </a:cubicBezTo>
                  <a:close/>
                </a:path>
              </a:pathLst>
            </a:custGeom>
            <a:solidFill>
              <a:srgbClr val="E7E6E6">
                <a:alpha val="80784"/>
              </a:srgbClr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8474710" cy="5390769"/>
            </a:xfrm>
            <a:custGeom>
              <a:avLst/>
              <a:gdLst/>
              <a:ahLst/>
              <a:cxnLst/>
              <a:rect l="l" t="t" r="r" b="b"/>
              <a:pathLst>
                <a:path w="8474710" h="5390769">
                  <a:moveTo>
                    <a:pt x="0" y="549275"/>
                  </a:moveTo>
                  <a:cubicBezTo>
                    <a:pt x="0" y="245872"/>
                    <a:pt x="246380" y="0"/>
                    <a:pt x="550164" y="0"/>
                  </a:cubicBezTo>
                  <a:lnTo>
                    <a:pt x="7924546" y="0"/>
                  </a:lnTo>
                  <a:lnTo>
                    <a:pt x="7924546" y="12700"/>
                  </a:lnTo>
                  <a:lnTo>
                    <a:pt x="7924546" y="0"/>
                  </a:lnTo>
                  <a:cubicBezTo>
                    <a:pt x="8228330" y="0"/>
                    <a:pt x="8474710" y="245872"/>
                    <a:pt x="8474710" y="549275"/>
                  </a:cubicBezTo>
                  <a:lnTo>
                    <a:pt x="8462010" y="549275"/>
                  </a:lnTo>
                  <a:lnTo>
                    <a:pt x="8474710" y="549275"/>
                  </a:lnTo>
                  <a:lnTo>
                    <a:pt x="8474710" y="4841494"/>
                  </a:lnTo>
                  <a:lnTo>
                    <a:pt x="8462010" y="4841494"/>
                  </a:lnTo>
                  <a:lnTo>
                    <a:pt x="8474710" y="4841494"/>
                  </a:lnTo>
                  <a:cubicBezTo>
                    <a:pt x="8474710" y="5144897"/>
                    <a:pt x="8228330" y="5390769"/>
                    <a:pt x="7924546" y="5390769"/>
                  </a:cubicBezTo>
                  <a:lnTo>
                    <a:pt x="7924546" y="5378069"/>
                  </a:lnTo>
                  <a:lnTo>
                    <a:pt x="7924546" y="5390769"/>
                  </a:lnTo>
                  <a:lnTo>
                    <a:pt x="550164" y="5390769"/>
                  </a:lnTo>
                  <a:lnTo>
                    <a:pt x="550164" y="5378069"/>
                  </a:lnTo>
                  <a:lnTo>
                    <a:pt x="550164" y="5390769"/>
                  </a:lnTo>
                  <a:cubicBezTo>
                    <a:pt x="246380" y="5390642"/>
                    <a:pt x="0" y="5144770"/>
                    <a:pt x="0" y="4841494"/>
                  </a:cubicBezTo>
                  <a:lnTo>
                    <a:pt x="0" y="549275"/>
                  </a:lnTo>
                  <a:lnTo>
                    <a:pt x="12700" y="549275"/>
                  </a:lnTo>
                  <a:lnTo>
                    <a:pt x="0" y="549275"/>
                  </a:lnTo>
                  <a:moveTo>
                    <a:pt x="25400" y="549275"/>
                  </a:moveTo>
                  <a:lnTo>
                    <a:pt x="25400" y="4841494"/>
                  </a:lnTo>
                  <a:lnTo>
                    <a:pt x="12700" y="4841494"/>
                  </a:lnTo>
                  <a:lnTo>
                    <a:pt x="25400" y="4841494"/>
                  </a:lnTo>
                  <a:cubicBezTo>
                    <a:pt x="25400" y="5130800"/>
                    <a:pt x="260350" y="5365242"/>
                    <a:pt x="550164" y="5365242"/>
                  </a:cubicBezTo>
                  <a:lnTo>
                    <a:pt x="7924546" y="5365242"/>
                  </a:lnTo>
                  <a:cubicBezTo>
                    <a:pt x="8214360" y="5365242"/>
                    <a:pt x="8449310" y="5130673"/>
                    <a:pt x="8449310" y="4841367"/>
                  </a:cubicBezTo>
                  <a:lnTo>
                    <a:pt x="8449310" y="549275"/>
                  </a:lnTo>
                  <a:cubicBezTo>
                    <a:pt x="8449310" y="259969"/>
                    <a:pt x="8214360" y="25400"/>
                    <a:pt x="7924546" y="25400"/>
                  </a:cubicBezTo>
                  <a:lnTo>
                    <a:pt x="550164" y="25400"/>
                  </a:lnTo>
                  <a:lnTo>
                    <a:pt x="550164" y="12700"/>
                  </a:lnTo>
                  <a:lnTo>
                    <a:pt x="550164" y="25400"/>
                  </a:lnTo>
                  <a:cubicBezTo>
                    <a:pt x="260350" y="25400"/>
                    <a:pt x="25400" y="259969"/>
                    <a:pt x="25400" y="549275"/>
                  </a:cubicBezTo>
                  <a:close/>
                </a:path>
              </a:pathLst>
            </a:custGeom>
            <a:solidFill>
              <a:srgbClr val="44546A"/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621834" y="6562624"/>
            <a:ext cx="6000871" cy="1967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18978" lvl="1" indent="-309489" algn="ctr">
              <a:lnSpc>
                <a:spcPts val="3096"/>
              </a:lnSpc>
              <a:buFont typeface="Arial"/>
              <a:buChar char="•"/>
            </a:pPr>
            <a:r>
              <a:rPr lang="en-US" sz="2866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Regelt die Einrichtung der Grundbuchämter </a:t>
            </a:r>
          </a:p>
          <a:p>
            <a:pPr marL="618978" lvl="1" indent="-309489" algn="ctr">
              <a:lnSpc>
                <a:spcPts val="3096"/>
              </a:lnSpc>
              <a:buFont typeface="Arial"/>
              <a:buChar char="•"/>
            </a:pPr>
            <a:r>
              <a:rPr lang="en-US" sz="2866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befasst sich mit dem Verfahren </a:t>
            </a:r>
          </a:p>
          <a:p>
            <a:pPr algn="ctr">
              <a:lnSpc>
                <a:spcPts val="3096"/>
              </a:lnSpc>
              <a:spcBef>
                <a:spcPct val="0"/>
              </a:spcBef>
            </a:pPr>
            <a:r>
              <a:rPr lang="en-US" sz="2866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das zur Eintragung im Grundbuch führt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806873" y="4413092"/>
            <a:ext cx="6356004" cy="673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sz="4800" dirty="0">
                <a:solidFill>
                  <a:srgbClr val="E7E6E6"/>
                </a:solidFill>
                <a:latin typeface="Inter"/>
                <a:ea typeface="Inter"/>
                <a:cs typeface="Inter"/>
                <a:sym typeface="Inter"/>
              </a:rPr>
              <a:t>GBO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006887" y="4084480"/>
            <a:ext cx="6356004" cy="1330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sz="4800" dirty="0" err="1">
                <a:solidFill>
                  <a:srgbClr val="E7E6E6"/>
                </a:solidFill>
                <a:latin typeface="Inter"/>
                <a:ea typeface="Inter"/>
                <a:cs typeface="Inter"/>
                <a:sym typeface="Inter"/>
              </a:rPr>
              <a:t>Grundbuchverfügung</a:t>
            </a:r>
            <a:r>
              <a:rPr lang="en-US" sz="4800" dirty="0">
                <a:solidFill>
                  <a:srgbClr val="E7E6E6"/>
                </a:solidFill>
                <a:latin typeface="Inter"/>
                <a:ea typeface="Inter"/>
                <a:cs typeface="Inter"/>
                <a:sym typeface="Inter"/>
              </a:rPr>
              <a:t> (GBV)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390773" y="5815422"/>
            <a:ext cx="6356004" cy="3452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23"/>
              </a:lnSpc>
              <a:spcBef>
                <a:spcPct val="0"/>
              </a:spcBef>
            </a:pPr>
            <a:r>
              <a:rPr lang="en-US" sz="27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= </a:t>
            </a:r>
            <a:r>
              <a:rPr lang="en-US" sz="27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Rechtsverordnung</a:t>
            </a:r>
            <a:r>
              <a:rPr lang="en-US" sz="27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zur</a:t>
            </a:r>
            <a:r>
              <a:rPr lang="en-US" sz="27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Durchführung</a:t>
            </a:r>
            <a:r>
              <a:rPr lang="en-US" sz="27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der GBO</a:t>
            </a:r>
          </a:p>
          <a:p>
            <a:pPr marL="604519" lvl="1" indent="-302260" algn="ctr">
              <a:lnSpc>
                <a:spcPts val="3023"/>
              </a:lnSpc>
              <a:buFont typeface="Arial"/>
              <a:buChar char="•"/>
            </a:pPr>
            <a:r>
              <a:rPr lang="en-US" sz="27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enthält</a:t>
            </a:r>
            <a:r>
              <a:rPr lang="en-US" sz="27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Bestimmungen</a:t>
            </a:r>
            <a:r>
              <a:rPr lang="en-US" sz="27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für die </a:t>
            </a:r>
            <a:r>
              <a:rPr lang="en-US" sz="27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Führung</a:t>
            </a:r>
            <a:r>
              <a:rPr lang="en-US" sz="27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7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endParaRPr lang="en-US" sz="2799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04519" lvl="1" indent="-302260" algn="ctr">
              <a:lnSpc>
                <a:spcPts val="3023"/>
              </a:lnSpc>
              <a:buFont typeface="Arial"/>
              <a:buChar char="•"/>
            </a:pPr>
            <a:r>
              <a:rPr lang="en-US" sz="27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Allgemeine </a:t>
            </a:r>
            <a:r>
              <a:rPr lang="en-US" sz="27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Verfügung</a:t>
            </a:r>
            <a:r>
              <a:rPr lang="en-US" sz="27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über</a:t>
            </a:r>
            <a:r>
              <a:rPr lang="en-US" sz="27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27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geschäftliche</a:t>
            </a:r>
            <a:r>
              <a:rPr lang="en-US" sz="27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Behandlung</a:t>
            </a:r>
            <a:r>
              <a:rPr lang="en-US" sz="27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in </a:t>
            </a:r>
            <a:r>
              <a:rPr lang="en-US" sz="27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Grundbuchsachen</a:t>
            </a:r>
            <a:r>
              <a:rPr lang="en-US" sz="27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27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Geschbh</a:t>
            </a:r>
            <a:r>
              <a:rPr lang="en-US" sz="27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algn="ctr">
              <a:lnSpc>
                <a:spcPts val="3023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AktO</a:t>
            </a:r>
            <a:r>
              <a:rPr lang="en-US" sz="27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ZVG, </a:t>
            </a:r>
            <a:r>
              <a:rPr lang="en-US" sz="27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InsO</a:t>
            </a:r>
            <a:r>
              <a:rPr lang="en-US" sz="27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ZPO, </a:t>
            </a:r>
          </a:p>
          <a:p>
            <a:pPr algn="ctr">
              <a:lnSpc>
                <a:spcPts val="3023"/>
              </a:lnSpc>
              <a:spcBef>
                <a:spcPct val="0"/>
              </a:spcBef>
            </a:pPr>
            <a:endParaRPr lang="en-US" sz="2799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806873" y="2182378"/>
            <a:ext cx="14748846" cy="1651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19"/>
              </a:lnSpc>
              <a:spcBef>
                <a:spcPct val="0"/>
              </a:spcBef>
            </a:pPr>
            <a:r>
              <a:rPr lang="en-US" sz="3999" dirty="0">
                <a:solidFill>
                  <a:srgbClr val="E16539"/>
                </a:solidFill>
                <a:latin typeface="Inter"/>
                <a:ea typeface="Inter"/>
                <a:cs typeface="Inter"/>
                <a:sym typeface="Inter"/>
              </a:rPr>
              <a:t>Das </a:t>
            </a:r>
            <a:r>
              <a:rPr lang="en-US" sz="3999" dirty="0" err="1">
                <a:solidFill>
                  <a:srgbClr val="E16539"/>
                </a:solidFill>
                <a:latin typeface="Inter"/>
                <a:ea typeface="Inter"/>
                <a:cs typeface="Inter"/>
                <a:sym typeface="Inter"/>
              </a:rPr>
              <a:t>Grundbuchrecht</a:t>
            </a:r>
            <a:r>
              <a:rPr lang="en-US" sz="3999" dirty="0">
                <a:solidFill>
                  <a:srgbClr val="E1653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999" dirty="0" err="1">
                <a:solidFill>
                  <a:srgbClr val="E16539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3999" dirty="0">
                <a:solidFill>
                  <a:srgbClr val="E16539"/>
                </a:solidFill>
                <a:latin typeface="Inter"/>
                <a:ea typeface="Inter"/>
                <a:cs typeface="Inter"/>
                <a:sym typeface="Inter"/>
              </a:rPr>
              <a:t> Teil der </a:t>
            </a:r>
            <a:r>
              <a:rPr lang="en-US" sz="3999" dirty="0" err="1">
                <a:solidFill>
                  <a:srgbClr val="E16539"/>
                </a:solidFill>
                <a:latin typeface="Inter"/>
                <a:ea typeface="Inter"/>
                <a:cs typeface="Inter"/>
                <a:sym typeface="Inter"/>
              </a:rPr>
              <a:t>freiwilligen</a:t>
            </a:r>
            <a:r>
              <a:rPr lang="en-US" sz="3999" dirty="0">
                <a:solidFill>
                  <a:srgbClr val="E1653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999" dirty="0" err="1">
                <a:solidFill>
                  <a:srgbClr val="E16539"/>
                </a:solidFill>
                <a:latin typeface="Inter"/>
                <a:ea typeface="Inter"/>
                <a:cs typeface="Inter"/>
                <a:sym typeface="Inter"/>
              </a:rPr>
              <a:t>Gerichtsbarkeit</a:t>
            </a:r>
            <a:endParaRPr lang="en-US" sz="3999" dirty="0">
              <a:solidFill>
                <a:srgbClr val="E16539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>
              <a:lnSpc>
                <a:spcPts val="4319"/>
              </a:lnSpc>
              <a:spcBef>
                <a:spcPct val="0"/>
              </a:spcBef>
            </a:pPr>
            <a:endParaRPr lang="en-US" sz="3999" dirty="0">
              <a:solidFill>
                <a:srgbClr val="E16539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>
              <a:lnSpc>
                <a:spcPts val="4319"/>
              </a:lnSpc>
              <a:spcBef>
                <a:spcPct val="0"/>
              </a:spcBef>
            </a:pPr>
            <a:r>
              <a:rPr lang="en-US" sz="39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Formelle</a:t>
            </a:r>
            <a:r>
              <a:rPr lang="en-US" sz="39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Recht: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736005" y="360958"/>
            <a:ext cx="15773400" cy="1988345"/>
            <a:chOff x="0" y="0"/>
            <a:chExt cx="21031200" cy="265112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Rechtsgrundlage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865084" y="5003797"/>
            <a:ext cx="4937760" cy="48006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115871" y="923301"/>
            <a:ext cx="16386153" cy="8440398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929726" y="-27570"/>
            <a:ext cx="12203660" cy="3297283"/>
            <a:chOff x="2488" y="-2137949"/>
            <a:chExt cx="16271546" cy="4396377"/>
          </a:xfrm>
        </p:grpSpPr>
        <p:sp>
          <p:nvSpPr>
            <p:cNvPr id="7" name="Freeform 7"/>
            <p:cNvSpPr/>
            <p:nvPr/>
          </p:nvSpPr>
          <p:spPr>
            <a:xfrm>
              <a:off x="124404" y="-2137949"/>
              <a:ext cx="16149630" cy="3236981"/>
            </a:xfrm>
            <a:custGeom>
              <a:avLst/>
              <a:gdLst/>
              <a:ahLst/>
              <a:cxnLst/>
              <a:rect l="l" t="t" r="r" b="b"/>
              <a:pathLst>
                <a:path w="16149630" h="3236980">
                  <a:moveTo>
                    <a:pt x="0" y="0"/>
                  </a:moveTo>
                  <a:lnTo>
                    <a:pt x="16149630" y="0"/>
                  </a:lnTo>
                  <a:lnTo>
                    <a:pt x="16149630" y="3236980"/>
                  </a:lnTo>
                  <a:lnTo>
                    <a:pt x="0" y="32369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212" b="-47212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2488" y="-854725"/>
              <a:ext cx="16149625" cy="311315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664"/>
                </a:lnSpc>
              </a:pPr>
              <a:r>
                <a:rPr lang="en-US" sz="10800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Nacherbenvermerk</a:t>
              </a:r>
              <a:endParaRPr lang="en-US" sz="10800" dirty="0">
                <a:solidFill>
                  <a:srgbClr val="303030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838285" y="3226296"/>
            <a:ext cx="15333844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5779" lvl="1" indent="-257889" algn="l">
              <a:buFont typeface="Arial"/>
              <a:buChar char="•"/>
            </a:pP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Vorerbe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Nacherbe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(§2100 BGB)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sind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zeitlicher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Reihenfolge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als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Erben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Gesamtrechtsnachfolger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Erblassers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(§ 1922 Abs. 1 BGB)</a:t>
            </a:r>
          </a:p>
          <a:p>
            <a:pPr marL="257890" lvl="1" algn="l"/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15779" lvl="1" indent="-257889" algn="l">
              <a:buFont typeface="Arial"/>
              <a:buChar char="•"/>
            </a:pP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Der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Vorerbe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also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Erbe auf Zeit</a:t>
            </a:r>
          </a:p>
          <a:p>
            <a:pPr marL="257890" lvl="1" algn="l"/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15779" lvl="1" indent="-257889" algn="l">
              <a:buFont typeface="Arial"/>
              <a:buChar char="•"/>
            </a:pP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verhindert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dass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Vorerbe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unrechtmäßig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veräußert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belastet</a:t>
            </a: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57890" lvl="1" algn="l"/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15779" lvl="1" indent="-257889" algn="l">
              <a:buFont typeface="Arial"/>
              <a:buChar char="•"/>
            </a:pP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schützt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Nacherben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gutgläubigem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Erwerb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Dritte</a:t>
            </a: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57890" lvl="1" algn="l"/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15779" lvl="1" indent="-257889" algn="l">
              <a:buFont typeface="Arial"/>
              <a:buChar char="•"/>
            </a:pP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der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Vermerk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schränkt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Verfügungsbefugnis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Vorerben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    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erheblich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2112 BGB</a:t>
            </a:r>
          </a:p>
          <a:p>
            <a:pPr marL="515779" lvl="1" indent="-257889" algn="l"/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71556" y="1328013"/>
            <a:ext cx="4325677" cy="4114800"/>
          </a:xfrm>
          <a:custGeom>
            <a:avLst/>
            <a:gdLst/>
            <a:ahLst/>
            <a:cxnLst/>
            <a:rect l="l" t="t" r="r" b="b"/>
            <a:pathLst>
              <a:path w="4325677" h="4114800">
                <a:moveTo>
                  <a:pt x="0" y="0"/>
                </a:moveTo>
                <a:lnTo>
                  <a:pt x="4325677" y="0"/>
                </a:lnTo>
                <a:lnTo>
                  <a:pt x="43256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562" b="-2562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" name="TextBox 3"/>
          <p:cNvSpPr txBox="1"/>
          <p:nvPr/>
        </p:nvSpPr>
        <p:spPr>
          <a:xfrm>
            <a:off x="4815614" y="4167757"/>
            <a:ext cx="12923196" cy="3166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17"/>
              </a:lnSpc>
              <a:spcBef>
                <a:spcPct val="0"/>
              </a:spcBef>
            </a:pPr>
            <a:r>
              <a:rPr lang="en-US" sz="4645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Herr Schmidt (</a:t>
            </a:r>
            <a:r>
              <a:rPr lang="en-US" sz="4645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Erblasser</a:t>
            </a:r>
            <a:r>
              <a:rPr lang="en-US" sz="4645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) </a:t>
            </a:r>
            <a:r>
              <a:rPr lang="en-US" sz="4645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möchte</a:t>
            </a:r>
            <a:r>
              <a:rPr lang="en-US" sz="4645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 seine  </a:t>
            </a:r>
            <a:r>
              <a:rPr lang="en-US" sz="4645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Ehefrau</a:t>
            </a:r>
            <a:r>
              <a:rPr lang="en-US" sz="4645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 (</a:t>
            </a:r>
            <a:r>
              <a:rPr lang="en-US" sz="4645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Vorerbin</a:t>
            </a:r>
            <a:r>
              <a:rPr lang="en-US" sz="4645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) </a:t>
            </a:r>
            <a:r>
              <a:rPr lang="en-US" sz="4645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absichern</a:t>
            </a:r>
            <a:r>
              <a:rPr lang="en-US" sz="4645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, </a:t>
            </a:r>
            <a:r>
              <a:rPr lang="en-US" sz="4645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damit</a:t>
            </a:r>
            <a:r>
              <a:rPr lang="en-US" sz="4645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4645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sie</a:t>
            </a:r>
            <a:r>
              <a:rPr lang="en-US" sz="4645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4645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im</a:t>
            </a:r>
            <a:r>
              <a:rPr lang="en-US" sz="4645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4645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gemeinsamen</a:t>
            </a:r>
            <a:r>
              <a:rPr lang="en-US" sz="4645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 Haus </a:t>
            </a:r>
            <a:r>
              <a:rPr lang="en-US" sz="4645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wohnen</a:t>
            </a:r>
            <a:r>
              <a:rPr lang="en-US" sz="4645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4645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kann</a:t>
            </a:r>
            <a:r>
              <a:rPr lang="en-US" sz="4645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. Die Kinder (</a:t>
            </a:r>
            <a:r>
              <a:rPr lang="en-US" sz="4645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Nacherben</a:t>
            </a:r>
            <a:r>
              <a:rPr lang="en-US" sz="4645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) </a:t>
            </a:r>
            <a:r>
              <a:rPr lang="en-US" sz="4645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sollen</a:t>
            </a:r>
            <a:r>
              <a:rPr lang="en-US" sz="4645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 das Haus </a:t>
            </a:r>
            <a:r>
              <a:rPr lang="en-US" sz="4645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aber</a:t>
            </a:r>
            <a:r>
              <a:rPr lang="en-US" sz="4645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4645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nach</a:t>
            </a:r>
            <a:r>
              <a:rPr lang="en-US" sz="4645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 dem Tod der </a:t>
            </a:r>
            <a:r>
              <a:rPr lang="en-US" sz="4645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Ehefrau</a:t>
            </a:r>
            <a:r>
              <a:rPr lang="en-US" sz="4645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4645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erhalten</a:t>
            </a:r>
            <a:r>
              <a:rPr lang="en-US" sz="4645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. 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865084" y="5003797"/>
            <a:ext cx="4937760" cy="48006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48376" y="920629"/>
            <a:ext cx="16386153" cy="8440398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853032" y="1312089"/>
            <a:ext cx="14312166" cy="1655064"/>
            <a:chOff x="0" y="0"/>
            <a:chExt cx="19082888" cy="220675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082893" cy="2206754"/>
            </a:xfrm>
            <a:custGeom>
              <a:avLst/>
              <a:gdLst/>
              <a:ahLst/>
              <a:cxnLst/>
              <a:rect l="l" t="t" r="r" b="b"/>
              <a:pathLst>
                <a:path w="19082893" h="2206754">
                  <a:moveTo>
                    <a:pt x="0" y="0"/>
                  </a:moveTo>
                  <a:lnTo>
                    <a:pt x="19082893" y="0"/>
                  </a:lnTo>
                  <a:lnTo>
                    <a:pt x="19082893" y="2206754"/>
                  </a:lnTo>
                  <a:lnTo>
                    <a:pt x="0" y="220675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9254" r="15371" b="-115939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04775"/>
              <a:ext cx="19082888" cy="210197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9072"/>
                </a:lnSpc>
              </a:pPr>
              <a:r>
                <a:rPr lang="en-US" sz="84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Insolvenzvermerk § 32 InsO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079163" y="3550293"/>
            <a:ext cx="14189149" cy="4616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2224" lvl="1" indent="-301112" algn="l">
              <a:lnSpc>
                <a:spcPts val="3596"/>
              </a:lnSpc>
              <a:buFont typeface="Arial"/>
              <a:buChar char="•"/>
            </a:pP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Schuldner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verliert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mit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Eröffnung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Insolvenzverfahrens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Befugnis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über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sein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Vermögen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verfügen</a:t>
            </a:r>
            <a:endParaRPr lang="en-US" sz="332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01112" lvl="1" algn="l">
              <a:lnSpc>
                <a:spcPts val="3596"/>
              </a:lnSpc>
            </a:pPr>
            <a:endParaRPr lang="en-US" sz="332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02647" lvl="1" indent="-301323" algn="l">
              <a:lnSpc>
                <a:spcPts val="3596"/>
              </a:lnSpc>
              <a:buFont typeface="Arial"/>
              <a:buChar char="•"/>
            </a:pP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Insolvenzvermerks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das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gutgläubige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Erwerb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eines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Dritten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verhindert</a:t>
            </a:r>
            <a:endParaRPr lang="en-US" sz="332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01324" lvl="1" algn="l">
              <a:lnSpc>
                <a:spcPts val="3596"/>
              </a:lnSpc>
            </a:pPr>
            <a:endParaRPr lang="en-US" sz="332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02647" lvl="1" indent="-301323" algn="l">
              <a:lnSpc>
                <a:spcPts val="3596"/>
              </a:lnSpc>
              <a:buFont typeface="Arial"/>
              <a:buChar char="•"/>
            </a:pP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zuständig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für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Entscheidung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über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Ersuchen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bzgl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. der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Löschung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Vermerks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332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gem. § 12 c Abs. 2 Nr. 3 GBO der </a:t>
            </a:r>
            <a:r>
              <a:rPr lang="en-US" sz="332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UdG</a:t>
            </a:r>
            <a:endParaRPr lang="en-US" sz="332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02647" lvl="1" indent="-301323" algn="l">
              <a:lnSpc>
                <a:spcPts val="3596"/>
              </a:lnSpc>
            </a:pPr>
            <a:endParaRPr lang="en-US" sz="332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865084" y="5003797"/>
            <a:ext cx="4937760" cy="48006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48376" y="920629"/>
            <a:ext cx="16386153" cy="8440398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49372" y="1312089"/>
            <a:ext cx="15685147" cy="1711615"/>
            <a:chOff x="-271546" y="0"/>
            <a:chExt cx="20913529" cy="228215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082893" cy="2206754"/>
            </a:xfrm>
            <a:custGeom>
              <a:avLst/>
              <a:gdLst/>
              <a:ahLst/>
              <a:cxnLst/>
              <a:rect l="l" t="t" r="r" b="b"/>
              <a:pathLst>
                <a:path w="19082893" h="2206754">
                  <a:moveTo>
                    <a:pt x="0" y="0"/>
                  </a:moveTo>
                  <a:lnTo>
                    <a:pt x="19082893" y="0"/>
                  </a:lnTo>
                  <a:lnTo>
                    <a:pt x="19082893" y="2206754"/>
                  </a:lnTo>
                  <a:lnTo>
                    <a:pt x="0" y="220675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9254" r="15371" b="-115939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-271546" y="180175"/>
              <a:ext cx="20913529" cy="210197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r>
                <a:rPr lang="de-DE" sz="8000" dirty="0">
                  <a:latin typeface="Recoleta" panose="020B0604020202020204" charset="0"/>
                </a:rPr>
                <a:t>Zwangsversteigerung/Zwangs-verwaltung gemäß § 19 ZVG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079163" y="3550293"/>
            <a:ext cx="14189149" cy="5170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de-DE" dirty="0"/>
              <a:t> </a:t>
            </a:r>
            <a:endParaRPr lang="de-DE" sz="3600" dirty="0"/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de-DE" sz="3600" dirty="0"/>
              <a:t>Zwangsversteigerung &amp; Zwangsverwaltung ist die Zwangsvollstreckung in das unbewegliche Vermögen</a:t>
            </a:r>
          </a:p>
          <a:p>
            <a:endParaRPr lang="de-DE" sz="3600" dirty="0"/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de-DE" sz="3600" dirty="0"/>
              <a:t>Anordnung der Zwangsversteigerung &amp; Zwangsverwaltung erfolgt beim Zwangsversteigerungsgericht</a:t>
            </a:r>
          </a:p>
          <a:p>
            <a:endParaRPr lang="de-DE" sz="3600" dirty="0"/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de-DE" sz="3600" dirty="0"/>
              <a:t>muss im Grundbuch in der Abt II eingetragen werden, um einen möglichen gutgläubigen Erwerb durch Dritte zu verhindern</a:t>
            </a:r>
          </a:p>
          <a:p>
            <a:pPr marL="602647" lvl="1" indent="-301323" algn="l">
              <a:lnSpc>
                <a:spcPts val="3596"/>
              </a:lnSpc>
            </a:pPr>
            <a:endParaRPr lang="en-US" sz="332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330568463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865084" y="5003797"/>
            <a:ext cx="4937760" cy="48006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56382" y="923301"/>
            <a:ext cx="16386153" cy="8440398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532530" y="1326724"/>
            <a:ext cx="12507553" cy="2383913"/>
            <a:chOff x="-527107" y="-332224"/>
            <a:chExt cx="16676737" cy="31785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149630" cy="2846326"/>
            </a:xfrm>
            <a:custGeom>
              <a:avLst/>
              <a:gdLst/>
              <a:ahLst/>
              <a:cxnLst/>
              <a:rect l="l" t="t" r="r" b="b"/>
              <a:pathLst>
                <a:path w="16149630" h="2846326">
                  <a:moveTo>
                    <a:pt x="0" y="0"/>
                  </a:moveTo>
                  <a:lnTo>
                    <a:pt x="16149630" y="0"/>
                  </a:lnTo>
                  <a:lnTo>
                    <a:pt x="16149630" y="2846326"/>
                  </a:lnTo>
                  <a:lnTo>
                    <a:pt x="0" y="28463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3692" b="-67417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-527107" y="-332224"/>
              <a:ext cx="16149625" cy="13959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664"/>
                </a:lnSpc>
              </a:pPr>
              <a:r>
                <a:rPr lang="en-US" sz="10800" dirty="0" err="1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Erbbaurecht</a:t>
              </a:r>
              <a:endParaRPr lang="en-US" sz="10800" dirty="0">
                <a:solidFill>
                  <a:srgbClr val="303030"/>
                </a:solidFill>
                <a:latin typeface="Recoleta"/>
                <a:ea typeface="Recoleta"/>
                <a:cs typeface="Recoleta"/>
                <a:sym typeface="Recoleta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56382" y="2715715"/>
            <a:ext cx="15303758" cy="6647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42925" lvl="1" indent="-271462" algn="l"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Erbbaurecht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veräußerliche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vererbliche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Recht, auf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unter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Oberfläche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eines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Grundstücks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Bauwerk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haben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1 I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ErbbauRG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71463" lvl="1" algn="l"/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42925" lvl="1" indent="-271462" algn="l"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Erbbauberechtigte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erhält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dingliches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Recht an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einem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fremden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71463" lvl="1" algn="l"/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42925" lvl="1" indent="-271462" algn="l">
              <a:buFont typeface="Arial"/>
              <a:buChar char="•"/>
            </a:pP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für das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Gebäude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nunmehr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eigenes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das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Erbbaugrundbuch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gebildet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71463" lvl="1" algn="l"/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42925" lvl="1" indent="-271462" algn="l"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Bildung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von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Wohnungsgrundbüchern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möglich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/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→ man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spricht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dann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vom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Wohnungserbbaurecht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60120" y="920934"/>
            <a:ext cx="16361226" cy="2841174"/>
            <a:chOff x="0" y="0"/>
            <a:chExt cx="21814968" cy="37882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814917" cy="3788283"/>
            </a:xfrm>
            <a:custGeom>
              <a:avLst/>
              <a:gdLst/>
              <a:ahLst/>
              <a:cxnLst/>
              <a:rect l="l" t="t" r="r" b="b"/>
              <a:pathLst>
                <a:path w="21814917" h="3788283">
                  <a:moveTo>
                    <a:pt x="0" y="0"/>
                  </a:moveTo>
                  <a:lnTo>
                    <a:pt x="21814917" y="0"/>
                  </a:lnTo>
                  <a:lnTo>
                    <a:pt x="21814917" y="3788283"/>
                  </a:lnTo>
                  <a:lnTo>
                    <a:pt x="0" y="3788283"/>
                  </a:lnTo>
                  <a:close/>
                </a:path>
              </a:pathLst>
            </a:custGeom>
            <a:solidFill>
              <a:srgbClr val="F0DFC8"/>
            </a:solidFill>
          </p:spPr>
        </p:sp>
      </p:grpSp>
      <p:pic>
        <p:nvPicPr>
          <p:cNvPr id="5" name="Picture 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-728134" y="-338572"/>
            <a:ext cx="19744267" cy="11106150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 rot="784062">
            <a:off x="12361879" y="-423390"/>
            <a:ext cx="5151549" cy="4114800"/>
          </a:xfrm>
          <a:custGeom>
            <a:avLst/>
            <a:gdLst/>
            <a:ahLst/>
            <a:cxnLst/>
            <a:rect l="l" t="t" r="r" b="b"/>
            <a:pathLst>
              <a:path w="5151549" h="4114800">
                <a:moveTo>
                  <a:pt x="0" y="0"/>
                </a:moveTo>
                <a:lnTo>
                  <a:pt x="5151549" y="0"/>
                </a:lnTo>
                <a:lnTo>
                  <a:pt x="51515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0056" r="-10056"/>
            </a:stretch>
          </a:blipFill>
        </p:spPr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84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865084" y="5003797"/>
            <a:ext cx="4937760" cy="48006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28700" y="920629"/>
            <a:ext cx="16386153" cy="8440398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42828" y="2467840"/>
            <a:ext cx="16072015" cy="72635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Entstehung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</a:p>
          <a:p>
            <a:pPr algn="l"/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61162" lvl="1" indent="-230581" algn="l"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Einigung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zwischen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Eigentümer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Erbbauberechtigten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Grundstücksgrundbuch (Abt. II)</a:t>
            </a:r>
          </a:p>
          <a:p>
            <a:pPr algn="l"/>
            <a:endParaRPr lang="en-US" sz="4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61162" lvl="1" indent="-230581" algn="l"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Einzelheiten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Erteilung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eines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Erbbaurechts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zum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Beispiel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Höhe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Erbbauzinses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die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Laufzeit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zwischen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dem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Grundstückseigentümer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&amp; dem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Erbbauberechtigten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Erbbauvertrag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festgehalten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/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61162" lvl="1" indent="-230581" algn="l"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Vertrag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muss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schriftlich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abgeschlossen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&amp; von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einem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               Notar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beurkundet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61486" lvl="1" indent="-230743" algn="l"/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alphaModFix amt="42000"/>
          </a:blip>
          <a:srcRect/>
          <a:stretch>
            <a:fillRect/>
          </a:stretch>
        </p:blipFill>
        <p:spPr>
          <a:xfrm flipV="1">
            <a:off x="1746380" y="3195414"/>
            <a:ext cx="2261670" cy="1108218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752600" y="1060162"/>
            <a:ext cx="12287483" cy="2534710"/>
            <a:chOff x="-233680" y="-533287"/>
            <a:chExt cx="16383310" cy="33796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6149630" cy="2846326"/>
            </a:xfrm>
            <a:custGeom>
              <a:avLst/>
              <a:gdLst/>
              <a:ahLst/>
              <a:cxnLst/>
              <a:rect l="l" t="t" r="r" b="b"/>
              <a:pathLst>
                <a:path w="16149630" h="2846326">
                  <a:moveTo>
                    <a:pt x="0" y="0"/>
                  </a:moveTo>
                  <a:lnTo>
                    <a:pt x="16149630" y="0"/>
                  </a:lnTo>
                  <a:lnTo>
                    <a:pt x="16149630" y="2846326"/>
                  </a:lnTo>
                  <a:lnTo>
                    <a:pt x="0" y="284632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3692" b="-67417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-233680" y="-533287"/>
              <a:ext cx="16149625" cy="205554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664"/>
                </a:lnSpc>
              </a:pPr>
              <a:r>
                <a:rPr lang="en-US" sz="10800" dirty="0" err="1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Erbbaurecht</a:t>
              </a:r>
              <a:endParaRPr lang="en-US" sz="10800" dirty="0">
                <a:solidFill>
                  <a:srgbClr val="303030"/>
                </a:solidFill>
                <a:latin typeface="Recoleta"/>
                <a:ea typeface="Recoleta"/>
                <a:cs typeface="Recoleta"/>
                <a:sym typeface="Recoleta"/>
              </a:endParaRPr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alphaModFix amt="42000"/>
          </a:blip>
          <a:srcRect/>
          <a:stretch>
            <a:fillRect/>
          </a:stretch>
        </p:blipFill>
        <p:spPr>
          <a:xfrm flipV="1">
            <a:off x="14910732" y="3140622"/>
            <a:ext cx="2438676" cy="1194951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865084" y="5003797"/>
            <a:ext cx="4937760" cy="48006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28700" y="817902"/>
            <a:ext cx="16386153" cy="8440398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927860" y="1575892"/>
            <a:ext cx="12112219" cy="2134743"/>
            <a:chOff x="0" y="0"/>
            <a:chExt cx="16149625" cy="284632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149630" cy="2846326"/>
            </a:xfrm>
            <a:custGeom>
              <a:avLst/>
              <a:gdLst/>
              <a:ahLst/>
              <a:cxnLst/>
              <a:rect l="l" t="t" r="r" b="b"/>
              <a:pathLst>
                <a:path w="16149630" h="2846326">
                  <a:moveTo>
                    <a:pt x="0" y="0"/>
                  </a:moveTo>
                  <a:lnTo>
                    <a:pt x="16149630" y="0"/>
                  </a:lnTo>
                  <a:lnTo>
                    <a:pt x="16149630" y="2846326"/>
                  </a:lnTo>
                  <a:lnTo>
                    <a:pt x="0" y="28463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3692" b="-67417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23825"/>
              <a:ext cx="16149625" cy="272249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664"/>
                </a:lnSpc>
              </a:pPr>
              <a:r>
                <a:rPr lang="en-US" sz="108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Erbbaurecht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659879" y="3736294"/>
            <a:ext cx="13674085" cy="5078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96798" lvl="1" indent="-298399" algn="l">
              <a:lnSpc>
                <a:spcPts val="3564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Beendigung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Erbbaurechts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fällt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Gebäude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an den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Grundstückseigentümer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Zahlung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Entschädigung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zurück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564"/>
              </a:lnSpc>
            </a:pP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96798" lvl="1" indent="-298399" algn="l">
              <a:lnSpc>
                <a:spcPts val="3564"/>
              </a:lnSpc>
              <a:buFont typeface="Arial"/>
              <a:buChar char="•"/>
            </a:pP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Eingang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Aufgabeerklärung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Erbbauberechtigten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der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Zustimmung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Eigentümers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&amp; der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Zustimmung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dinglicher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Berechtigter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erfolgt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Löschung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Grundstücksgrundbuch</a:t>
            </a:r>
          </a:p>
          <a:p>
            <a:pPr algn="l">
              <a:lnSpc>
                <a:spcPts val="3564"/>
              </a:lnSpc>
            </a:pP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97217" lvl="1" indent="-298609" algn="l">
              <a:lnSpc>
                <a:spcPts val="3564"/>
              </a:lnSpc>
              <a:buFont typeface="Arial"/>
              <a:buChar char="•"/>
            </a:pP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die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Schließung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Erbbaugrundbuchs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erfolgt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dann</a:t>
            </a:r>
            <a:r>
              <a: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von Amts </a:t>
            </a:r>
            <a:r>
              <a:rPr lang="en-US" sz="36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wegen</a:t>
            </a:r>
            <a:endParaRPr lang="en-US" sz="36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456573"/>
            <a:ext cx="1097280" cy="1010193"/>
          </a:xfrm>
          <a:custGeom>
            <a:avLst/>
            <a:gdLst/>
            <a:ahLst/>
            <a:cxnLst/>
            <a:rect l="l" t="t" r="r" b="b"/>
            <a:pathLst>
              <a:path w="1097280" h="1010193">
                <a:moveTo>
                  <a:pt x="0" y="0"/>
                </a:moveTo>
                <a:lnTo>
                  <a:pt x="1097280" y="0"/>
                </a:lnTo>
                <a:lnTo>
                  <a:pt x="1097280" y="1010193"/>
                </a:lnTo>
                <a:lnTo>
                  <a:pt x="0" y="10101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960120" y="920934"/>
            <a:ext cx="16361226" cy="2841174"/>
            <a:chOff x="0" y="0"/>
            <a:chExt cx="21814968" cy="37882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814917" cy="3788283"/>
            </a:xfrm>
            <a:custGeom>
              <a:avLst/>
              <a:gdLst/>
              <a:ahLst/>
              <a:cxnLst/>
              <a:rect l="l" t="t" r="r" b="b"/>
              <a:pathLst>
                <a:path w="21814917" h="3788283">
                  <a:moveTo>
                    <a:pt x="0" y="0"/>
                  </a:moveTo>
                  <a:lnTo>
                    <a:pt x="21814917" y="0"/>
                  </a:lnTo>
                  <a:lnTo>
                    <a:pt x="21814917" y="3788283"/>
                  </a:lnTo>
                  <a:lnTo>
                    <a:pt x="0" y="3788283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65443" y="795809"/>
            <a:ext cx="14914074" cy="2331720"/>
            <a:chOff x="0" y="0"/>
            <a:chExt cx="19885431" cy="310896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885433" cy="3108960"/>
            </a:xfrm>
            <a:custGeom>
              <a:avLst/>
              <a:gdLst/>
              <a:ahLst/>
              <a:cxnLst/>
              <a:rect l="l" t="t" r="r" b="b"/>
              <a:pathLst>
                <a:path w="19885433" h="3108960">
                  <a:moveTo>
                    <a:pt x="0" y="0"/>
                  </a:moveTo>
                  <a:lnTo>
                    <a:pt x="19885433" y="0"/>
                  </a:lnTo>
                  <a:lnTo>
                    <a:pt x="19885433" y="3108960"/>
                  </a:lnTo>
                  <a:lnTo>
                    <a:pt x="0" y="310896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74629" b="-74629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85725"/>
              <a:ext cx="19885431" cy="302323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776"/>
                </a:lnSpc>
              </a:pPr>
              <a:r>
                <a:rPr lang="en-US" sz="72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Abteilung III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2073873" y="3762108"/>
            <a:ext cx="4219664" cy="849207"/>
          </a:xfrm>
          <a:custGeom>
            <a:avLst/>
            <a:gdLst/>
            <a:ahLst/>
            <a:cxnLst/>
            <a:rect l="l" t="t" r="r" b="b"/>
            <a:pathLst>
              <a:path w="4219664" h="849207">
                <a:moveTo>
                  <a:pt x="0" y="0"/>
                </a:moveTo>
                <a:lnTo>
                  <a:pt x="4219664" y="0"/>
                </a:lnTo>
                <a:lnTo>
                  <a:pt x="4219664" y="849208"/>
                </a:lnTo>
                <a:lnTo>
                  <a:pt x="0" y="8492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1" name="TextBox 11"/>
          <p:cNvSpPr txBox="1"/>
          <p:nvPr/>
        </p:nvSpPr>
        <p:spPr>
          <a:xfrm>
            <a:off x="1565443" y="2912249"/>
            <a:ext cx="14911979" cy="4864541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marL="628885" lvl="1" indent="-314442" algn="l">
              <a:lnSpc>
                <a:spcPts val="4795"/>
              </a:lnSpc>
              <a:buFont typeface="Arial"/>
              <a:buChar char="•"/>
            </a:pPr>
            <a:r>
              <a:rPr lang="en-US" sz="347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Grundpfandrechte </a:t>
            </a:r>
            <a:r>
              <a:rPr lang="en-US" sz="347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347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47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eingetragen</a:t>
            </a:r>
            <a:r>
              <a:rPr lang="en-US" sz="347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</a:t>
            </a:r>
          </a:p>
          <a:p>
            <a:pPr algn="l">
              <a:lnSpc>
                <a:spcPts val="4795"/>
              </a:lnSpc>
            </a:pPr>
            <a:r>
              <a:rPr lang="en-US" sz="347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→ </a:t>
            </a:r>
            <a:r>
              <a:rPr lang="en-US" sz="347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belasten</a:t>
            </a:r>
            <a:r>
              <a:rPr lang="en-US" sz="347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47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347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47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Bestandsverzeichnis</a:t>
            </a:r>
            <a:r>
              <a:rPr lang="en-US" sz="347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47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gebuchte</a:t>
            </a:r>
            <a:r>
              <a:rPr lang="en-US" sz="347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47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Grundstücke</a:t>
            </a:r>
            <a:r>
              <a:rPr lang="en-US" sz="347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algn="l">
              <a:lnSpc>
                <a:spcPts val="4795"/>
              </a:lnSpc>
            </a:pPr>
            <a:endParaRPr lang="en-US" sz="3474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628885" lvl="1" indent="-314442" algn="l">
              <a:lnSpc>
                <a:spcPts val="4795"/>
              </a:lnSpc>
              <a:buFont typeface="Arial"/>
              <a:buChar char="•"/>
            </a:pPr>
            <a:r>
              <a:rPr lang="en-US" sz="347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Überbegriff</a:t>
            </a:r>
            <a:r>
              <a:rPr lang="en-US" sz="347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für </a:t>
            </a:r>
            <a:r>
              <a:rPr lang="en-US" sz="347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Hypotheken</a:t>
            </a:r>
            <a:r>
              <a:rPr lang="en-US" sz="347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47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Grundschulden</a:t>
            </a:r>
            <a:r>
              <a:rPr lang="en-US" sz="347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347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Rentenschulden</a:t>
            </a:r>
            <a:endParaRPr lang="en-US" sz="3474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14443" lvl="1" algn="l">
              <a:lnSpc>
                <a:spcPts val="4795"/>
              </a:lnSpc>
            </a:pPr>
            <a:r>
              <a:rPr lang="en-US" sz="347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marL="628885" lvl="1" indent="-314442" algn="l">
              <a:lnSpc>
                <a:spcPts val="4795"/>
              </a:lnSpc>
              <a:buFont typeface="Arial"/>
              <a:buChar char="•"/>
            </a:pPr>
            <a:r>
              <a:rPr lang="en-US" sz="347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dienen</a:t>
            </a:r>
            <a:r>
              <a:rPr lang="en-US" sz="347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347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Sicherung</a:t>
            </a:r>
            <a:r>
              <a:rPr lang="en-US" sz="347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47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einer</a:t>
            </a:r>
            <a:r>
              <a:rPr lang="en-US" sz="347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47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Geldhingabe</a:t>
            </a:r>
            <a:r>
              <a:rPr lang="en-US" sz="347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= Mittel der </a:t>
            </a:r>
            <a:r>
              <a:rPr lang="en-US" sz="3474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Kreditsicherung</a:t>
            </a:r>
            <a:r>
              <a:rPr lang="en-US" sz="3474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</p:txBody>
      </p:sp>
      <p:sp>
        <p:nvSpPr>
          <p:cNvPr id="12" name="AutoShape 12"/>
          <p:cNvSpPr/>
          <p:nvPr/>
        </p:nvSpPr>
        <p:spPr>
          <a:xfrm rot="10781400">
            <a:off x="1214323" y="9704156"/>
            <a:ext cx="15859354" cy="0"/>
          </a:xfrm>
          <a:prstGeom prst="line">
            <a:avLst/>
          </a:prstGeom>
          <a:ln w="47625" cap="rnd">
            <a:solidFill>
              <a:srgbClr val="E1653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-1530775" y="-861061"/>
            <a:ext cx="21349549" cy="12009121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5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547688"/>
            <a:ext cx="15773400" cy="1988345"/>
            <a:chOff x="0" y="0"/>
            <a:chExt cx="21031200" cy="26511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Rechtsgrundlagen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2062760" y="3640059"/>
            <a:ext cx="3467170" cy="1399870"/>
          </a:xfrm>
          <a:custGeom>
            <a:avLst/>
            <a:gdLst/>
            <a:ahLst/>
            <a:cxnLst/>
            <a:rect l="l" t="t" r="r" b="b"/>
            <a:pathLst>
              <a:path w="3467170" h="1399870">
                <a:moveTo>
                  <a:pt x="0" y="0"/>
                </a:moveTo>
                <a:lnTo>
                  <a:pt x="3467170" y="0"/>
                </a:lnTo>
                <a:lnTo>
                  <a:pt x="3467170" y="1399870"/>
                </a:lnTo>
                <a:lnTo>
                  <a:pt x="0" y="13998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7893096" y="6608423"/>
            <a:ext cx="2286743" cy="3263007"/>
          </a:xfrm>
          <a:custGeom>
            <a:avLst/>
            <a:gdLst/>
            <a:ahLst/>
            <a:cxnLst/>
            <a:rect l="l" t="t" r="r" b="b"/>
            <a:pathLst>
              <a:path w="2286743" h="3263007">
                <a:moveTo>
                  <a:pt x="0" y="0"/>
                </a:moveTo>
                <a:lnTo>
                  <a:pt x="2286744" y="0"/>
                </a:lnTo>
                <a:lnTo>
                  <a:pt x="2286744" y="3263007"/>
                </a:lnTo>
                <a:lnTo>
                  <a:pt x="0" y="32630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7" name="Freeform 7"/>
          <p:cNvSpPr/>
          <p:nvPr/>
        </p:nvSpPr>
        <p:spPr>
          <a:xfrm>
            <a:off x="5529930" y="6524816"/>
            <a:ext cx="2246493" cy="3430222"/>
          </a:xfrm>
          <a:custGeom>
            <a:avLst/>
            <a:gdLst/>
            <a:ahLst/>
            <a:cxnLst/>
            <a:rect l="l" t="t" r="r" b="b"/>
            <a:pathLst>
              <a:path w="2246493" h="3430222">
                <a:moveTo>
                  <a:pt x="0" y="0"/>
                </a:moveTo>
                <a:lnTo>
                  <a:pt x="2246493" y="0"/>
                </a:lnTo>
                <a:lnTo>
                  <a:pt x="2246493" y="3430222"/>
                </a:lnTo>
                <a:lnTo>
                  <a:pt x="0" y="343022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8" name="Freeform 8"/>
          <p:cNvSpPr/>
          <p:nvPr/>
        </p:nvSpPr>
        <p:spPr>
          <a:xfrm>
            <a:off x="12216576" y="251465"/>
            <a:ext cx="4235323" cy="6356958"/>
          </a:xfrm>
          <a:custGeom>
            <a:avLst/>
            <a:gdLst/>
            <a:ahLst/>
            <a:cxnLst/>
            <a:rect l="l" t="t" r="r" b="b"/>
            <a:pathLst>
              <a:path w="4235323" h="6356958">
                <a:moveTo>
                  <a:pt x="0" y="0"/>
                </a:moveTo>
                <a:lnTo>
                  <a:pt x="4235324" y="0"/>
                </a:lnTo>
                <a:lnTo>
                  <a:pt x="4235324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1348740" y="2822258"/>
            <a:ext cx="15590520" cy="3454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36"/>
              </a:lnSpc>
            </a:pPr>
            <a:r>
              <a:rPr lang="en-US" sz="4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Materielle</a:t>
            </a:r>
            <a:r>
              <a:rPr lang="en-US" sz="4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Recht: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vorwiegend</a:t>
            </a:r>
            <a:r>
              <a:rPr lang="en-US" sz="4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4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BGB</a:t>
            </a:r>
          </a:p>
          <a:p>
            <a:pPr algn="l">
              <a:lnSpc>
                <a:spcPts val="4536"/>
              </a:lnSpc>
            </a:pPr>
            <a:r>
              <a:rPr lang="en-US" sz="4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                  </a:t>
            </a:r>
            <a:r>
              <a:rPr lang="en-US" sz="4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4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3. Buch ( </a:t>
            </a:r>
            <a:r>
              <a:rPr lang="en-US" sz="4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Sachenrecht</a:t>
            </a:r>
            <a:r>
              <a:rPr lang="en-US" sz="4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algn="l">
              <a:lnSpc>
                <a:spcPts val="4536"/>
              </a:lnSpc>
            </a:pPr>
            <a:endParaRPr lang="en-US" sz="4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Erbbaurechtsgesetz</a:t>
            </a:r>
            <a:endParaRPr lang="en-US" sz="4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Wohnungseigentümergesetz</a:t>
            </a:r>
            <a:endParaRPr lang="en-US" sz="4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67539" y="3014751"/>
            <a:ext cx="14911978" cy="5748399"/>
            <a:chOff x="0" y="0"/>
            <a:chExt cx="19882637" cy="76645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882638" cy="7664534"/>
            </a:xfrm>
            <a:custGeom>
              <a:avLst/>
              <a:gdLst/>
              <a:ahLst/>
              <a:cxnLst/>
              <a:rect l="l" t="t" r="r" b="b"/>
              <a:pathLst>
                <a:path w="19882638" h="7664534">
                  <a:moveTo>
                    <a:pt x="0" y="0"/>
                  </a:moveTo>
                  <a:lnTo>
                    <a:pt x="19882638" y="0"/>
                  </a:lnTo>
                  <a:lnTo>
                    <a:pt x="19882638" y="7664534"/>
                  </a:lnTo>
                  <a:lnTo>
                    <a:pt x="0" y="766453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778" b="868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85725"/>
              <a:ext cx="19882637" cy="757880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02206" lvl="1" indent="-251103" algn="l">
                <a:lnSpc>
                  <a:spcPts val="2397"/>
                </a:lnSpc>
                <a:buFont typeface="Arial"/>
                <a:buChar char="•"/>
              </a:pP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Hypothek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1113 ff BGB</a:t>
              </a:r>
            </a:p>
            <a:p>
              <a:pPr algn="l">
                <a:lnSpc>
                  <a:spcPts val="2397"/>
                </a:lnSpc>
              </a:pPr>
              <a:endParaRPr lang="en-US" sz="277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99122" lvl="1" indent="-299561" algn="l">
                <a:lnSpc>
                  <a:spcPts val="3274"/>
                </a:lnSpc>
                <a:buFont typeface="Arial"/>
                <a:buChar char="•"/>
              </a:pP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Hypothek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Grundstücksbelastung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Inhalt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an den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Berechtigten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Hypothekengläubiger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bestimmte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Geldsumme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zur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Befriedigung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wegen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ihm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zustehenden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Forderung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zahlen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endParaRPr lang="en-US" sz="277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274"/>
                </a:lnSpc>
              </a:pPr>
              <a:endParaRPr lang="en-US" sz="277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99122" lvl="1" indent="-299561" algn="l">
                <a:lnSpc>
                  <a:spcPts val="3274"/>
                </a:lnSpc>
                <a:buFont typeface="Arial"/>
                <a:buChar char="•"/>
              </a:pP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Gläubiger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steht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dingliches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Verwertungsrecht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er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vollstrecken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darf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z.B.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gesicherte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Forderung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nicht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rechtzeitig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zurückbezahlt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1147 BGB</a:t>
              </a:r>
            </a:p>
            <a:p>
              <a:pPr algn="l">
                <a:lnSpc>
                  <a:spcPts val="3274"/>
                </a:lnSpc>
              </a:pPr>
              <a:endParaRPr lang="en-US" sz="277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99122" lvl="1" indent="-299561" algn="l">
                <a:lnSpc>
                  <a:spcPts val="3274"/>
                </a:lnSpc>
                <a:buFont typeface="Arial"/>
                <a:buChar char="•"/>
              </a:pP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Charakteristisch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die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Hypothek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deren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Abhängigkeit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zugrundeliegenden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persönlichen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Forderung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die man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Akzessorietät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nennt</a:t>
              </a:r>
              <a:endParaRPr lang="en-US" sz="277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274"/>
                </a:lnSpc>
              </a:pPr>
              <a:endParaRPr lang="en-US" sz="277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99122" lvl="1" indent="-299561" algn="l">
                <a:lnSpc>
                  <a:spcPts val="3274"/>
                </a:lnSpc>
                <a:buFont typeface="Arial"/>
                <a:buChar char="•"/>
              </a:pP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Hypothek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erlischt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durch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Aufgabeerklärung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Gläubigers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Zustimmung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Eigentümers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Löschung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775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2775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§§ 875 I, 1183 BGB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128443" y="1468854"/>
            <a:ext cx="1011415" cy="985631"/>
          </a:xfrm>
          <a:custGeom>
            <a:avLst/>
            <a:gdLst/>
            <a:ahLst/>
            <a:cxnLst/>
            <a:rect l="l" t="t" r="r" b="b"/>
            <a:pathLst>
              <a:path w="1011415" h="985631">
                <a:moveTo>
                  <a:pt x="0" y="0"/>
                </a:moveTo>
                <a:lnTo>
                  <a:pt x="1011415" y="0"/>
                </a:lnTo>
                <a:lnTo>
                  <a:pt x="1011415" y="985631"/>
                </a:lnTo>
                <a:lnTo>
                  <a:pt x="0" y="9856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8489" b="-2492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65443" y="795809"/>
            <a:ext cx="14914074" cy="2331720"/>
            <a:chOff x="0" y="0"/>
            <a:chExt cx="19885431" cy="310896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885433" cy="3108960"/>
            </a:xfrm>
            <a:custGeom>
              <a:avLst/>
              <a:gdLst/>
              <a:ahLst/>
              <a:cxnLst/>
              <a:rect l="l" t="t" r="r" b="b"/>
              <a:pathLst>
                <a:path w="19885433" h="3108960">
                  <a:moveTo>
                    <a:pt x="0" y="0"/>
                  </a:moveTo>
                  <a:lnTo>
                    <a:pt x="19885433" y="0"/>
                  </a:lnTo>
                  <a:lnTo>
                    <a:pt x="19885433" y="3108960"/>
                  </a:lnTo>
                  <a:lnTo>
                    <a:pt x="0" y="31089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4629" b="-74629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85725"/>
              <a:ext cx="19885431" cy="302323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776"/>
                </a:lnSpc>
              </a:pPr>
              <a:r>
                <a:rPr lang="en-US" sz="72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Hypothek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1565443" y="795809"/>
            <a:ext cx="14914076" cy="2331720"/>
          </a:xfrm>
          <a:custGeom>
            <a:avLst/>
            <a:gdLst/>
            <a:ahLst/>
            <a:cxnLst/>
            <a:rect l="l" t="t" r="r" b="b"/>
            <a:pathLst>
              <a:path w="19885433" h="3108960">
                <a:moveTo>
                  <a:pt x="0" y="0"/>
                </a:moveTo>
                <a:lnTo>
                  <a:pt x="19885433" y="0"/>
                </a:lnTo>
                <a:lnTo>
                  <a:pt x="19885433" y="3108960"/>
                </a:lnTo>
                <a:lnTo>
                  <a:pt x="0" y="3108960"/>
                </a:lnTo>
                <a:close/>
              </a:path>
            </a:pathLst>
          </a:custGeom>
          <a:blipFill>
            <a:blip r:embed="rId4">
              <a:alphaModFix amt="0"/>
            </a:blip>
            <a:stretch>
              <a:fillRect t="-74629" b="-74629"/>
            </a:stretch>
          </a:blipFill>
        </p:spPr>
      </p:sp>
      <p:pic>
        <p:nvPicPr>
          <p:cNvPr id="9" name="Picture 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>
          <a:xfrm>
            <a:off x="-1543919" y="-800100"/>
            <a:ext cx="21132800" cy="11887200"/>
          </a:xfrm>
          <a:prstGeom prst="rect">
            <a:avLst/>
          </a:prstGeom>
        </p:spPr>
      </p:pic>
      <p:sp>
        <p:nvSpPr>
          <p:cNvPr id="8" name="Freeform 8"/>
          <p:cNvSpPr/>
          <p:nvPr/>
        </p:nvSpPr>
        <p:spPr>
          <a:xfrm rot="784062">
            <a:off x="12744502" y="-499590"/>
            <a:ext cx="5151549" cy="4114800"/>
          </a:xfrm>
          <a:custGeom>
            <a:avLst/>
            <a:gdLst/>
            <a:ahLst/>
            <a:cxnLst/>
            <a:rect l="l" t="t" r="r" b="b"/>
            <a:pathLst>
              <a:path w="5151549" h="4114800">
                <a:moveTo>
                  <a:pt x="0" y="0"/>
                </a:moveTo>
                <a:lnTo>
                  <a:pt x="5151549" y="0"/>
                </a:lnTo>
                <a:lnTo>
                  <a:pt x="51515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0056" r="-10056"/>
            </a:stretch>
          </a:blipFill>
        </p:spPr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658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4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331347"/>
            <a:ext cx="1097280" cy="1010193"/>
          </a:xfrm>
          <a:custGeom>
            <a:avLst/>
            <a:gdLst/>
            <a:ahLst/>
            <a:cxnLst/>
            <a:rect l="l" t="t" r="r" b="b"/>
            <a:pathLst>
              <a:path w="1097280" h="1010193">
                <a:moveTo>
                  <a:pt x="0" y="0"/>
                </a:moveTo>
                <a:lnTo>
                  <a:pt x="1097280" y="0"/>
                </a:lnTo>
                <a:lnTo>
                  <a:pt x="1097280" y="1010193"/>
                </a:lnTo>
                <a:lnTo>
                  <a:pt x="0" y="10101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960120" y="920934"/>
            <a:ext cx="16361226" cy="2841174"/>
            <a:chOff x="0" y="0"/>
            <a:chExt cx="21814968" cy="37882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814917" cy="3788283"/>
            </a:xfrm>
            <a:custGeom>
              <a:avLst/>
              <a:gdLst/>
              <a:ahLst/>
              <a:cxnLst/>
              <a:rect l="l" t="t" r="r" b="b"/>
              <a:pathLst>
                <a:path w="21814917" h="3788283">
                  <a:moveTo>
                    <a:pt x="0" y="0"/>
                  </a:moveTo>
                  <a:lnTo>
                    <a:pt x="21814917" y="0"/>
                  </a:lnTo>
                  <a:lnTo>
                    <a:pt x="21814917" y="3788283"/>
                  </a:lnTo>
                  <a:lnTo>
                    <a:pt x="0" y="3788283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65443" y="1214847"/>
            <a:ext cx="14914074" cy="1571538"/>
            <a:chOff x="0" y="0"/>
            <a:chExt cx="19885431" cy="310896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885433" cy="3108960"/>
            </a:xfrm>
            <a:custGeom>
              <a:avLst/>
              <a:gdLst/>
              <a:ahLst/>
              <a:cxnLst/>
              <a:rect l="l" t="t" r="r" b="b"/>
              <a:pathLst>
                <a:path w="19885433" h="3108960">
                  <a:moveTo>
                    <a:pt x="0" y="0"/>
                  </a:moveTo>
                  <a:lnTo>
                    <a:pt x="19885433" y="0"/>
                  </a:lnTo>
                  <a:lnTo>
                    <a:pt x="19885433" y="3108960"/>
                  </a:lnTo>
                  <a:lnTo>
                    <a:pt x="0" y="310896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74629" b="-74629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85725"/>
              <a:ext cx="19885431" cy="302323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776"/>
                </a:lnSpc>
              </a:pPr>
              <a:r>
                <a:rPr lang="en-US" sz="7200" dirty="0" err="1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Grundschuld</a:t>
              </a:r>
              <a:r>
                <a:rPr lang="en-US" sz="7200" dirty="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 §§ 1191 ff BGB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84725" y="3007516"/>
            <a:ext cx="14911978" cy="3953671"/>
            <a:chOff x="0" y="0"/>
            <a:chExt cx="19882637" cy="527156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882638" cy="5271563"/>
            </a:xfrm>
            <a:custGeom>
              <a:avLst/>
              <a:gdLst/>
              <a:ahLst/>
              <a:cxnLst/>
              <a:rect l="l" t="t" r="r" b="b"/>
              <a:pathLst>
                <a:path w="19882638" h="5271563">
                  <a:moveTo>
                    <a:pt x="0" y="0"/>
                  </a:moveTo>
                  <a:lnTo>
                    <a:pt x="19882638" y="0"/>
                  </a:lnTo>
                  <a:lnTo>
                    <a:pt x="19882638" y="5271563"/>
                  </a:lnTo>
                  <a:lnTo>
                    <a:pt x="0" y="5271563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4217" b="-32765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8575"/>
              <a:ext cx="19882637" cy="524298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97217" lvl="1" indent="-298609" algn="l">
                <a:lnSpc>
                  <a:spcPts val="3564"/>
                </a:lnSpc>
                <a:buFont typeface="Arial"/>
                <a:buChar char="•"/>
              </a:pP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Grundschuld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Grundstücksbelastung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Inhalt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an den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Berechtigten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Grundschuldgläubiger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bestimmte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Geldsumme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zur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Befriedigung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zahlen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98608" lvl="1" algn="l">
                <a:lnSpc>
                  <a:spcPts val="3564"/>
                </a:lnSpc>
              </a:pP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96798" lvl="1" indent="-298399" algn="l">
                <a:lnSpc>
                  <a:spcPts val="3564"/>
                </a:lnSpc>
                <a:buFont typeface="Arial"/>
                <a:buChar char="•"/>
              </a:pP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Hypothek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Grundschuld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dingliches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Verwertungsrecht</a:t>
              </a: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564"/>
                </a:lnSpc>
              </a:pP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926"/>
                </a:lnSpc>
              </a:pP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Unterscheidung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marL="597217" lvl="1" indent="-298609" algn="l">
                <a:lnSpc>
                  <a:spcPts val="3926"/>
                </a:lnSpc>
                <a:buFont typeface="Arial"/>
                <a:buChar char="•"/>
              </a:pP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Es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gibt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Briefgrundschuld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Buchgrundschuld</a:t>
              </a: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564"/>
                </a:lnSpc>
              </a:pP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AutoShape 11"/>
          <p:cNvSpPr/>
          <p:nvPr/>
        </p:nvSpPr>
        <p:spPr>
          <a:xfrm rot="10781400">
            <a:off x="1214323" y="9704156"/>
            <a:ext cx="15859354" cy="0"/>
          </a:xfrm>
          <a:prstGeom prst="line">
            <a:avLst/>
          </a:prstGeom>
          <a:ln w="47625" cap="rnd">
            <a:solidFill>
              <a:srgbClr val="E1653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12" name="Freeform 12"/>
          <p:cNvSpPr/>
          <p:nvPr/>
        </p:nvSpPr>
        <p:spPr>
          <a:xfrm rot="3287882">
            <a:off x="11327009" y="6898306"/>
            <a:ext cx="915636" cy="283847"/>
          </a:xfrm>
          <a:custGeom>
            <a:avLst/>
            <a:gdLst/>
            <a:ahLst/>
            <a:cxnLst/>
            <a:rect l="l" t="t" r="r" b="b"/>
            <a:pathLst>
              <a:path w="915636" h="283847">
                <a:moveTo>
                  <a:pt x="0" y="0"/>
                </a:moveTo>
                <a:lnTo>
                  <a:pt x="915636" y="0"/>
                </a:lnTo>
                <a:lnTo>
                  <a:pt x="915636" y="283847"/>
                </a:lnTo>
                <a:lnTo>
                  <a:pt x="0" y="2838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3" name="TextBox 13"/>
          <p:cNvSpPr txBox="1"/>
          <p:nvPr/>
        </p:nvSpPr>
        <p:spPr>
          <a:xfrm>
            <a:off x="10415980" y="7623664"/>
            <a:ext cx="6905366" cy="1812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64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wenn die Grundschuld im Grundbuch eingetragen wird und den Zusatz „ ohne Brief“ enthält</a:t>
            </a:r>
          </a:p>
          <a:p>
            <a:pPr algn="ctr">
              <a:lnSpc>
                <a:spcPts val="3564"/>
              </a:lnSpc>
              <a:spcBef>
                <a:spcPct val="0"/>
              </a:spcBef>
            </a:pPr>
            <a:endParaRPr lang="en-US" sz="33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565443" y="7623664"/>
            <a:ext cx="5956167" cy="91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64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es wird ein Grundschuldbrief erteilt</a:t>
            </a:r>
          </a:p>
        </p:txBody>
      </p:sp>
      <p:sp>
        <p:nvSpPr>
          <p:cNvPr id="15" name="Freeform 15"/>
          <p:cNvSpPr/>
          <p:nvPr/>
        </p:nvSpPr>
        <p:spPr>
          <a:xfrm rot="7961434">
            <a:off x="5158296" y="6890707"/>
            <a:ext cx="964662" cy="299045"/>
          </a:xfrm>
          <a:custGeom>
            <a:avLst/>
            <a:gdLst/>
            <a:ahLst/>
            <a:cxnLst/>
            <a:rect l="l" t="t" r="r" b="b"/>
            <a:pathLst>
              <a:path w="964662" h="299045">
                <a:moveTo>
                  <a:pt x="0" y="0"/>
                </a:moveTo>
                <a:lnTo>
                  <a:pt x="964662" y="0"/>
                </a:lnTo>
                <a:lnTo>
                  <a:pt x="964662" y="299045"/>
                </a:lnTo>
                <a:lnTo>
                  <a:pt x="0" y="2990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  <p:bldP spid="15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" y="1824895"/>
            <a:ext cx="1097280" cy="1010193"/>
          </a:xfrm>
          <a:custGeom>
            <a:avLst/>
            <a:gdLst/>
            <a:ahLst/>
            <a:cxnLst/>
            <a:rect l="l" t="t" r="r" b="b"/>
            <a:pathLst>
              <a:path w="1097280" h="1010193">
                <a:moveTo>
                  <a:pt x="0" y="0"/>
                </a:moveTo>
                <a:lnTo>
                  <a:pt x="1097280" y="0"/>
                </a:lnTo>
                <a:lnTo>
                  <a:pt x="1097280" y="1010193"/>
                </a:lnTo>
                <a:lnTo>
                  <a:pt x="0" y="10101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960120" y="920934"/>
            <a:ext cx="16361226" cy="2841174"/>
            <a:chOff x="0" y="0"/>
            <a:chExt cx="21814968" cy="37882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814917" cy="3788283"/>
            </a:xfrm>
            <a:custGeom>
              <a:avLst/>
              <a:gdLst/>
              <a:ahLst/>
              <a:cxnLst/>
              <a:rect l="l" t="t" r="r" b="b"/>
              <a:pathLst>
                <a:path w="21814917" h="3788283">
                  <a:moveTo>
                    <a:pt x="0" y="0"/>
                  </a:moveTo>
                  <a:lnTo>
                    <a:pt x="21814917" y="0"/>
                  </a:lnTo>
                  <a:lnTo>
                    <a:pt x="21814917" y="3788283"/>
                  </a:lnTo>
                  <a:lnTo>
                    <a:pt x="0" y="3788283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65443" y="1214847"/>
            <a:ext cx="14914074" cy="2331720"/>
            <a:chOff x="0" y="0"/>
            <a:chExt cx="19885431" cy="310896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885433" cy="3108960"/>
            </a:xfrm>
            <a:custGeom>
              <a:avLst/>
              <a:gdLst/>
              <a:ahLst/>
              <a:cxnLst/>
              <a:rect l="l" t="t" r="r" b="b"/>
              <a:pathLst>
                <a:path w="19885433" h="3108960">
                  <a:moveTo>
                    <a:pt x="0" y="0"/>
                  </a:moveTo>
                  <a:lnTo>
                    <a:pt x="19885433" y="0"/>
                  </a:lnTo>
                  <a:lnTo>
                    <a:pt x="19885433" y="3108960"/>
                  </a:lnTo>
                  <a:lnTo>
                    <a:pt x="0" y="310896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74629" b="-74629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85725"/>
              <a:ext cx="19885431" cy="302323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776"/>
                </a:lnSpc>
              </a:pPr>
              <a:r>
                <a:rPr lang="en-US" sz="72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Briefgrundschuld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84744" y="3283208"/>
            <a:ext cx="14911978" cy="5632184"/>
            <a:chOff x="0" y="0"/>
            <a:chExt cx="19882637" cy="75095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882638" cy="7509580"/>
            </a:xfrm>
            <a:custGeom>
              <a:avLst/>
              <a:gdLst/>
              <a:ahLst/>
              <a:cxnLst/>
              <a:rect l="l" t="t" r="r" b="b"/>
              <a:pathLst>
                <a:path w="19882638" h="7509580">
                  <a:moveTo>
                    <a:pt x="0" y="0"/>
                  </a:moveTo>
                  <a:lnTo>
                    <a:pt x="19882638" y="0"/>
                  </a:lnTo>
                  <a:lnTo>
                    <a:pt x="19882638" y="7509580"/>
                  </a:lnTo>
                  <a:lnTo>
                    <a:pt x="0" y="750958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9980" b="6801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19882637" cy="747147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Vorteil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Briefgrundschuld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Abtretung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Briefgrundschuld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Grundbucheintragung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nicht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erforderlich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beim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Grundbuchamt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fallen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zusätzliche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Kosten in Form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¼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Gebühr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die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Erteilung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Briefes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an</a:t>
              </a: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geht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Brief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verloren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muss er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Aufgebotsverfahren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offiziell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kraftlos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erklärt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(Abt. 70)</a:t>
              </a:r>
            </a:p>
            <a:p>
              <a:pPr algn="l">
                <a:lnSpc>
                  <a:spcPts val="3888"/>
                </a:lnSpc>
              </a:pP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lnSpc>
                  <a:spcPts val="3888"/>
                </a:lnSpc>
                <a:buFont typeface="Arial"/>
                <a:buChar char="•"/>
              </a:pP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mehrere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Grundbuchblätter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betroffen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Gesamtgrundschuldbrief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6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erstellt</a:t>
              </a:r>
              <a:r>
                <a:rPr lang="en-US" sz="36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(§§ 59,63,70 GBO)</a:t>
              </a:r>
            </a:p>
          </p:txBody>
        </p:sp>
      </p:grpSp>
      <p:sp>
        <p:nvSpPr>
          <p:cNvPr id="11" name="AutoShape 11"/>
          <p:cNvSpPr/>
          <p:nvPr/>
        </p:nvSpPr>
        <p:spPr>
          <a:xfrm rot="10781400">
            <a:off x="1214323" y="9704156"/>
            <a:ext cx="15859354" cy="0"/>
          </a:xfrm>
          <a:prstGeom prst="line">
            <a:avLst/>
          </a:prstGeom>
          <a:ln w="47625" cap="rnd">
            <a:solidFill>
              <a:srgbClr val="E1653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" y="1319798"/>
            <a:ext cx="1097280" cy="1010193"/>
          </a:xfrm>
          <a:custGeom>
            <a:avLst/>
            <a:gdLst/>
            <a:ahLst/>
            <a:cxnLst/>
            <a:rect l="l" t="t" r="r" b="b"/>
            <a:pathLst>
              <a:path w="1097280" h="1010193">
                <a:moveTo>
                  <a:pt x="0" y="0"/>
                </a:moveTo>
                <a:lnTo>
                  <a:pt x="1097280" y="0"/>
                </a:lnTo>
                <a:lnTo>
                  <a:pt x="1097280" y="1010193"/>
                </a:lnTo>
                <a:lnTo>
                  <a:pt x="0" y="10101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960120" y="920934"/>
            <a:ext cx="16361226" cy="2841174"/>
            <a:chOff x="0" y="0"/>
            <a:chExt cx="21814968" cy="37882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814917" cy="3788283"/>
            </a:xfrm>
            <a:custGeom>
              <a:avLst/>
              <a:gdLst/>
              <a:ahLst/>
              <a:cxnLst/>
              <a:rect l="l" t="t" r="r" b="b"/>
              <a:pathLst>
                <a:path w="21814917" h="3788283">
                  <a:moveTo>
                    <a:pt x="0" y="0"/>
                  </a:moveTo>
                  <a:lnTo>
                    <a:pt x="21814917" y="0"/>
                  </a:lnTo>
                  <a:lnTo>
                    <a:pt x="21814917" y="3788283"/>
                  </a:lnTo>
                  <a:lnTo>
                    <a:pt x="0" y="3788283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60684" y="659035"/>
            <a:ext cx="14914074" cy="2401062"/>
            <a:chOff x="0" y="0"/>
            <a:chExt cx="19885431" cy="320141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885433" cy="3201416"/>
            </a:xfrm>
            <a:custGeom>
              <a:avLst/>
              <a:gdLst/>
              <a:ahLst/>
              <a:cxnLst/>
              <a:rect l="l" t="t" r="r" b="b"/>
              <a:pathLst>
                <a:path w="19885433" h="3201416">
                  <a:moveTo>
                    <a:pt x="0" y="0"/>
                  </a:moveTo>
                  <a:lnTo>
                    <a:pt x="19885433" y="0"/>
                  </a:lnTo>
                  <a:lnTo>
                    <a:pt x="19885433" y="3201416"/>
                  </a:lnTo>
                  <a:lnTo>
                    <a:pt x="0" y="320141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72474" b="-69586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85725"/>
              <a:ext cx="19885431" cy="31156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776"/>
                </a:lnSpc>
              </a:pPr>
              <a:r>
                <a:rPr lang="en-US" sz="72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Bestandteile eines </a:t>
              </a:r>
            </a:p>
            <a:p>
              <a:pPr algn="l">
                <a:lnSpc>
                  <a:spcPts val="7776"/>
                </a:lnSpc>
              </a:pPr>
              <a:r>
                <a:rPr lang="en-US" sz="72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Grundschuldbriefes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60120" y="3204040"/>
            <a:ext cx="9838629" cy="5160392"/>
            <a:chOff x="0" y="0"/>
            <a:chExt cx="13118173" cy="688052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118173" cy="6880524"/>
            </a:xfrm>
            <a:custGeom>
              <a:avLst/>
              <a:gdLst/>
              <a:ahLst/>
              <a:cxnLst/>
              <a:rect l="l" t="t" r="r" b="b"/>
              <a:pathLst>
                <a:path w="13118173" h="6880524">
                  <a:moveTo>
                    <a:pt x="0" y="0"/>
                  </a:moveTo>
                  <a:lnTo>
                    <a:pt x="13118173" y="0"/>
                  </a:lnTo>
                  <a:lnTo>
                    <a:pt x="13118173" y="6880524"/>
                  </a:lnTo>
                  <a:lnTo>
                    <a:pt x="0" y="6880524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0892" r="-51565" b="-1718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8575"/>
              <a:ext cx="13118173" cy="685194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97217" lvl="1" indent="-298609" algn="l">
                <a:buFont typeface="Arial"/>
                <a:buChar char="•"/>
              </a:pP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Gruppennummer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( 01=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Hypothekenbrief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02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Grundschuldbrief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03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Rentenschuld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marL="597217" lvl="1" indent="-298609" algn="l">
                <a:buFont typeface="Arial"/>
                <a:buChar char="•"/>
              </a:pP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Neben der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Gruppennummer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steht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laufende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Nummer</a:t>
              </a:r>
            </a:p>
            <a:p>
              <a:pPr marL="597217" lvl="1" indent="-298609" algn="l">
                <a:buFont typeface="Arial"/>
                <a:buChar char="•"/>
              </a:pP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Bezeichnung</a:t>
              </a: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97217" lvl="1" indent="-298609" algn="l">
                <a:buFont typeface="Arial"/>
                <a:buChar char="•"/>
              </a:pP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Betrag</a:t>
              </a: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97217" lvl="1" indent="-298609" algn="l">
                <a:buFont typeface="Arial"/>
                <a:buChar char="•"/>
              </a:pP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Daten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zum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97217" lvl="1" indent="-298609" algn="l">
                <a:buFont typeface="Arial"/>
                <a:buChar char="•"/>
              </a:pP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Inhalt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Gläubigerbezeichnung</a:t>
              </a: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97217" lvl="1" indent="-298609" algn="l">
                <a:buFont typeface="Arial"/>
                <a:buChar char="•"/>
              </a:pP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Siegel,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Unterschrift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UdG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Rechtspfleger</a:t>
              </a: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97217" lvl="1" indent="-298609" algn="l">
                <a:lnSpc>
                  <a:spcPts val="3564"/>
                </a:lnSpc>
              </a:pP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AutoShape 11"/>
          <p:cNvSpPr/>
          <p:nvPr/>
        </p:nvSpPr>
        <p:spPr>
          <a:xfrm rot="10781400">
            <a:off x="1214323" y="9704156"/>
            <a:ext cx="15859354" cy="0"/>
          </a:xfrm>
          <a:prstGeom prst="line">
            <a:avLst/>
          </a:prstGeom>
          <a:ln w="47625" cap="rnd">
            <a:solidFill>
              <a:srgbClr val="E1653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12" name="Freeform 12"/>
          <p:cNvSpPr/>
          <p:nvPr/>
        </p:nvSpPr>
        <p:spPr>
          <a:xfrm>
            <a:off x="11299051" y="496497"/>
            <a:ext cx="6275297" cy="9072153"/>
          </a:xfrm>
          <a:custGeom>
            <a:avLst/>
            <a:gdLst/>
            <a:ahLst/>
            <a:cxnLst/>
            <a:rect l="l" t="t" r="r" b="b"/>
            <a:pathLst>
              <a:path w="6275297" h="9072153">
                <a:moveTo>
                  <a:pt x="0" y="0"/>
                </a:moveTo>
                <a:lnTo>
                  <a:pt x="6275297" y="0"/>
                </a:lnTo>
                <a:lnTo>
                  <a:pt x="6275297" y="9072153"/>
                </a:lnTo>
                <a:lnTo>
                  <a:pt x="0" y="90721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090" t="-4892" r="-6465" b="-5151"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0886" y="1436271"/>
            <a:ext cx="1097280" cy="1010193"/>
          </a:xfrm>
          <a:custGeom>
            <a:avLst/>
            <a:gdLst/>
            <a:ahLst/>
            <a:cxnLst/>
            <a:rect l="l" t="t" r="r" b="b"/>
            <a:pathLst>
              <a:path w="1097280" h="1010193">
                <a:moveTo>
                  <a:pt x="0" y="0"/>
                </a:moveTo>
                <a:lnTo>
                  <a:pt x="1097280" y="0"/>
                </a:lnTo>
                <a:lnTo>
                  <a:pt x="1097280" y="1010193"/>
                </a:lnTo>
                <a:lnTo>
                  <a:pt x="0" y="10101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841867" y="941694"/>
            <a:ext cx="16361226" cy="2841174"/>
            <a:chOff x="0" y="0"/>
            <a:chExt cx="21814968" cy="37882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814917" cy="3788283"/>
            </a:xfrm>
            <a:custGeom>
              <a:avLst/>
              <a:gdLst/>
              <a:ahLst/>
              <a:cxnLst/>
              <a:rect l="l" t="t" r="r" b="b"/>
              <a:pathLst>
                <a:path w="21814917" h="3788283">
                  <a:moveTo>
                    <a:pt x="0" y="0"/>
                  </a:moveTo>
                  <a:lnTo>
                    <a:pt x="21814917" y="0"/>
                  </a:lnTo>
                  <a:lnTo>
                    <a:pt x="21814917" y="3788283"/>
                  </a:lnTo>
                  <a:lnTo>
                    <a:pt x="0" y="3788283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65443" y="1214847"/>
            <a:ext cx="14914074" cy="1414053"/>
            <a:chOff x="0" y="0"/>
            <a:chExt cx="19885431" cy="310896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885433" cy="3108960"/>
            </a:xfrm>
            <a:custGeom>
              <a:avLst/>
              <a:gdLst/>
              <a:ahLst/>
              <a:cxnLst/>
              <a:rect l="l" t="t" r="r" b="b"/>
              <a:pathLst>
                <a:path w="19885433" h="3108960">
                  <a:moveTo>
                    <a:pt x="0" y="0"/>
                  </a:moveTo>
                  <a:lnTo>
                    <a:pt x="19885433" y="0"/>
                  </a:lnTo>
                  <a:lnTo>
                    <a:pt x="19885433" y="3108960"/>
                  </a:lnTo>
                  <a:lnTo>
                    <a:pt x="0" y="310896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74629" b="-74629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85725"/>
              <a:ext cx="19885431" cy="302323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776"/>
                </a:lnSpc>
              </a:pPr>
              <a:r>
                <a:rPr lang="en-US" sz="72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Grundschuldbriefe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91539" y="3193414"/>
            <a:ext cx="16397926" cy="5636705"/>
            <a:chOff x="-361985" y="0"/>
            <a:chExt cx="20244623" cy="751560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882638" cy="7515607"/>
            </a:xfrm>
            <a:custGeom>
              <a:avLst/>
              <a:gdLst/>
              <a:ahLst/>
              <a:cxnLst/>
              <a:rect l="l" t="t" r="r" b="b"/>
              <a:pathLst>
                <a:path w="19882638" h="7515607">
                  <a:moveTo>
                    <a:pt x="0" y="0"/>
                  </a:moveTo>
                  <a:lnTo>
                    <a:pt x="19882638" y="0"/>
                  </a:lnTo>
                  <a:lnTo>
                    <a:pt x="19882638" y="7515607"/>
                  </a:lnTo>
                  <a:lnTo>
                    <a:pt x="0" y="7515607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9972" b="6876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-361985" y="0"/>
              <a:ext cx="19882637" cy="748703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96798" lvl="1" indent="-298399" algn="l">
                <a:lnSpc>
                  <a:spcPts val="3564"/>
                </a:lnSpc>
                <a:buFont typeface="Arial"/>
                <a:buChar char="•"/>
              </a:pP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Briefe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Bundesdruckerei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bestellt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(§§ 34 ff Allgemeine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Verfügung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geschäftliche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Behandlung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Grundbuchsachen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Geschbe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algn="l">
                <a:lnSpc>
                  <a:spcPts val="3564"/>
                </a:lnSpc>
              </a:pP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96798" lvl="1" indent="-298399" algn="l">
                <a:lnSpc>
                  <a:spcPts val="3564"/>
                </a:lnSpc>
                <a:buFont typeface="Arial"/>
                <a:buChar char="•"/>
              </a:pP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für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Verwahrung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gem. § 36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Geschbe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der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Behördenleitung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Beamte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Angestellte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beauftragt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die diese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sicheren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Verschluss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verwahren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hat</a:t>
              </a:r>
            </a:p>
            <a:p>
              <a:pPr algn="l">
                <a:lnSpc>
                  <a:spcPts val="3564"/>
                </a:lnSpc>
              </a:pP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97217" lvl="1" indent="-298609" algn="l">
                <a:lnSpc>
                  <a:spcPts val="3564"/>
                </a:lnSpc>
                <a:buFont typeface="Arial"/>
                <a:buChar char="•"/>
              </a:pP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Weitergabe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Briefe muss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durch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Führung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Liste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nachgewiesen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 37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Geschbe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marL="597217" lvl="1" indent="-298609" algn="l">
                <a:lnSpc>
                  <a:spcPts val="3564"/>
                </a:lnSpc>
                <a:buFont typeface="Arial"/>
                <a:buChar char="•"/>
              </a:pP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97217" lvl="1" indent="-298609" algn="l">
                <a:lnSpc>
                  <a:spcPts val="3564"/>
                </a:lnSpc>
                <a:buFont typeface="Arial"/>
                <a:buChar char="•"/>
              </a:pP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Herstellung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Briefen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ergibt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sich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§§ 29 ff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Geschbe</a:t>
              </a: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98608" lvl="1" algn="l">
                <a:lnSpc>
                  <a:spcPts val="3564"/>
                </a:lnSpc>
              </a:pPr>
              <a:endParaRPr lang="en-US" sz="33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97217" lvl="1" indent="-298609" algn="l">
                <a:lnSpc>
                  <a:spcPts val="3564"/>
                </a:lnSpc>
                <a:buFont typeface="Arial"/>
                <a:buChar char="•"/>
              </a:pP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anwendbar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§§ 56-70 GBO und § 52 GBV, Anlage 3 bis 8 </a:t>
              </a:r>
              <a:r>
                <a:rPr lang="en-US" sz="33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als</a:t>
              </a:r>
              <a:r>
                <a:rPr lang="en-US" sz="33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Muster</a:t>
              </a:r>
            </a:p>
          </p:txBody>
        </p:sp>
      </p:grpSp>
      <p:sp>
        <p:nvSpPr>
          <p:cNvPr id="11" name="AutoShape 11"/>
          <p:cNvSpPr/>
          <p:nvPr/>
        </p:nvSpPr>
        <p:spPr>
          <a:xfrm rot="10781400">
            <a:off x="1214323" y="9704156"/>
            <a:ext cx="15859354" cy="0"/>
          </a:xfrm>
          <a:prstGeom prst="line">
            <a:avLst/>
          </a:prstGeom>
          <a:ln w="47625" cap="rnd">
            <a:solidFill>
              <a:srgbClr val="E1653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0">
            <a:off x="9738484" y="5138738"/>
            <a:ext cx="10464870" cy="0"/>
          </a:xfrm>
          <a:prstGeom prst="line">
            <a:avLst/>
          </a:prstGeom>
          <a:ln w="9525" cap="rnd">
            <a:solidFill>
              <a:srgbClr val="FFB1A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3" name="AutoShape 3"/>
          <p:cNvSpPr/>
          <p:nvPr/>
        </p:nvSpPr>
        <p:spPr>
          <a:xfrm rot="8776560">
            <a:off x="10406482" y="7899797"/>
            <a:ext cx="8608171" cy="0"/>
          </a:xfrm>
          <a:prstGeom prst="line">
            <a:avLst/>
          </a:prstGeom>
          <a:ln w="9525" cap="rnd">
            <a:solidFill>
              <a:srgbClr val="FFB1A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grpSp>
        <p:nvGrpSpPr>
          <p:cNvPr id="4" name="Group 4"/>
          <p:cNvGrpSpPr/>
          <p:nvPr/>
        </p:nvGrpSpPr>
        <p:grpSpPr>
          <a:xfrm>
            <a:off x="13772217" y="-12697"/>
            <a:ext cx="4511021" cy="10299697"/>
            <a:chOff x="0" y="0"/>
            <a:chExt cx="6014695" cy="137329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FFB1A5">
                <a:alpha val="12941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05162" y="-12697"/>
            <a:ext cx="3882838" cy="10299697"/>
            <a:chOff x="0" y="0"/>
            <a:chExt cx="5177117" cy="137329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1A5">
                <a:alpha val="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398503" y="4572000"/>
            <a:ext cx="4889497" cy="5715000"/>
            <a:chOff x="0" y="0"/>
            <a:chExt cx="6519329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FFB1A5">
                <a:alpha val="51765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001750" y="-12697"/>
            <a:ext cx="4281488" cy="10299697"/>
            <a:chOff x="0" y="0"/>
            <a:chExt cx="5708650" cy="137329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24706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348091" y="-12697"/>
            <a:ext cx="1935137" cy="10299697"/>
            <a:chOff x="0" y="0"/>
            <a:chExt cx="2580183" cy="137329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408498" y="-12697"/>
            <a:ext cx="1874739" cy="10299697"/>
            <a:chOff x="0" y="0"/>
            <a:chExt cx="2499652" cy="137329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95833">
                <a:alpha val="6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5557497" y="5384797"/>
            <a:ext cx="2725741" cy="4902203"/>
            <a:chOff x="0" y="0"/>
            <a:chExt cx="3634321" cy="65362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795833">
                <a:alpha val="43529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0" y="6019800"/>
            <a:ext cx="673103" cy="4267200"/>
            <a:chOff x="0" y="0"/>
            <a:chExt cx="897471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0" name="AutoShape 20"/>
          <p:cNvSpPr/>
          <p:nvPr/>
        </p:nvSpPr>
        <p:spPr>
          <a:xfrm rot="4791360">
            <a:off x="9738484" y="5138738"/>
            <a:ext cx="10464870" cy="0"/>
          </a:xfrm>
          <a:prstGeom prst="line">
            <a:avLst/>
          </a:prstGeom>
          <a:ln w="9525" cap="rnd">
            <a:solidFill>
              <a:srgbClr val="FFB1A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21" name="AutoShape 21"/>
          <p:cNvSpPr/>
          <p:nvPr/>
        </p:nvSpPr>
        <p:spPr>
          <a:xfrm rot="8776560">
            <a:off x="10406482" y="7899797"/>
            <a:ext cx="8608171" cy="0"/>
          </a:xfrm>
          <a:prstGeom prst="line">
            <a:avLst/>
          </a:prstGeom>
          <a:ln w="9525" cap="rnd">
            <a:solidFill>
              <a:srgbClr val="FFB1A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grpSp>
        <p:nvGrpSpPr>
          <p:cNvPr id="22" name="Group 22"/>
          <p:cNvGrpSpPr/>
          <p:nvPr/>
        </p:nvGrpSpPr>
        <p:grpSpPr>
          <a:xfrm>
            <a:off x="13772217" y="-12697"/>
            <a:ext cx="4511021" cy="10299697"/>
            <a:chOff x="0" y="0"/>
            <a:chExt cx="6014695" cy="13732929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FFB1A5">
                <a:alpha val="12941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4405162" y="-12697"/>
            <a:ext cx="3882838" cy="10299697"/>
            <a:chOff x="0" y="0"/>
            <a:chExt cx="5177117" cy="1373292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1A5">
                <a:alpha val="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3398503" y="4572000"/>
            <a:ext cx="4889497" cy="5715000"/>
            <a:chOff x="0" y="0"/>
            <a:chExt cx="6519329" cy="76200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FFB1A5">
                <a:alpha val="51765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4001750" y="-12697"/>
            <a:ext cx="4281488" cy="10299697"/>
            <a:chOff x="0" y="0"/>
            <a:chExt cx="5708650" cy="13732929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24706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6348091" y="-12697"/>
            <a:ext cx="1935137" cy="10299697"/>
            <a:chOff x="0" y="0"/>
            <a:chExt cx="2580183" cy="1373292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6408498" y="-12697"/>
            <a:ext cx="1874739" cy="10299697"/>
            <a:chOff x="0" y="0"/>
            <a:chExt cx="2499652" cy="13732929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95833">
                <a:alpha val="6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5557497" y="5384797"/>
            <a:ext cx="2725741" cy="4902203"/>
            <a:chOff x="0" y="0"/>
            <a:chExt cx="3634321" cy="6536271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795833">
                <a:alpha val="43529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6" name="Group 36"/>
          <p:cNvGrpSpPr/>
          <p:nvPr/>
        </p:nvGrpSpPr>
        <p:grpSpPr>
          <a:xfrm rot="-10800000">
            <a:off x="0" y="0"/>
            <a:ext cx="1263891" cy="8499234"/>
            <a:chOff x="0" y="0"/>
            <a:chExt cx="1685188" cy="11332312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1685163" cy="11332337"/>
            </a:xfrm>
            <a:custGeom>
              <a:avLst/>
              <a:gdLst/>
              <a:ahLst/>
              <a:cxnLst/>
              <a:rect l="l" t="t" r="r" b="b"/>
              <a:pathLst>
                <a:path w="1685163" h="11332337">
                  <a:moveTo>
                    <a:pt x="0" y="11332337"/>
                  </a:moveTo>
                  <a:lnTo>
                    <a:pt x="1685163" y="0"/>
                  </a:lnTo>
                  <a:lnTo>
                    <a:pt x="1685163" y="11332337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2009323" y="2860724"/>
            <a:ext cx="11650408" cy="4363974"/>
            <a:chOff x="0" y="0"/>
            <a:chExt cx="15533878" cy="5818632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5533872" cy="5818634"/>
            </a:xfrm>
            <a:custGeom>
              <a:avLst/>
              <a:gdLst/>
              <a:ahLst/>
              <a:cxnLst/>
              <a:rect l="l" t="t" r="r" b="b"/>
              <a:pathLst>
                <a:path w="15533872" h="5818634">
                  <a:moveTo>
                    <a:pt x="0" y="0"/>
                  </a:moveTo>
                  <a:lnTo>
                    <a:pt x="15533872" y="0"/>
                  </a:lnTo>
                  <a:lnTo>
                    <a:pt x="15533872" y="5818634"/>
                  </a:lnTo>
                  <a:lnTo>
                    <a:pt x="0" y="581863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3725" b="19687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9525"/>
              <a:ext cx="15533878" cy="582815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0800"/>
                </a:lnSpc>
              </a:pPr>
              <a:r>
                <a:rPr lang="en-US" sz="9000" dirty="0">
                  <a:solidFill>
                    <a:srgbClr val="30303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ABTRETUNG + LÖSCHUNG </a:t>
              </a:r>
            </a:p>
            <a:p>
              <a:pPr algn="ctr">
                <a:lnSpc>
                  <a:spcPts val="10800"/>
                </a:lnSpc>
              </a:pPr>
              <a:r>
                <a:rPr lang="en-US" sz="9000" dirty="0">
                  <a:solidFill>
                    <a:srgbClr val="30303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EINER GRUNDSCHULD</a:t>
              </a:r>
            </a:p>
          </p:txBody>
        </p:sp>
      </p:grpSp>
    </p:spTree>
  </p:cSld>
  <p:clrMapOvr>
    <a:masterClrMapping/>
  </p:clrMapOvr>
  <p:transition spd="slow">
    <p:cover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8580" y="814702"/>
            <a:ext cx="1097280" cy="1010193"/>
          </a:xfrm>
          <a:custGeom>
            <a:avLst/>
            <a:gdLst/>
            <a:ahLst/>
            <a:cxnLst/>
            <a:rect l="l" t="t" r="r" b="b"/>
            <a:pathLst>
              <a:path w="1097280" h="1010193">
                <a:moveTo>
                  <a:pt x="0" y="0"/>
                </a:moveTo>
                <a:lnTo>
                  <a:pt x="1097280" y="0"/>
                </a:lnTo>
                <a:lnTo>
                  <a:pt x="1097280" y="1010193"/>
                </a:lnTo>
                <a:lnTo>
                  <a:pt x="0" y="10101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898074" y="665046"/>
            <a:ext cx="16361226" cy="2841174"/>
            <a:chOff x="0" y="0"/>
            <a:chExt cx="21814968" cy="37882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814917" cy="3788283"/>
            </a:xfrm>
            <a:custGeom>
              <a:avLst/>
              <a:gdLst/>
              <a:ahLst/>
              <a:cxnLst/>
              <a:rect l="l" t="t" r="r" b="b"/>
              <a:pathLst>
                <a:path w="21814917" h="3788283">
                  <a:moveTo>
                    <a:pt x="0" y="0"/>
                  </a:moveTo>
                  <a:lnTo>
                    <a:pt x="21814917" y="0"/>
                  </a:lnTo>
                  <a:lnTo>
                    <a:pt x="21814917" y="3788283"/>
                  </a:lnTo>
                  <a:lnTo>
                    <a:pt x="0" y="3788283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83696" y="474402"/>
            <a:ext cx="14914074" cy="1350493"/>
            <a:chOff x="0" y="0"/>
            <a:chExt cx="19885431" cy="180065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885433" cy="1800657"/>
            </a:xfrm>
            <a:custGeom>
              <a:avLst/>
              <a:gdLst/>
              <a:ahLst/>
              <a:cxnLst/>
              <a:rect l="l" t="t" r="r" b="b"/>
              <a:pathLst>
                <a:path w="19885433" h="1800657">
                  <a:moveTo>
                    <a:pt x="0" y="0"/>
                  </a:moveTo>
                  <a:lnTo>
                    <a:pt x="19885433" y="0"/>
                  </a:lnTo>
                  <a:lnTo>
                    <a:pt x="19885433" y="1800657"/>
                  </a:lnTo>
                  <a:lnTo>
                    <a:pt x="0" y="1800657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28853" b="-201510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85725"/>
              <a:ext cx="19885431" cy="171493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776"/>
                </a:lnSpc>
              </a:pPr>
              <a:r>
                <a:rPr lang="en-US" sz="72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Löschung der Grundschuld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3549" y="2983407"/>
            <a:ext cx="18564801" cy="5395500"/>
            <a:chOff x="0" y="0"/>
            <a:chExt cx="24753068" cy="719400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3773701" cy="6812097"/>
            </a:xfrm>
            <a:custGeom>
              <a:avLst/>
              <a:gdLst/>
              <a:ahLst/>
              <a:cxnLst/>
              <a:rect l="l" t="t" r="r" b="b"/>
              <a:pathLst>
                <a:path w="23773701" h="6812097">
                  <a:moveTo>
                    <a:pt x="0" y="0"/>
                  </a:moveTo>
                  <a:lnTo>
                    <a:pt x="23773701" y="0"/>
                  </a:lnTo>
                  <a:lnTo>
                    <a:pt x="23773701" y="6812097"/>
                  </a:lnTo>
                  <a:lnTo>
                    <a:pt x="0" y="6812097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1002" r="16367" b="-2740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979367" y="315231"/>
              <a:ext cx="23773701" cy="687877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651053" lvl="1" indent="-325526" algn="l">
                <a:buFont typeface="Arial"/>
                <a:buChar char="•"/>
              </a:pP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Löschung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Grundschuld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muss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Bewilligung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Gläubigerbank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Eigentümers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Unterschriftenbeglaubigung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vorliegen</a:t>
              </a:r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25527" lvl="1" algn="l"/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 algn="l">
                <a:buFont typeface="Arial"/>
                <a:buChar char="•"/>
              </a:pP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Eigentümers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ersetzt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Bewilligung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Eigentümers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siehe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30 GBO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Gemischter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marL="325755" lvl="1" algn="l"/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 algn="l">
                <a:buFont typeface="Arial"/>
                <a:buChar char="•"/>
              </a:pP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Löschung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Briefgrundschuld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muss Brief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vorliegen</a:t>
              </a:r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algn="l"/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→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Löschung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muss auf dem Brief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vermerkt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(§69 Satz 1 GBO, § 53 I GBV)</a:t>
              </a:r>
            </a:p>
            <a:p>
              <a:pPr algn="l"/>
              <a:endPara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510" lvl="1" indent="-325755">
                <a:buFont typeface="Arial"/>
                <a:buChar char="•"/>
              </a:pP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der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ganze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Brief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rot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durchkreuzt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eingeschnitten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(§53 Abs. 1 GBV)</a:t>
              </a:r>
            </a:p>
            <a:p>
              <a:pPr marL="325755" lvl="1"/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651053" lvl="1" indent="-325526">
                <a:buFont typeface="Arial"/>
                <a:buChar char="•"/>
              </a:pP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Aufbewahrung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Löschung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</a:t>
              </a:r>
              <a:r>
                <a:rPr lang="en-US" sz="3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Sammelakten</a:t>
              </a:r>
              <a:r>
                <a:rPr lang="en-US" sz="3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 53 Abs. 2GBV)</a:t>
              </a:r>
              <a:endParaRPr lang="en-US" sz="36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AutoShape 11"/>
          <p:cNvSpPr/>
          <p:nvPr/>
        </p:nvSpPr>
        <p:spPr>
          <a:xfrm rot="10781400">
            <a:off x="1214560" y="9856001"/>
            <a:ext cx="16044581" cy="88055"/>
          </a:xfrm>
          <a:prstGeom prst="line">
            <a:avLst/>
          </a:prstGeom>
          <a:ln w="47625" cap="rnd">
            <a:solidFill>
              <a:srgbClr val="E1653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0">
            <a:off x="9738484" y="5138738"/>
            <a:ext cx="10464870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3" name="AutoShape 3"/>
          <p:cNvSpPr/>
          <p:nvPr/>
        </p:nvSpPr>
        <p:spPr>
          <a:xfrm rot="8776560">
            <a:off x="10406482" y="7899797"/>
            <a:ext cx="8608171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grpSp>
        <p:nvGrpSpPr>
          <p:cNvPr id="4" name="Group 4"/>
          <p:cNvGrpSpPr/>
          <p:nvPr/>
        </p:nvGrpSpPr>
        <p:grpSpPr>
          <a:xfrm>
            <a:off x="13772217" y="-12697"/>
            <a:ext cx="4511021" cy="10299697"/>
            <a:chOff x="0" y="0"/>
            <a:chExt cx="6014695" cy="137329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303030">
                <a:alpha val="12941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05162" y="-12697"/>
            <a:ext cx="3882838" cy="10299697"/>
            <a:chOff x="0" y="0"/>
            <a:chExt cx="5177117" cy="137329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398503" y="4572000"/>
            <a:ext cx="4889497" cy="5715000"/>
            <a:chOff x="0" y="0"/>
            <a:chExt cx="6519329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303030">
                <a:alpha val="51765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001750" y="-12697"/>
            <a:ext cx="4281488" cy="10299697"/>
            <a:chOff x="0" y="0"/>
            <a:chExt cx="5708650" cy="137329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6539">
                <a:alpha val="24706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348091" y="-12697"/>
            <a:ext cx="1935137" cy="10299697"/>
            <a:chOff x="0" y="0"/>
            <a:chExt cx="2580183" cy="137329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408498" y="-12697"/>
            <a:ext cx="1874739" cy="10299697"/>
            <a:chOff x="0" y="0"/>
            <a:chExt cx="2499652" cy="137329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DFC8">
                <a:alpha val="6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5557497" y="5384797"/>
            <a:ext cx="2725741" cy="4902203"/>
            <a:chOff x="0" y="0"/>
            <a:chExt cx="3634321" cy="65362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F0DFC8">
                <a:alpha val="43529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0" y="6019800"/>
            <a:ext cx="673103" cy="4267200"/>
            <a:chOff x="0" y="0"/>
            <a:chExt cx="897471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16003" y="914400"/>
            <a:ext cx="12895002" cy="1981200"/>
            <a:chOff x="0" y="0"/>
            <a:chExt cx="17193336" cy="26416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7193337" cy="2641600"/>
            </a:xfrm>
            <a:custGeom>
              <a:avLst/>
              <a:gdLst/>
              <a:ahLst/>
              <a:cxnLst/>
              <a:rect l="l" t="t" r="r" b="b"/>
              <a:pathLst>
                <a:path w="17193337" h="2641600">
                  <a:moveTo>
                    <a:pt x="0" y="0"/>
                  </a:moveTo>
                  <a:lnTo>
                    <a:pt x="17193337" y="0"/>
                  </a:lnTo>
                  <a:lnTo>
                    <a:pt x="17193337" y="2641600"/>
                  </a:lnTo>
                  <a:lnTo>
                    <a:pt x="0" y="2641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6821" b="-76821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9525"/>
              <a:ext cx="17193336" cy="26511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5400" u="sng">
                  <a:solidFill>
                    <a:srgbClr val="E16539"/>
                  </a:solidFill>
                  <a:latin typeface="Inter"/>
                  <a:ea typeface="Inter"/>
                  <a:cs typeface="Inter"/>
                  <a:sym typeface="Inter"/>
                </a:rPr>
                <a:t>LÖSCHUNG DER GRUNDSCHULD</a:t>
              </a:r>
            </a:p>
          </p:txBody>
        </p:sp>
      </p:grpSp>
      <p:sp>
        <p:nvSpPr>
          <p:cNvPr id="23" name="Freeform 23"/>
          <p:cNvSpPr/>
          <p:nvPr/>
        </p:nvSpPr>
        <p:spPr>
          <a:xfrm>
            <a:off x="7981182" y="7429500"/>
            <a:ext cx="2325635" cy="2428862"/>
          </a:xfrm>
          <a:custGeom>
            <a:avLst/>
            <a:gdLst/>
            <a:ahLst/>
            <a:cxnLst/>
            <a:rect l="l" t="t" r="r" b="b"/>
            <a:pathLst>
              <a:path w="2325635" h="2428862">
                <a:moveTo>
                  <a:pt x="0" y="0"/>
                </a:moveTo>
                <a:lnTo>
                  <a:pt x="2325636" y="0"/>
                </a:lnTo>
                <a:lnTo>
                  <a:pt x="2325636" y="2428862"/>
                </a:lnTo>
                <a:lnTo>
                  <a:pt x="0" y="24288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4" name="Freeform 24"/>
          <p:cNvSpPr/>
          <p:nvPr/>
        </p:nvSpPr>
        <p:spPr>
          <a:xfrm rot="418502">
            <a:off x="10306818" y="5204847"/>
            <a:ext cx="3353107" cy="3439084"/>
          </a:xfrm>
          <a:custGeom>
            <a:avLst/>
            <a:gdLst/>
            <a:ahLst/>
            <a:cxnLst/>
            <a:rect l="l" t="t" r="r" b="b"/>
            <a:pathLst>
              <a:path w="3353107" h="3439084">
                <a:moveTo>
                  <a:pt x="0" y="0"/>
                </a:moveTo>
                <a:lnTo>
                  <a:pt x="3353106" y="0"/>
                </a:lnTo>
                <a:lnTo>
                  <a:pt x="3353106" y="3439084"/>
                </a:lnTo>
                <a:lnTo>
                  <a:pt x="0" y="34390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5" name="TextBox 25"/>
          <p:cNvSpPr txBox="1"/>
          <p:nvPr/>
        </p:nvSpPr>
        <p:spPr>
          <a:xfrm>
            <a:off x="1107443" y="3277076"/>
            <a:ext cx="12712122" cy="246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endParaRPr sz="2400" dirty="0"/>
          </a:p>
          <a:p>
            <a:pPr marL="488632" lvl="1" indent="-244316" algn="l">
              <a:lnSpc>
                <a:spcPts val="3240"/>
              </a:lnSpc>
              <a:buFont typeface="Arial"/>
              <a:buChar char="•"/>
            </a:pP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§ 875 BGB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i.V.m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. § 27 GBO</a:t>
            </a:r>
          </a:p>
          <a:p>
            <a:pPr marL="488632" lvl="1" indent="-244316" algn="l">
              <a:lnSpc>
                <a:spcPts val="3240"/>
              </a:lnSpc>
            </a:pP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lnSpc>
                <a:spcPts val="3240"/>
              </a:lnSpc>
              <a:buFont typeface="Arial"/>
              <a:buChar char="•"/>
            </a:pP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Löschung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entfernt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Grundschuld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aus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dem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lnSpc>
                <a:spcPts val="3240"/>
              </a:lnSpc>
            </a:pP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lnSpc>
                <a:spcPts val="3240"/>
              </a:lnSpc>
              <a:buFont typeface="Arial"/>
              <a:buChar char="•"/>
            </a:pP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Sicherungsrecht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damit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aufgehoben</a:t>
            </a:r>
          </a:p>
        </p:txBody>
      </p:sp>
      <p:sp>
        <p:nvSpPr>
          <p:cNvPr id="26" name="TextBox 26"/>
          <p:cNvSpPr txBox="1"/>
          <p:nvPr/>
        </p:nvSpPr>
        <p:spPr>
          <a:xfrm rot="368588">
            <a:off x="10843236" y="6499869"/>
            <a:ext cx="2280270" cy="66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71"/>
              </a:lnSpc>
            </a:pPr>
            <a:r>
              <a:rPr lang="en-US" sz="2225" b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ABT. III</a:t>
            </a:r>
          </a:p>
          <a:p>
            <a:pPr algn="ctr">
              <a:lnSpc>
                <a:spcPts val="2671"/>
              </a:lnSpc>
              <a:spcBef>
                <a:spcPct val="0"/>
              </a:spcBef>
            </a:pPr>
            <a:r>
              <a:rPr lang="en-US" sz="2225" b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GRUNDSCHULD</a:t>
            </a:r>
            <a:r>
              <a:rPr lang="en-US" sz="2225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/>
      <p:bldP spid="26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0">
            <a:off x="9738484" y="5138738"/>
            <a:ext cx="10464870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3" name="AutoShape 3"/>
          <p:cNvSpPr/>
          <p:nvPr/>
        </p:nvSpPr>
        <p:spPr>
          <a:xfrm rot="8776560">
            <a:off x="10406482" y="7899797"/>
            <a:ext cx="8608171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grpSp>
        <p:nvGrpSpPr>
          <p:cNvPr id="4" name="Group 4"/>
          <p:cNvGrpSpPr/>
          <p:nvPr/>
        </p:nvGrpSpPr>
        <p:grpSpPr>
          <a:xfrm>
            <a:off x="13772217" y="-12697"/>
            <a:ext cx="4511021" cy="10299697"/>
            <a:chOff x="0" y="0"/>
            <a:chExt cx="6014695" cy="137329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303030">
                <a:alpha val="12941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05162" y="-12697"/>
            <a:ext cx="3882838" cy="10299697"/>
            <a:chOff x="0" y="0"/>
            <a:chExt cx="5177117" cy="137329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398503" y="4572000"/>
            <a:ext cx="4889497" cy="5715000"/>
            <a:chOff x="0" y="0"/>
            <a:chExt cx="6519329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303030">
                <a:alpha val="51765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001750" y="-12697"/>
            <a:ext cx="4281488" cy="10299697"/>
            <a:chOff x="0" y="0"/>
            <a:chExt cx="5708650" cy="137329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6539">
                <a:alpha val="24706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348091" y="-12697"/>
            <a:ext cx="1935137" cy="10299697"/>
            <a:chOff x="0" y="0"/>
            <a:chExt cx="2580183" cy="137329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408498" y="-12697"/>
            <a:ext cx="1874739" cy="10299697"/>
            <a:chOff x="0" y="0"/>
            <a:chExt cx="2499652" cy="137329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DFC8">
                <a:alpha val="63922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5557497" y="5384797"/>
            <a:ext cx="2725741" cy="4902203"/>
            <a:chOff x="0" y="0"/>
            <a:chExt cx="3634321" cy="65362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F0DFC8">
                <a:alpha val="43529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0" y="6019800"/>
            <a:ext cx="673103" cy="4267200"/>
            <a:chOff x="0" y="0"/>
            <a:chExt cx="897471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16003" y="914400"/>
            <a:ext cx="12895002" cy="1981200"/>
            <a:chOff x="0" y="0"/>
            <a:chExt cx="17193336" cy="26416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7193337" cy="2641600"/>
            </a:xfrm>
            <a:custGeom>
              <a:avLst/>
              <a:gdLst/>
              <a:ahLst/>
              <a:cxnLst/>
              <a:rect l="l" t="t" r="r" b="b"/>
              <a:pathLst>
                <a:path w="17193337" h="2641600">
                  <a:moveTo>
                    <a:pt x="0" y="0"/>
                  </a:moveTo>
                  <a:lnTo>
                    <a:pt x="17193337" y="0"/>
                  </a:lnTo>
                  <a:lnTo>
                    <a:pt x="17193337" y="2641600"/>
                  </a:lnTo>
                  <a:lnTo>
                    <a:pt x="0" y="2641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6821" b="-76821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9525"/>
              <a:ext cx="17193336" cy="26511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5400" u="sng">
                  <a:solidFill>
                    <a:srgbClr val="E16539"/>
                  </a:solidFill>
                  <a:latin typeface="Inter"/>
                  <a:ea typeface="Inter"/>
                  <a:cs typeface="Inter"/>
                  <a:sym typeface="Inter"/>
                </a:rPr>
                <a:t>VORAUSSETZUNGEN DER LÖSCHUNG</a:t>
              </a: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107443" y="3277076"/>
            <a:ext cx="12712122" cy="3695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endParaRPr sz="2400" dirty="0"/>
          </a:p>
          <a:p>
            <a:pPr algn="l">
              <a:lnSpc>
                <a:spcPts val="3240"/>
              </a:lnSpc>
            </a:pPr>
            <a:endParaRPr sz="2400" dirty="0"/>
          </a:p>
          <a:p>
            <a:pPr marL="488632" lvl="1" indent="-244316" algn="l">
              <a:lnSpc>
                <a:spcPts val="3240"/>
              </a:lnSpc>
              <a:buFont typeface="Arial"/>
              <a:buChar char="•"/>
            </a:pP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Vollständige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Rückzahlung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Bsp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Kredit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Darlehen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488632" lvl="1" indent="-244316" algn="l">
              <a:lnSpc>
                <a:spcPts val="3240"/>
              </a:lnSpc>
            </a:pP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lnSpc>
                <a:spcPts val="3240"/>
              </a:lnSpc>
              <a:buFont typeface="Arial"/>
              <a:buChar char="•"/>
            </a:pP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Löschungsbewilligung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3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Grundschuldgläubiger</a:t>
            </a: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lnSpc>
                <a:spcPts val="3240"/>
              </a:lnSpc>
            </a:pP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lnSpc>
                <a:spcPts val="3240"/>
              </a:lnSpc>
            </a:pP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lnSpc>
                <a:spcPts val="3240"/>
              </a:lnSpc>
            </a:pP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88632" lvl="1" indent="-244316" algn="l">
              <a:lnSpc>
                <a:spcPts val="3240"/>
              </a:lnSpc>
            </a:pPr>
            <a:endParaRPr lang="en-US" sz="32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4" name="Freeform 24"/>
          <p:cNvSpPr/>
          <p:nvPr/>
        </p:nvSpPr>
        <p:spPr>
          <a:xfrm rot="578950">
            <a:off x="12037636" y="3287531"/>
            <a:ext cx="2616675" cy="2610133"/>
          </a:xfrm>
          <a:custGeom>
            <a:avLst/>
            <a:gdLst/>
            <a:ahLst/>
            <a:cxnLst/>
            <a:rect l="l" t="t" r="r" b="b"/>
            <a:pathLst>
              <a:path w="2616675" h="2610133">
                <a:moveTo>
                  <a:pt x="0" y="0"/>
                </a:moveTo>
                <a:lnTo>
                  <a:pt x="2616675" y="0"/>
                </a:lnTo>
                <a:lnTo>
                  <a:pt x="2616675" y="2610132"/>
                </a:lnTo>
                <a:lnTo>
                  <a:pt x="0" y="26101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5" name="Freeform 25"/>
          <p:cNvSpPr/>
          <p:nvPr/>
        </p:nvSpPr>
        <p:spPr>
          <a:xfrm rot="-296480">
            <a:off x="2826974" y="6077900"/>
            <a:ext cx="3051873" cy="3353707"/>
          </a:xfrm>
          <a:custGeom>
            <a:avLst/>
            <a:gdLst/>
            <a:ahLst/>
            <a:cxnLst/>
            <a:rect l="l" t="t" r="r" b="b"/>
            <a:pathLst>
              <a:path w="3051873" h="3353707">
                <a:moveTo>
                  <a:pt x="0" y="0"/>
                </a:moveTo>
                <a:lnTo>
                  <a:pt x="3051873" y="0"/>
                </a:lnTo>
                <a:lnTo>
                  <a:pt x="3051873" y="3353707"/>
                </a:lnTo>
                <a:lnTo>
                  <a:pt x="0" y="33537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6" name="TextBox 26"/>
          <p:cNvSpPr txBox="1"/>
          <p:nvPr/>
        </p:nvSpPr>
        <p:spPr>
          <a:xfrm rot="-327004">
            <a:off x="3116062" y="7263116"/>
            <a:ext cx="1956757" cy="682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99"/>
              </a:lnSpc>
            </a:pPr>
            <a:r>
              <a:rPr lang="en-US" sz="2249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LÖSCHUNGS</a:t>
            </a:r>
          </a:p>
          <a:p>
            <a:pPr algn="ctr">
              <a:lnSpc>
                <a:spcPts val="2699"/>
              </a:lnSpc>
              <a:spcBef>
                <a:spcPct val="0"/>
              </a:spcBef>
            </a:pPr>
            <a:r>
              <a:rPr lang="en-US" sz="2249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BEWLLIGUNG 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25" grpId="0" animBg="1"/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8409</Words>
  <Application>Microsoft Office PowerPoint</Application>
  <PresentationFormat>Benutzerdefiniert</PresentationFormat>
  <Paragraphs>1350</Paragraphs>
  <Slides>184</Slides>
  <Notes>3</Notes>
  <HiddenSlides>0</HiddenSlides>
  <MMClips>5</MMClips>
  <ScaleCrop>false</ScaleCrop>
  <HeadingPairs>
    <vt:vector size="8" baseType="variant">
      <vt:variant>
        <vt:lpstr>Verwendete Schriftarten</vt:lpstr>
      </vt:variant>
      <vt:variant>
        <vt:i4>18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184</vt:i4>
      </vt:variant>
    </vt:vector>
  </HeadingPairs>
  <TitlesOfParts>
    <vt:vector size="204" baseType="lpstr">
      <vt:lpstr>Recoleta Bold</vt:lpstr>
      <vt:lpstr>Anton</vt:lpstr>
      <vt:lpstr>Calibri</vt:lpstr>
      <vt:lpstr>Arial</vt:lpstr>
      <vt:lpstr>Inter Bold</vt:lpstr>
      <vt:lpstr>Alfa Slab One</vt:lpstr>
      <vt:lpstr>Aptos</vt:lpstr>
      <vt:lpstr>Arimo</vt:lpstr>
      <vt:lpstr>Recoleta</vt:lpstr>
      <vt:lpstr>Wingdings</vt:lpstr>
      <vt:lpstr>Intro Rust Base Shade</vt:lpstr>
      <vt:lpstr>Imprint MT Shadow</vt:lpstr>
      <vt:lpstr>InaiMathi</vt:lpstr>
      <vt:lpstr>Glacial Indifference</vt:lpstr>
      <vt:lpstr>Nickainley</vt:lpstr>
      <vt:lpstr>Inter</vt:lpstr>
      <vt:lpstr>Inter Bold Italics</vt:lpstr>
      <vt:lpstr>Inter Italics</vt:lpstr>
      <vt:lpstr>Office Theme</vt:lpstr>
      <vt:lpstr>Adobe Acrobat Document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1872 Einführung der preußischen Grundbuchordnung erste Grundbücher waren Folianten Hier wurde noch mit Tinte und Federkiel eingetragen. -später erfolgte die Eintragung mit großen Schreibmaschinen. Der Foliant erhielt eine Bandnummer und war unterteilt in</dc:title>
  <dc:creator>Körner, Josephin</dc:creator>
  <cp:lastModifiedBy>Körner, Josephin</cp:lastModifiedBy>
  <cp:revision>10</cp:revision>
  <dcterms:created xsi:type="dcterms:W3CDTF">2006-08-16T00:00:00Z</dcterms:created>
  <dcterms:modified xsi:type="dcterms:W3CDTF">2026-02-27T10:33:41Z</dcterms:modified>
  <dc:identifier>DAHBjxUheX4</dc:identifier>
</cp:coreProperties>
</file>