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7BA1"/>
    <a:srgbClr val="EB9E6F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3642005" y="2183810"/>
            <a:ext cx="3729037" cy="2055686"/>
          </a:xfrm>
          <a:prstGeom prst="wedgeEllipseCallout">
            <a:avLst>
              <a:gd name="adj1" fmla="val -83055"/>
              <a:gd name="adj2" fmla="val 5683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…dann wiederholen wir mal…</a:t>
            </a:r>
            <a:endParaRPr lang="de-DE" sz="32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96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Wie ist die Heftung der Akte aufgebaut?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2">
                      <a:lumMod val="50000"/>
                    </a:schemeClr>
                  </a:solidFill>
                </a:rPr>
                <a:t>1.</a:t>
              </a:r>
              <a:endParaRPr lang="de-DE" sz="3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7791913" y="1977189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2. Heftung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Q04</a:t>
            </a:r>
            <a:endParaRPr lang="de-DE" sz="2000" b="1" dirty="0"/>
          </a:p>
        </p:txBody>
      </p:sp>
      <p:sp>
        <p:nvSpPr>
          <p:cNvPr id="19" name="Gefaltete Ecke 18"/>
          <p:cNvSpPr/>
          <p:nvPr/>
        </p:nvSpPr>
        <p:spPr>
          <a:xfrm>
            <a:off x="3104665" y="1834720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 Heftung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60758">
            <a:off x="3013700" y="4232826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Stammblatt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Kosten-rechnungen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Zahlungs-anzeigen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7619210" y="4232825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Sachbe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zogener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Teil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6188"/>
            <a:chOff x="871538" y="1405759"/>
            <a:chExt cx="8853668" cy="139618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741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Wie nennt man die zu vergebenen Blattzahlen?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2.</a:t>
              </a:r>
              <a:endParaRPr lang="de-DE" sz="3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405741">
            <a:off x="3255965" y="2896610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Foliierung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6408740" y="3706234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ird in blau mit speziellem Stift angebracht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498552"/>
            <a:chOff x="871538" y="1405759"/>
            <a:chExt cx="8853668" cy="149855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29977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Ab welcher Blattzahl sollte ein neuer Band angelegt werden?</a:t>
              </a:r>
            </a:p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Geben sie die gesetzliche Bestimmung an. Mit welcher Blattzahl beginnt der neue Band?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de-DE" sz="3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2" name="Gefaltete Ecke 21"/>
          <p:cNvSpPr/>
          <p:nvPr/>
        </p:nvSpPr>
        <p:spPr>
          <a:xfrm rot="571196">
            <a:off x="1868447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ab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201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922693" y="260649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 IV S. 3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7830134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1</a:t>
            </a:r>
          </a:p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201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0991515">
            <a:off x="9684576" y="3839585"/>
            <a:ext cx="2105996" cy="1950603"/>
          </a:xfrm>
          <a:prstGeom prst="foldedCorner">
            <a:avLst/>
          </a:prstGeom>
          <a:solidFill>
            <a:srgbClr val="DF7BA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 Empfehlung: Beginnen Sie mit Bl.1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In welcher Farbe notieren Sie Fristen?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4.</a:t>
              </a:r>
              <a:endParaRPr lang="de-DE" sz="3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2" name="Gefaltete Ecke 21"/>
          <p:cNvSpPr/>
          <p:nvPr/>
        </p:nvSpPr>
        <p:spPr>
          <a:xfrm rot="269321">
            <a:off x="4670426" y="2570192"/>
            <a:ext cx="2105996" cy="1950603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rot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Was kommt in ein Aussonderungsheft und was ist bei der Aussonderung zu beachten?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>
                  <a:solidFill>
                    <a:schemeClr val="tx2">
                      <a:lumMod val="50000"/>
                    </a:schemeClr>
                  </a:solidFill>
                </a:rPr>
                <a:t>5</a:t>
              </a:r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  <a:endParaRPr lang="de-DE" sz="3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3412811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Urteile und alles was länger aufbewahrt werden muss.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170325">
            <a:off x="6095384" y="294471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ist ein Fehlblatt zu erstellen.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8672208" y="294471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auszusondernden Blätter werden im Innenaktendeckel notiert.</a:t>
            </a:r>
            <a:endParaRPr lang="de-DE" sz="16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Wie gewährleisten Sie das die Zustellungsnachweise im Anschluss an die entsprechende </a:t>
              </a:r>
              <a:r>
                <a:rPr lang="de-DE" sz="2400" b="1" dirty="0" err="1" smtClean="0">
                  <a:solidFill>
                    <a:schemeClr val="tx2">
                      <a:lumMod val="50000"/>
                    </a:schemeClr>
                  </a:solidFill>
                </a:rPr>
                <a:t>Vfg</a:t>
              </a:r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. geheftet werden?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6.</a:t>
              </a:r>
              <a:endParaRPr lang="de-DE" sz="3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664869" y="2660965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urch das Sperren von Seiten, bei der </a:t>
            </a:r>
            <a:r>
              <a:rPr lang="de-DE" sz="24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Foliierung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tx2">
                      <a:lumMod val="50000"/>
                    </a:schemeClr>
                  </a:solidFill>
                </a:rPr>
                <a:t>Was bedeutet „weglegen“ einer Akte und was ist dabei zu beachten? Nennen Sie die gesetzliche Bestimmung.</a:t>
              </a:r>
              <a:endParaRPr lang="de-DE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solidFill>
                    <a:schemeClr val="tx2">
                      <a:lumMod val="50000"/>
                    </a:schemeClr>
                  </a:solidFill>
                </a:rPr>
                <a:t>7.</a:t>
              </a:r>
              <a:endParaRPr lang="de-DE" sz="3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35769" y="1940112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 Akte wird nach Erledigung des Verfahrens weggelegt.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58607" y="1942204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muss überprüft werden, ob alles notwendige ausgesondert wurde.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441929" y="1940111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Akte muss kostenmäßig abgeschlossen sein.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8811792" y="1959958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Zählkarte muss ausgefüllt sein.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5188954" y="3865103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Das Jahr der Weglegung und bis wann aufzubewahren ist muss auf dem Aktendeckel notiert sein.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087747">
            <a:off x="9087356" y="3823585"/>
            <a:ext cx="1709564" cy="1828420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10 II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Breitbild</PresentationFormat>
  <Paragraphs>87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Schulz, André</cp:lastModifiedBy>
  <cp:revision>31</cp:revision>
  <dcterms:created xsi:type="dcterms:W3CDTF">2023-07-31T11:36:16Z</dcterms:created>
  <dcterms:modified xsi:type="dcterms:W3CDTF">2024-10-11T05:50:06Z</dcterms:modified>
</cp:coreProperties>
</file>