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404" r:id="rId3"/>
    <p:sldId id="405" r:id="rId4"/>
    <p:sldId id="406" r:id="rId5"/>
    <p:sldId id="407" r:id="rId6"/>
    <p:sldId id="408"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1" autoAdjust="0"/>
    <p:restoredTop sz="94660"/>
  </p:normalViewPr>
  <p:slideViewPr>
    <p:cSldViewPr snapToGrid="0">
      <p:cViewPr varScale="1">
        <p:scale>
          <a:sx n="55" d="100"/>
          <a:sy n="55" d="100"/>
        </p:scale>
        <p:origin x="114" y="9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a:t>Mastertitelformat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Date Placeholder 2"/>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a:t>Mastertitelformat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a:t>Mastertitelformat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a:t>Mastertitelformat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a:t>Mastertitelformat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12/12/2024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99D907-59C0-4132-AB35-32103B191105}"/>
              </a:ext>
            </a:extLst>
          </p:cNvPr>
          <p:cNvSpPr>
            <a:spLocks noGrp="1"/>
          </p:cNvSpPr>
          <p:nvPr>
            <p:ph type="ctrTitle"/>
          </p:nvPr>
        </p:nvSpPr>
        <p:spPr/>
        <p:txBody>
          <a:bodyPr/>
          <a:lstStyle/>
          <a:p>
            <a:r>
              <a:rPr lang="de-DE" dirty="0"/>
              <a:t>Die Aufsicht des Betreuers durch das Betreuungsgericht</a:t>
            </a:r>
          </a:p>
        </p:txBody>
      </p:sp>
      <p:sp>
        <p:nvSpPr>
          <p:cNvPr id="3" name="Untertitel 2">
            <a:extLst>
              <a:ext uri="{FF2B5EF4-FFF2-40B4-BE49-F238E27FC236}">
                <a16:creationId xmlns:a16="http://schemas.microsoft.com/office/drawing/2014/main" id="{B06BBB77-2F75-431D-B7E4-412DFC36860F}"/>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3639024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a:t>Aufsicht durch das Betreuungsgericht</a:t>
            </a:r>
          </a:p>
        </p:txBody>
      </p:sp>
      <p:sp>
        <p:nvSpPr>
          <p:cNvPr id="3" name="Inhaltsplatzhalter 2"/>
          <p:cNvSpPr>
            <a:spLocks noGrp="1"/>
          </p:cNvSpPr>
          <p:nvPr>
            <p:ph idx="1"/>
          </p:nvPr>
        </p:nvSpPr>
        <p:spPr/>
        <p:txBody>
          <a:bodyPr>
            <a:normAutofit fontScale="85000" lnSpcReduction="20000"/>
          </a:bodyPr>
          <a:lstStyle/>
          <a:p>
            <a:r>
              <a:rPr lang="de-DE" b="1" dirty="0"/>
              <a:t>Das Betreuungsgericht führt gem. § 1862 BGB die Aufsicht über die gesamte Tätigkeit des Betreuers. Es hat auf die Einhaltung der Pflichten des Betreuers zum Wohle der/des Betreuten zu achten.</a:t>
            </a:r>
          </a:p>
          <a:p>
            <a:r>
              <a:rPr lang="de-DE" b="1" dirty="0"/>
              <a:t>Das Betreuungsgericht hat gegen Pflichtwidrigkeiten des Betreuers mit geeigneten Geboten und Verboten einzuschreiten (§1862 Abs. 3 BGB). Sollten diese nicht befolgt werden, kann das Gericht Zwangsgelder festsetzen.</a:t>
            </a:r>
          </a:p>
          <a:p>
            <a:r>
              <a:rPr lang="de-DE" b="1" dirty="0"/>
              <a:t>Das Betreuungsgericht hat im Falle von pflichtwidrigem Verhalten den Betroffenen persönlich, soweit möglich und notwendig, anzuhören.</a:t>
            </a:r>
          </a:p>
          <a:p>
            <a:r>
              <a:rPr lang="de-DE" b="1" dirty="0"/>
              <a:t>Sollte ein Betreuer in dringenden Fällen noch nicht bestellt werden können oder der eingesetzte Betreuer konnte seinen Pflichten nicht nachkommen </a:t>
            </a:r>
          </a:p>
          <a:p>
            <a:pPr marL="0" indent="0">
              <a:buNone/>
            </a:pPr>
            <a:r>
              <a:rPr lang="de-DE" b="1" dirty="0"/>
              <a:t>   (war daran gehindert diese zu erfüllen), so hat das Betreuungsgericht die</a:t>
            </a:r>
          </a:p>
          <a:p>
            <a:pPr marL="0" indent="0">
              <a:buNone/>
            </a:pPr>
            <a:r>
              <a:rPr lang="de-DE" b="1" dirty="0"/>
              <a:t>   dringend erforderlichen Maßnahmen zu treffen(§ 1867 BGB).</a:t>
            </a:r>
          </a:p>
        </p:txBody>
      </p:sp>
    </p:spTree>
    <p:extLst>
      <p:ext uri="{BB962C8B-B14F-4D97-AF65-F5344CB8AC3E}">
        <p14:creationId xmlns:p14="http://schemas.microsoft.com/office/powerpoint/2010/main" val="968504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08364" y="748145"/>
            <a:ext cx="10086109" cy="5139869"/>
          </a:xfrm>
          <a:prstGeom prst="rect">
            <a:avLst/>
          </a:prstGeom>
          <a:noFill/>
        </p:spPr>
        <p:txBody>
          <a:bodyPr wrap="square" rtlCol="0">
            <a:spAutoFit/>
          </a:bodyPr>
          <a:lstStyle/>
          <a:p>
            <a:pPr algn="ctr"/>
            <a:r>
              <a:rPr lang="de-DE" sz="4000" b="1" dirty="0">
                <a:latin typeface="Arial Narrow" panose="020B0606020202030204" pitchFamily="34" charset="0"/>
              </a:rPr>
              <a:t>Betreuungsrechtliche Genehmigungen</a:t>
            </a:r>
          </a:p>
          <a:p>
            <a:pPr algn="ctr"/>
            <a:endParaRPr lang="de-DE" sz="4000" b="1" dirty="0">
              <a:latin typeface="Arial Narrow" panose="020B0606020202030204" pitchFamily="34" charset="0"/>
            </a:endParaRPr>
          </a:p>
          <a:p>
            <a:pPr marL="457200" indent="-457200">
              <a:buFont typeface="Arial" panose="020B0604020202020204" pitchFamily="34" charset="0"/>
              <a:buChar char="•"/>
            </a:pPr>
            <a:r>
              <a:rPr lang="de-DE" sz="2000" b="1" dirty="0">
                <a:latin typeface="Arial Narrow" panose="020B0606020202030204" pitchFamily="34" charset="0"/>
              </a:rPr>
              <a:t>Bestimmte (Rechts-)Handlungen des Betreuer bedürfen der Genehmigung des Betreuungsgerichts, dies dient zur Absicherung des Betreuten und des Betreuers, der im Zweifel Schadenersatzforderungen gegenüber steht </a:t>
            </a:r>
          </a:p>
          <a:p>
            <a:pPr marL="457200" indent="-457200">
              <a:buFont typeface="Arial" panose="020B0604020202020204" pitchFamily="34" charset="0"/>
              <a:buChar char="•"/>
            </a:pPr>
            <a:r>
              <a:rPr lang="de-DE" sz="2000" b="1" dirty="0">
                <a:latin typeface="Arial Narrow" panose="020B0606020202030204" pitchFamily="34" charset="0"/>
              </a:rPr>
              <a:t>Zu beachten ist </a:t>
            </a:r>
            <a:r>
              <a:rPr lang="de-DE" sz="2000" b="1" dirty="0" err="1">
                <a:latin typeface="Arial Narrow" panose="020B0606020202030204" pitchFamily="34" charset="0"/>
              </a:rPr>
              <a:t>gem</a:t>
            </a:r>
            <a:r>
              <a:rPr lang="de-DE" sz="2000" b="1" dirty="0">
                <a:latin typeface="Arial Narrow" panose="020B0606020202030204" pitchFamily="34" charset="0"/>
              </a:rPr>
              <a:t> § 1836 BGB für den Betreuer das Trennungsgebot: der Betreuer hat das Vermögen des Betreuten von seinem eigenen Vermögen getrennt zu halten (bei ehrenamtlichen Betreuern kann davon abgesehen werden). Der Betreuer darf das Vermögen des Betreuten nicht für sich verwenden! Ebenso sind </a:t>
            </a:r>
            <a:r>
              <a:rPr lang="de-DE" sz="2000" b="1" dirty="0" err="1">
                <a:latin typeface="Arial Narrow" panose="020B0606020202030204" pitchFamily="34" charset="0"/>
              </a:rPr>
              <a:t>Insich</a:t>
            </a:r>
            <a:r>
              <a:rPr lang="de-DE" sz="2000" b="1" dirty="0">
                <a:latin typeface="Arial Narrow" panose="020B0606020202030204" pitchFamily="34" charset="0"/>
              </a:rPr>
              <a:t>-Geschäfte verboten (§1824 BGB)!</a:t>
            </a:r>
          </a:p>
          <a:p>
            <a:pPr marL="457200" indent="-457200">
              <a:buFont typeface="Arial" panose="020B0604020202020204" pitchFamily="34" charset="0"/>
              <a:buChar char="•"/>
            </a:pPr>
            <a:r>
              <a:rPr lang="de-DE" sz="2000" b="1" dirty="0">
                <a:latin typeface="Arial Narrow" panose="020B0606020202030204" pitchFamily="34" charset="0"/>
              </a:rPr>
              <a:t>§ 1826 BGB: Haftung des Betreuers!</a:t>
            </a:r>
          </a:p>
          <a:p>
            <a:pPr marL="457200" indent="-457200">
              <a:buFont typeface="Arial" panose="020B0604020202020204" pitchFamily="34" charset="0"/>
              <a:buChar char="•"/>
            </a:pPr>
            <a:r>
              <a:rPr lang="de-DE" sz="2000" b="1" dirty="0">
                <a:latin typeface="Arial Narrow" panose="020B0606020202030204" pitchFamily="34" charset="0"/>
              </a:rPr>
              <a:t>Einwilligung (vorher); Genehmigung (nachher)</a:t>
            </a:r>
          </a:p>
          <a:p>
            <a:pPr marL="457200" indent="-457200">
              <a:buFont typeface="Arial" panose="020B0604020202020204" pitchFamily="34" charset="0"/>
              <a:buChar char="•"/>
            </a:pPr>
            <a:r>
              <a:rPr lang="de-DE" sz="2000" b="1" dirty="0">
                <a:latin typeface="Arial Narrow" panose="020B0606020202030204" pitchFamily="34" charset="0"/>
              </a:rPr>
              <a:t>In § 1849 Abs. 2 BGB sind die Genehmigungsausnahmen aufgezählt</a:t>
            </a:r>
          </a:p>
          <a:p>
            <a:pPr marL="457200" indent="-457200">
              <a:buFont typeface="Arial" panose="020B0604020202020204" pitchFamily="34" charset="0"/>
              <a:buChar char="•"/>
            </a:pPr>
            <a:r>
              <a:rPr lang="de-DE" sz="2000" b="1" dirty="0">
                <a:latin typeface="Arial Narrow" panose="020B0606020202030204" pitchFamily="34" charset="0"/>
              </a:rPr>
              <a:t>Funktionelle Zuständigkeit ist geteilt</a:t>
            </a:r>
          </a:p>
          <a:p>
            <a:endParaRPr lang="de-DE" sz="2800" dirty="0">
              <a:latin typeface="Arial Narrow" panose="020B0606020202030204" pitchFamily="34" charset="0"/>
            </a:endParaRPr>
          </a:p>
        </p:txBody>
      </p:sp>
    </p:spTree>
    <p:extLst>
      <p:ext uri="{BB962C8B-B14F-4D97-AF65-F5344CB8AC3E}">
        <p14:creationId xmlns:p14="http://schemas.microsoft.com/office/powerpoint/2010/main" val="3654856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35709" y="387927"/>
            <a:ext cx="11240655" cy="707886"/>
          </a:xfrm>
          <a:prstGeom prst="rect">
            <a:avLst/>
          </a:prstGeom>
          <a:noFill/>
        </p:spPr>
        <p:txBody>
          <a:bodyPr wrap="square" rtlCol="0">
            <a:spAutoFit/>
          </a:bodyPr>
          <a:lstStyle/>
          <a:p>
            <a:r>
              <a:rPr lang="de-DE" sz="4000" b="1" dirty="0">
                <a:latin typeface="Arial Narrow" panose="020B0606020202030204" pitchFamily="34" charset="0"/>
              </a:rPr>
              <a:t>Richter                                          Rechtspfleger</a:t>
            </a:r>
          </a:p>
        </p:txBody>
      </p:sp>
      <p:sp>
        <p:nvSpPr>
          <p:cNvPr id="3" name="Textfeld 2"/>
          <p:cNvSpPr txBox="1"/>
          <p:nvPr/>
        </p:nvSpPr>
        <p:spPr>
          <a:xfrm>
            <a:off x="637309" y="1505527"/>
            <a:ext cx="4996873" cy="2308324"/>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de-DE" sz="2400" dirty="0">
                <a:latin typeface="Arial Narrow" panose="020B0606020202030204" pitchFamily="34" charset="0"/>
              </a:rPr>
              <a:t>Ärztliche Maßnahmen (§ 1829 BGB)</a:t>
            </a:r>
          </a:p>
          <a:p>
            <a:pPr marL="285750" indent="-285750">
              <a:lnSpc>
                <a:spcPct val="150000"/>
              </a:lnSpc>
              <a:buFont typeface="Wingdings" panose="05000000000000000000" pitchFamily="2" charset="2"/>
              <a:buChar char="Ø"/>
            </a:pPr>
            <a:r>
              <a:rPr lang="de-DE" sz="2400" dirty="0">
                <a:latin typeface="Arial Narrow" panose="020B0606020202030204" pitchFamily="34" charset="0"/>
              </a:rPr>
              <a:t>Sterilisation (§ 1830 BGB)</a:t>
            </a:r>
          </a:p>
          <a:p>
            <a:pPr marL="285750" indent="-285750">
              <a:lnSpc>
                <a:spcPct val="150000"/>
              </a:lnSpc>
              <a:buFont typeface="Wingdings" panose="05000000000000000000" pitchFamily="2" charset="2"/>
              <a:buChar char="Ø"/>
            </a:pPr>
            <a:r>
              <a:rPr lang="de-DE" sz="2400" dirty="0">
                <a:latin typeface="Arial Narrow" panose="020B0606020202030204" pitchFamily="34" charset="0"/>
              </a:rPr>
              <a:t>Unterbringung/freiheitsentziehende Maßnahmen (§ 1831 BGB)</a:t>
            </a:r>
          </a:p>
        </p:txBody>
      </p:sp>
      <p:sp>
        <p:nvSpPr>
          <p:cNvPr id="4" name="Textfeld 3"/>
          <p:cNvSpPr txBox="1"/>
          <p:nvPr/>
        </p:nvSpPr>
        <p:spPr>
          <a:xfrm>
            <a:off x="6853382" y="1505527"/>
            <a:ext cx="5033818" cy="5112425"/>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de-DE" sz="2000" dirty="0">
                <a:latin typeface="Arial Narrow" panose="020B0606020202030204" pitchFamily="34" charset="0"/>
              </a:rPr>
              <a:t>Erbausschlagung (§ 1851BGB) </a:t>
            </a:r>
          </a:p>
          <a:p>
            <a:pPr marL="285750" indent="-285750">
              <a:lnSpc>
                <a:spcPct val="150000"/>
              </a:lnSpc>
              <a:buFont typeface="Wingdings" panose="05000000000000000000" pitchFamily="2" charset="2"/>
              <a:buChar char="Ø"/>
            </a:pPr>
            <a:r>
              <a:rPr lang="de-DE" sz="2000" dirty="0">
                <a:latin typeface="Arial Narrow" panose="020B0606020202030204" pitchFamily="34" charset="0"/>
              </a:rPr>
              <a:t>Aufgabe der Mietwohnung (§ 1833 BGB)</a:t>
            </a:r>
          </a:p>
          <a:p>
            <a:pPr marL="285750" indent="-285750">
              <a:lnSpc>
                <a:spcPct val="150000"/>
              </a:lnSpc>
              <a:buFont typeface="Wingdings" panose="05000000000000000000" pitchFamily="2" charset="2"/>
              <a:buChar char="Ø"/>
            </a:pPr>
            <a:r>
              <a:rPr lang="de-DE" sz="2000" dirty="0">
                <a:latin typeface="Arial Narrow" panose="020B0606020202030204" pitchFamily="34" charset="0"/>
              </a:rPr>
              <a:t>Grundstückskaufvertrag (§§ 1833 (3) Nr. 4;1850 BGB)</a:t>
            </a:r>
          </a:p>
          <a:p>
            <a:pPr marL="285750" indent="-285750">
              <a:lnSpc>
                <a:spcPct val="150000"/>
              </a:lnSpc>
              <a:buFont typeface="Wingdings" panose="05000000000000000000" pitchFamily="2" charset="2"/>
              <a:buChar char="Ø"/>
            </a:pPr>
            <a:r>
              <a:rPr lang="de-DE" sz="2000" dirty="0">
                <a:latin typeface="Arial Narrow" panose="020B0606020202030204" pitchFamily="34" charset="0"/>
              </a:rPr>
              <a:t>Kündigung eines Sparkontos (§ 1849 BGB)</a:t>
            </a:r>
          </a:p>
          <a:p>
            <a:pPr marL="285750" indent="-285750">
              <a:lnSpc>
                <a:spcPct val="150000"/>
              </a:lnSpc>
              <a:buFont typeface="Wingdings" panose="05000000000000000000" pitchFamily="2" charset="2"/>
              <a:buChar char="Ø"/>
            </a:pPr>
            <a:r>
              <a:rPr lang="de-DE" sz="2000" dirty="0">
                <a:latin typeface="Arial Narrow" panose="020B0606020202030204" pitchFamily="34" charset="0"/>
              </a:rPr>
              <a:t>Kreditaufnahme zu Lasten des Betreuten (§ 1854 Nr. 2 BGB)</a:t>
            </a:r>
          </a:p>
          <a:p>
            <a:pPr marL="285750" indent="-285750">
              <a:lnSpc>
                <a:spcPct val="150000"/>
              </a:lnSpc>
              <a:buFont typeface="Wingdings" panose="05000000000000000000" pitchFamily="2" charset="2"/>
              <a:buChar char="Ø"/>
            </a:pPr>
            <a:r>
              <a:rPr lang="de-DE" sz="2000" dirty="0">
                <a:latin typeface="Arial Narrow" panose="020B0606020202030204" pitchFamily="34" charset="0"/>
              </a:rPr>
              <a:t>Schenkungen, es sei denn diese ist den Lebensverhältnissen des Betreuten angemessen oder als Gelegenheitsgeschenk üblich (§1854 Nr. 8 BGB)</a:t>
            </a:r>
          </a:p>
        </p:txBody>
      </p:sp>
    </p:spTree>
    <p:extLst>
      <p:ext uri="{BB962C8B-B14F-4D97-AF65-F5344CB8AC3E}">
        <p14:creationId xmlns:p14="http://schemas.microsoft.com/office/powerpoint/2010/main" val="2887459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914400" y="618836"/>
            <a:ext cx="10353964" cy="3477875"/>
          </a:xfrm>
          <a:prstGeom prst="rect">
            <a:avLst/>
          </a:prstGeom>
          <a:noFill/>
        </p:spPr>
        <p:txBody>
          <a:bodyPr wrap="square" rtlCol="0">
            <a:spAutoFit/>
          </a:bodyPr>
          <a:lstStyle/>
          <a:p>
            <a:pPr algn="ctr"/>
            <a:r>
              <a:rPr lang="de-DE" sz="4000" b="1" dirty="0">
                <a:latin typeface="Arial Narrow" panose="020B0606020202030204" pitchFamily="34" charset="0"/>
              </a:rPr>
              <a:t>Betreuerwechsel</a:t>
            </a:r>
          </a:p>
          <a:p>
            <a:pPr algn="ctr"/>
            <a:endParaRPr lang="de-DE" sz="4000" b="1" dirty="0">
              <a:latin typeface="Arial Narrow" panose="020B0606020202030204" pitchFamily="34" charset="0"/>
            </a:endParaRPr>
          </a:p>
          <a:p>
            <a:pPr marL="457200" indent="-457200">
              <a:buFont typeface="Arial" panose="020B0604020202020204" pitchFamily="34" charset="0"/>
              <a:buChar char="•"/>
            </a:pPr>
            <a:r>
              <a:rPr lang="de-DE" sz="2800" dirty="0">
                <a:latin typeface="Arial Narrow" panose="020B0606020202030204" pitchFamily="34" charset="0"/>
              </a:rPr>
              <a:t>geregelt in §§ 1868, 1869 BGB</a:t>
            </a:r>
          </a:p>
          <a:p>
            <a:pPr marL="457200" indent="-457200">
              <a:buFont typeface="Arial" panose="020B0604020202020204" pitchFamily="34" charset="0"/>
              <a:buChar char="•"/>
            </a:pPr>
            <a:r>
              <a:rPr lang="de-DE" sz="2800" dirty="0">
                <a:latin typeface="Arial Narrow" panose="020B0606020202030204" pitchFamily="34" charset="0"/>
              </a:rPr>
              <a:t>Mangelnde Eignung oder anderer wichtiger Grund</a:t>
            </a:r>
          </a:p>
          <a:p>
            <a:pPr marL="457200" indent="-457200">
              <a:buFont typeface="Arial" panose="020B0604020202020204" pitchFamily="34" charset="0"/>
              <a:buChar char="•"/>
            </a:pPr>
            <a:r>
              <a:rPr lang="de-DE" sz="2800" dirty="0">
                <a:latin typeface="Arial Narrow" panose="020B0606020202030204" pitchFamily="34" charset="0"/>
              </a:rPr>
              <a:t>Auf Wunsch des Betroffenen (mit und ohne neuen Vorschlag)</a:t>
            </a:r>
          </a:p>
          <a:p>
            <a:pPr marL="457200" indent="-457200">
              <a:buFont typeface="Arial" panose="020B0604020202020204" pitchFamily="34" charset="0"/>
              <a:buChar char="•"/>
            </a:pPr>
            <a:r>
              <a:rPr lang="de-DE" sz="2800" dirty="0">
                <a:latin typeface="Arial Narrow" panose="020B0606020202030204" pitchFamily="34" charset="0"/>
              </a:rPr>
              <a:t>Ehrenamtlicher Betreuer vorhanden</a:t>
            </a:r>
          </a:p>
          <a:p>
            <a:endParaRPr lang="de-DE" sz="2800" dirty="0">
              <a:latin typeface="Arial Narrow" panose="020B0606020202030204" pitchFamily="34" charset="0"/>
            </a:endParaRPr>
          </a:p>
        </p:txBody>
      </p:sp>
      <p:sp>
        <p:nvSpPr>
          <p:cNvPr id="3" name="Textfeld 2"/>
          <p:cNvSpPr txBox="1"/>
          <p:nvPr/>
        </p:nvSpPr>
        <p:spPr>
          <a:xfrm>
            <a:off x="508000" y="3842327"/>
            <a:ext cx="5357091" cy="2862322"/>
          </a:xfrm>
          <a:prstGeom prst="rect">
            <a:avLst/>
          </a:prstGeom>
          <a:noFill/>
          <a:ln w="19050">
            <a:solidFill>
              <a:schemeClr val="tx1"/>
            </a:solidFill>
          </a:ln>
        </p:spPr>
        <p:txBody>
          <a:bodyPr wrap="square" rtlCol="0">
            <a:spAutoFit/>
          </a:bodyPr>
          <a:lstStyle/>
          <a:p>
            <a:r>
              <a:rPr lang="de-DE" sz="2000" b="1" dirty="0">
                <a:latin typeface="Arial Narrow" panose="020B0606020202030204" pitchFamily="34" charset="0"/>
              </a:rPr>
              <a:t>      Mit Vorschlag</a:t>
            </a:r>
          </a:p>
          <a:p>
            <a:endParaRPr lang="de-DE" sz="2000" dirty="0">
              <a:latin typeface="Arial Narrow" panose="020B0606020202030204" pitchFamily="34" charset="0"/>
            </a:endParaRPr>
          </a:p>
          <a:p>
            <a:pPr marL="342900" indent="-342900">
              <a:buFont typeface="Arial" panose="020B0604020202020204" pitchFamily="34" charset="0"/>
              <a:buChar char="•"/>
            </a:pPr>
            <a:r>
              <a:rPr lang="de-DE" sz="2000" dirty="0">
                <a:latin typeface="Arial Narrow" panose="020B0606020202030204" pitchFamily="34" charset="0"/>
              </a:rPr>
              <a:t>Betroffener schlägt neuen Betreuer vor und wünscht Wechsel</a:t>
            </a:r>
          </a:p>
          <a:p>
            <a:pPr marL="342900" indent="-342900">
              <a:buFont typeface="Arial" panose="020B0604020202020204" pitchFamily="34" charset="0"/>
              <a:buChar char="•"/>
            </a:pPr>
            <a:r>
              <a:rPr lang="de-DE" sz="2000" dirty="0">
                <a:latin typeface="Arial Narrow" panose="020B0606020202030204" pitchFamily="34" charset="0"/>
              </a:rPr>
              <a:t>Zuständig ist Rechtspfleger</a:t>
            </a:r>
          </a:p>
          <a:p>
            <a:pPr marL="342900" indent="-342900">
              <a:buFont typeface="Arial" panose="020B0604020202020204" pitchFamily="34" charset="0"/>
              <a:buChar char="•"/>
            </a:pPr>
            <a:r>
              <a:rPr lang="de-DE" sz="2000" dirty="0">
                <a:latin typeface="Arial Narrow" panose="020B0606020202030204" pitchFamily="34" charset="0"/>
              </a:rPr>
              <a:t>Bindung des Gerichts an Vorschlag des Betroffenen</a:t>
            </a:r>
          </a:p>
          <a:p>
            <a:pPr marL="342900" indent="-342900">
              <a:buFont typeface="Arial" panose="020B0604020202020204" pitchFamily="34" charset="0"/>
              <a:buChar char="•"/>
            </a:pPr>
            <a:r>
              <a:rPr lang="de-DE" sz="2000" dirty="0">
                <a:latin typeface="Arial Narrow" panose="020B0606020202030204" pitchFamily="34" charset="0"/>
              </a:rPr>
              <a:t>Ausnahme </a:t>
            </a:r>
            <a:r>
              <a:rPr lang="de-DE" sz="2000" dirty="0">
                <a:latin typeface="Arial Narrow" panose="020B0606020202030204" pitchFamily="34" charset="0"/>
                <a:sym typeface="Wingdings" panose="05000000000000000000" pitchFamily="2" charset="2"/>
              </a:rPr>
              <a:t> widerspricht dem Wohl d. Betroffenen</a:t>
            </a:r>
            <a:endParaRPr lang="de-DE" sz="2000" dirty="0">
              <a:latin typeface="Arial Narrow" panose="020B0606020202030204" pitchFamily="34" charset="0"/>
            </a:endParaRPr>
          </a:p>
          <a:p>
            <a:endParaRPr lang="de-DE" sz="2000" dirty="0">
              <a:latin typeface="Arial Narrow" panose="020B0606020202030204" pitchFamily="34" charset="0"/>
            </a:endParaRPr>
          </a:p>
          <a:p>
            <a:endParaRPr lang="de-DE" sz="2000" dirty="0">
              <a:latin typeface="Arial Narrow" panose="020B0606020202030204" pitchFamily="34" charset="0"/>
            </a:endParaRPr>
          </a:p>
        </p:txBody>
      </p:sp>
      <p:sp>
        <p:nvSpPr>
          <p:cNvPr id="4" name="Textfeld 3"/>
          <p:cNvSpPr txBox="1"/>
          <p:nvPr/>
        </p:nvSpPr>
        <p:spPr>
          <a:xfrm>
            <a:off x="6096000" y="3842327"/>
            <a:ext cx="5948218" cy="2862322"/>
          </a:xfrm>
          <a:prstGeom prst="rect">
            <a:avLst/>
          </a:prstGeom>
          <a:noFill/>
          <a:ln w="19050">
            <a:solidFill>
              <a:schemeClr val="tx1"/>
            </a:solidFill>
          </a:ln>
        </p:spPr>
        <p:txBody>
          <a:bodyPr wrap="square" rtlCol="0">
            <a:spAutoFit/>
          </a:bodyPr>
          <a:lstStyle/>
          <a:p>
            <a:r>
              <a:rPr lang="de-DE" sz="2000" b="1" dirty="0">
                <a:latin typeface="Arial Narrow" panose="020B0606020202030204" pitchFamily="34" charset="0"/>
              </a:rPr>
              <a:t>      Ohne Vorschlag</a:t>
            </a:r>
          </a:p>
          <a:p>
            <a:endParaRPr lang="de-DE" sz="2000" dirty="0">
              <a:latin typeface="Arial Narrow" panose="020B0606020202030204" pitchFamily="34" charset="0"/>
            </a:endParaRPr>
          </a:p>
          <a:p>
            <a:pPr marL="342900" indent="-342900">
              <a:buFont typeface="Arial" panose="020B0604020202020204" pitchFamily="34" charset="0"/>
              <a:buChar char="•"/>
            </a:pPr>
            <a:r>
              <a:rPr lang="de-DE" sz="2000" dirty="0">
                <a:latin typeface="Arial Narrow" panose="020B0606020202030204" pitchFamily="34" charset="0"/>
              </a:rPr>
              <a:t>Betroffener wünscht Wechsel, schlägt aber keinen neuen Betreuer vor</a:t>
            </a:r>
          </a:p>
          <a:p>
            <a:pPr marL="342900" indent="-342900">
              <a:buFont typeface="Arial" panose="020B0604020202020204" pitchFamily="34" charset="0"/>
              <a:buChar char="•"/>
            </a:pPr>
            <a:r>
              <a:rPr lang="de-DE" sz="2000" dirty="0">
                <a:latin typeface="Arial Narrow" panose="020B0606020202030204" pitchFamily="34" charset="0"/>
              </a:rPr>
              <a:t>Zuständig ist Richter</a:t>
            </a:r>
          </a:p>
          <a:p>
            <a:pPr marL="342900" indent="-342900">
              <a:buFont typeface="Arial" panose="020B0604020202020204" pitchFamily="34" charset="0"/>
              <a:buChar char="•"/>
            </a:pPr>
            <a:r>
              <a:rPr lang="de-DE" sz="2000" dirty="0">
                <a:latin typeface="Arial Narrow" panose="020B0606020202030204" pitchFamily="34" charset="0"/>
              </a:rPr>
              <a:t>Gericht hat neuen Betreuer auszuwählen</a:t>
            </a:r>
          </a:p>
          <a:p>
            <a:pPr marL="342900" indent="-342900">
              <a:buFont typeface="Arial" panose="020B0604020202020204" pitchFamily="34" charset="0"/>
              <a:buChar char="•"/>
            </a:pPr>
            <a:r>
              <a:rPr lang="de-DE" sz="2000" dirty="0">
                <a:latin typeface="Arial Narrow" panose="020B0606020202030204" pitchFamily="34" charset="0"/>
              </a:rPr>
              <a:t>Ggf. Anfrage an Betreuungsbehörde wg. Vorschlag</a:t>
            </a:r>
          </a:p>
          <a:p>
            <a:pPr marL="342900" indent="-342900">
              <a:buFont typeface="Arial" panose="020B0604020202020204" pitchFamily="34" charset="0"/>
              <a:buChar char="•"/>
            </a:pPr>
            <a:endParaRPr lang="de-DE" sz="2000" dirty="0">
              <a:latin typeface="Arial Narrow" panose="020B0606020202030204" pitchFamily="34" charset="0"/>
            </a:endParaRPr>
          </a:p>
          <a:p>
            <a:endParaRPr lang="de-DE" sz="2000" dirty="0">
              <a:latin typeface="Arial Narrow" panose="020B0606020202030204" pitchFamily="34" charset="0"/>
            </a:endParaRPr>
          </a:p>
        </p:txBody>
      </p:sp>
    </p:spTree>
    <p:extLst>
      <p:ext uri="{BB962C8B-B14F-4D97-AF65-F5344CB8AC3E}">
        <p14:creationId xmlns:p14="http://schemas.microsoft.com/office/powerpoint/2010/main" val="677760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471055" y="452582"/>
            <a:ext cx="10658763" cy="6063198"/>
          </a:xfrm>
          <a:prstGeom prst="rect">
            <a:avLst/>
          </a:prstGeom>
          <a:noFill/>
        </p:spPr>
        <p:txBody>
          <a:bodyPr wrap="square" rtlCol="0">
            <a:spAutoFit/>
          </a:bodyPr>
          <a:lstStyle/>
          <a:p>
            <a:pPr algn="ctr"/>
            <a:r>
              <a:rPr lang="de-DE" sz="4000" b="1" dirty="0">
                <a:latin typeface="Arial Narrow" panose="020B0606020202030204" pitchFamily="34" charset="0"/>
              </a:rPr>
              <a:t>Ende der Betreuung</a:t>
            </a:r>
          </a:p>
          <a:p>
            <a:pPr algn="ctr"/>
            <a:endParaRPr lang="de-DE" sz="4000" b="1" dirty="0">
              <a:latin typeface="Arial Narrow" panose="020B0606020202030204" pitchFamily="34" charset="0"/>
            </a:endParaRPr>
          </a:p>
          <a:p>
            <a:pPr marL="457200" indent="-457200">
              <a:buFont typeface="Arial" panose="020B0604020202020204" pitchFamily="34" charset="0"/>
              <a:buChar char="•"/>
            </a:pPr>
            <a:r>
              <a:rPr lang="de-DE" sz="2800" dirty="0">
                <a:latin typeface="Arial Narrow" panose="020B0606020202030204" pitchFamily="34" charset="0"/>
              </a:rPr>
              <a:t>Aufhebung durch Beschluss (§ 1871 BGB), die Betreuung ist aufzuheben, wenn die Voraussetzungen nicht mehr vorliegen- fällt ein Teil der Voraussetzungen weg, so ist die Betreuung einzuschränken!</a:t>
            </a:r>
          </a:p>
          <a:p>
            <a:pPr marL="457200" indent="-457200">
              <a:buFont typeface="Arial" panose="020B0604020202020204" pitchFamily="34" charset="0"/>
              <a:buChar char="•"/>
            </a:pPr>
            <a:r>
              <a:rPr lang="de-DE" sz="2800" dirty="0">
                <a:latin typeface="Arial Narrow" panose="020B0606020202030204" pitchFamily="34" charset="0"/>
              </a:rPr>
              <a:t>Ablauf der Frist (einstweilige Anordnung)</a:t>
            </a:r>
          </a:p>
          <a:p>
            <a:pPr marL="457200" indent="-457200">
              <a:buFont typeface="Arial" panose="020B0604020202020204" pitchFamily="34" charset="0"/>
              <a:buChar char="•"/>
            </a:pPr>
            <a:r>
              <a:rPr lang="de-DE" sz="2800" dirty="0">
                <a:latin typeface="Arial Narrow" panose="020B0606020202030204" pitchFamily="34" charset="0"/>
              </a:rPr>
              <a:t>Tod des Betroffenen</a:t>
            </a:r>
          </a:p>
          <a:p>
            <a:pPr marL="457200" indent="-457200">
              <a:buFont typeface="Arial" panose="020B0604020202020204" pitchFamily="34" charset="0"/>
              <a:buChar char="•"/>
            </a:pPr>
            <a:r>
              <a:rPr lang="de-DE" sz="2800" dirty="0">
                <a:latin typeface="Arial Narrow" panose="020B0606020202030204" pitchFamily="34" charset="0"/>
              </a:rPr>
              <a:t>Entlassung des Betreuers, wenn der Betroffene den Antrag auf Betreuung selbst gestellt hat (§ 1871(2) S.1 BGB)</a:t>
            </a:r>
          </a:p>
          <a:p>
            <a:pPr marL="457200" indent="-457200">
              <a:buFont typeface="Arial" panose="020B0604020202020204" pitchFamily="34" charset="0"/>
              <a:buChar char="•"/>
            </a:pPr>
            <a:endParaRPr lang="de-DE" sz="2800" dirty="0">
              <a:latin typeface="Arial Narrow" panose="020B0606020202030204" pitchFamily="34" charset="0"/>
            </a:endParaRPr>
          </a:p>
          <a:p>
            <a:r>
              <a:rPr lang="de-DE" sz="2800" dirty="0">
                <a:latin typeface="Arial Narrow" panose="020B0606020202030204" pitchFamily="34" charset="0"/>
              </a:rPr>
              <a:t>Über die etwaige Verlängerung oder die Aufhebung einer Betreuung muss  </a:t>
            </a:r>
            <a:r>
              <a:rPr lang="de-DE" sz="2800" dirty="0">
                <a:solidFill>
                  <a:srgbClr val="FF0000"/>
                </a:solidFill>
                <a:latin typeface="Arial Narrow" panose="020B0606020202030204" pitchFamily="34" charset="0"/>
              </a:rPr>
              <a:t>spätestens nach 7 Jahren </a:t>
            </a:r>
            <a:r>
              <a:rPr lang="de-DE" sz="2800" dirty="0">
                <a:latin typeface="Arial Narrow" panose="020B0606020202030204" pitchFamily="34" charset="0"/>
              </a:rPr>
              <a:t>entschieden werden  (§ 295 Abs. 2 </a:t>
            </a:r>
            <a:r>
              <a:rPr lang="de-DE" sz="2800" dirty="0" err="1">
                <a:latin typeface="Arial Narrow" panose="020B0606020202030204" pitchFamily="34" charset="0"/>
              </a:rPr>
              <a:t>FamFG</a:t>
            </a:r>
            <a:r>
              <a:rPr lang="de-DE" sz="2800" dirty="0">
                <a:latin typeface="Arial Narrow" panose="020B0606020202030204" pitchFamily="34" charset="0"/>
              </a:rPr>
              <a:t>)!</a:t>
            </a:r>
          </a:p>
          <a:p>
            <a:endParaRPr lang="de-DE" sz="2800" dirty="0">
              <a:latin typeface="Arial Narrow" panose="020B0606020202030204" pitchFamily="34" charset="0"/>
            </a:endParaRPr>
          </a:p>
        </p:txBody>
      </p:sp>
    </p:spTree>
    <p:extLst>
      <p:ext uri="{BB962C8B-B14F-4D97-AF65-F5344CB8AC3E}">
        <p14:creationId xmlns:p14="http://schemas.microsoft.com/office/powerpoint/2010/main" val="801929344"/>
      </p:ext>
    </p:extLst>
  </p:cSld>
  <p:clrMapOvr>
    <a:masterClrMapping/>
  </p:clrMapOvr>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519</Words>
  <Application>Microsoft Office PowerPoint</Application>
  <PresentationFormat>Breitbild</PresentationFormat>
  <Paragraphs>52</Paragraphs>
  <Slides>6</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6</vt:i4>
      </vt:variant>
    </vt:vector>
  </HeadingPairs>
  <TitlesOfParts>
    <vt:vector size="12" baseType="lpstr">
      <vt:lpstr>Arial</vt:lpstr>
      <vt:lpstr>Arial Narrow</vt:lpstr>
      <vt:lpstr>Century Gothic</vt:lpstr>
      <vt:lpstr>Wingdings</vt:lpstr>
      <vt:lpstr>Wingdings 3</vt:lpstr>
      <vt:lpstr>Segment</vt:lpstr>
      <vt:lpstr>Die Aufsicht des Betreuers durch das Betreuungsgericht</vt:lpstr>
      <vt:lpstr>Aufsicht durch das Betreuungsgericht</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Aufsicht des Betreuers durch das Betreuungsgericht</dc:title>
  <dc:creator>Neuendorf-Schulz, Simone</dc:creator>
  <cp:lastModifiedBy>Neuendorf-Schulz, Simone</cp:lastModifiedBy>
  <cp:revision>1</cp:revision>
  <dcterms:created xsi:type="dcterms:W3CDTF">2024-12-12T10:55:04Z</dcterms:created>
  <dcterms:modified xsi:type="dcterms:W3CDTF">2024-12-12T10:57:38Z</dcterms:modified>
</cp:coreProperties>
</file>