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5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7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19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51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8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9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30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40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66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92A3-F0C3-40F5-A165-91C6308BA0EF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E922B-32F5-4E2D-AF3A-582D5136AE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2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7200" b="1" dirty="0" smtClean="0"/>
              <a:t>Geschäftsfähigkeit </a:t>
            </a:r>
            <a:endParaRPr lang="de-DE" sz="72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de-DE" dirty="0" smtClean="0"/>
              <a:t>Geschäftsunfähigkeit</a:t>
            </a:r>
          </a:p>
          <a:p>
            <a:pPr algn="r"/>
            <a:r>
              <a:rPr lang="de-DE" dirty="0"/>
              <a:t>b</a:t>
            </a:r>
            <a:r>
              <a:rPr lang="de-DE" dirty="0" smtClean="0"/>
              <a:t>eschränkte Geschäftsfähigkeit </a:t>
            </a:r>
          </a:p>
          <a:p>
            <a:pPr algn="r"/>
            <a:r>
              <a:rPr lang="de-DE" dirty="0"/>
              <a:t>v</a:t>
            </a:r>
            <a:r>
              <a:rPr lang="de-DE" dirty="0" smtClean="0"/>
              <a:t>olle Geschäftsfähigkeit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Geschäftsfähigkeit (§ 2 BGB)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39793" y="2722773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 </a:t>
            </a:r>
            <a:r>
              <a:rPr lang="de-DE" sz="6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alle Rechtsgeschäfte sind 	wirksam </a:t>
            </a:r>
            <a:endParaRPr lang="de-DE" sz="60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33405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9025" y="1685925"/>
            <a:ext cx="10515600" cy="36861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= die Fähigkeit einer Partei, rechtsgeschäftliche Erklärungen abzugeben und entgegenzunehmen</a:t>
            </a:r>
          </a:p>
        </p:txBody>
      </p:sp>
    </p:spTree>
    <p:extLst>
      <p:ext uri="{BB962C8B-B14F-4D97-AF65-F5344CB8AC3E}">
        <p14:creationId xmlns:p14="http://schemas.microsoft.com/office/powerpoint/2010/main" val="9053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Geschäftsunfähigkeit (§ 104 BGB)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sz="4000" dirty="0" smtClean="0"/>
              <a:t> </a:t>
            </a:r>
            <a:r>
              <a:rPr lang="de-DE" sz="4000" dirty="0" smtClean="0">
                <a:solidFill>
                  <a:schemeClr val="accent1">
                    <a:lumMod val="50000"/>
                  </a:schemeClr>
                </a:solidFill>
              </a:rPr>
              <a:t>wer das 7. Lebensjahr noch nicht vollendet hat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de-DE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4000" dirty="0" smtClean="0"/>
              <a:t> </a:t>
            </a:r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de-DE" sz="4000" dirty="0">
                <a:solidFill>
                  <a:schemeClr val="accent2">
                    <a:lumMod val="50000"/>
                  </a:schemeClr>
                </a:solidFill>
              </a:rPr>
              <a:t>sich in einem die freie Willensbestimmung </a:t>
            </a:r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</a:rPr>
              <a:t>	ausschließenden </a:t>
            </a:r>
            <a:r>
              <a:rPr lang="de-DE" sz="4000" dirty="0">
                <a:solidFill>
                  <a:schemeClr val="accent2">
                    <a:lumMod val="50000"/>
                  </a:schemeClr>
                </a:solidFill>
              </a:rPr>
              <a:t>Zustand krankhafter </a:t>
            </a:r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</a:rPr>
              <a:t>	Störung </a:t>
            </a:r>
            <a:r>
              <a:rPr lang="de-DE" sz="4000" dirty="0">
                <a:solidFill>
                  <a:schemeClr val="accent2">
                    <a:lumMod val="50000"/>
                  </a:schemeClr>
                </a:solidFill>
              </a:rPr>
              <a:t>der Geistestätigkeit“ befindet</a:t>
            </a:r>
          </a:p>
          <a:p>
            <a:pPr marL="0" lvl="0" indent="0">
              <a:buNone/>
            </a:pPr>
            <a:endParaRPr 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33317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Geschäftsunfähigkeit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38225" y="2740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 smtClean="0">
                <a:sym typeface="Wingdings" panose="05000000000000000000" pitchFamily="2" charset="2"/>
              </a:rPr>
              <a:t> </a:t>
            </a:r>
            <a:r>
              <a:rPr lang="de-DE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alle Willenserklärungen sind 	nichtig (§ 105 BGB)</a:t>
            </a:r>
            <a:endParaRPr lang="de-DE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beschränkte Geschäftsfähigkeit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720975"/>
            <a:ext cx="10515600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sz="4000" dirty="0" smtClean="0"/>
              <a:t> 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wer das 7., aber noch nicht das </a:t>
            </a:r>
            <a:r>
              <a:rPr lang="de-DE" sz="6000" dirty="0" smtClean="0">
                <a:solidFill>
                  <a:schemeClr val="accent3">
                    <a:lumMod val="50000"/>
                  </a:schemeClr>
                </a:solidFill>
              </a:rPr>
              <a:t>	18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de-DE" sz="6000" dirty="0" smtClean="0">
                <a:solidFill>
                  <a:schemeClr val="accent3">
                    <a:lumMod val="50000"/>
                  </a:schemeClr>
                </a:solidFill>
              </a:rPr>
              <a:t>Lebensjahr vollendet 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hat</a:t>
            </a:r>
            <a:endParaRPr lang="de-DE" sz="6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beschränkte Geschäftsfähigkeit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52525" y="1800225"/>
            <a:ext cx="10515600" cy="4500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DE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0" indent="0" algn="ctr">
              <a:buNone/>
            </a:pPr>
            <a:r>
              <a:rPr lang="de-DE" sz="5400" dirty="0" smtClean="0">
                <a:sym typeface="Wingdings" panose="05000000000000000000" pitchFamily="2" charset="2"/>
              </a:rPr>
              <a:t>die Willenserklärung der </a:t>
            </a:r>
          </a:p>
          <a:p>
            <a:pPr marL="0" lvl="0" indent="0" algn="ctr">
              <a:buNone/>
            </a:pPr>
            <a:r>
              <a:rPr lang="de-DE" sz="54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Zustimmun</a:t>
            </a:r>
            <a:r>
              <a:rPr lang="de-DE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de-DE" sz="5400" dirty="0" smtClean="0">
                <a:sym typeface="Wingdings" panose="05000000000000000000" pitchFamily="2" charset="2"/>
              </a:rPr>
              <a:t> (vorher) oder </a:t>
            </a:r>
          </a:p>
          <a:p>
            <a:pPr marL="0" lvl="0" indent="0" algn="ctr">
              <a:buNone/>
            </a:pPr>
            <a:r>
              <a:rPr lang="de-DE" sz="5400" dirty="0" smtClean="0">
                <a:sym typeface="Wingdings" panose="05000000000000000000" pitchFamily="2" charset="2"/>
              </a:rPr>
              <a:t>der </a:t>
            </a:r>
            <a:r>
              <a:rPr lang="de-DE" sz="54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Genehmigung</a:t>
            </a:r>
            <a:r>
              <a:rPr lang="de-DE" sz="5400" dirty="0">
                <a:sym typeface="Wingdings" panose="05000000000000000000" pitchFamily="2" charset="2"/>
              </a:rPr>
              <a:t> </a:t>
            </a:r>
            <a:r>
              <a:rPr lang="de-DE" sz="5400" dirty="0" smtClean="0">
                <a:sym typeface="Wingdings" panose="05000000000000000000" pitchFamily="2" charset="2"/>
              </a:rPr>
              <a:t>(nachher) </a:t>
            </a:r>
          </a:p>
          <a:p>
            <a:pPr marL="0" lvl="0" indent="0" algn="ctr">
              <a:buNone/>
            </a:pPr>
            <a:r>
              <a:rPr lang="de-DE" sz="5400" dirty="0" smtClean="0">
                <a:sym typeface="Wingdings" panose="05000000000000000000" pitchFamily="2" charset="2"/>
              </a:rPr>
              <a:t>des </a:t>
            </a:r>
            <a:r>
              <a:rPr lang="de-DE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gesetzlichen Vertreters </a:t>
            </a:r>
            <a:endParaRPr lang="de-DE" sz="5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68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feld 6"/>
          <p:cNvSpPr txBox="1"/>
          <p:nvPr/>
        </p:nvSpPr>
        <p:spPr>
          <a:xfrm>
            <a:off x="266700" y="142875"/>
            <a:ext cx="461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Beschränkte Geschäfts-fähigkeit – Beispiel: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6691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beschränkte Geschäftsfähigkeit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52525" y="1800225"/>
            <a:ext cx="10515600" cy="45005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Ausnahmen: </a:t>
            </a:r>
            <a:endParaRPr lang="de-DE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de-DE" sz="105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0" indent="0" algn="ctr">
              <a:buNone/>
            </a:pPr>
            <a:r>
              <a:rPr lang="de-DE" sz="4800" dirty="0" smtClean="0">
                <a:solidFill>
                  <a:srgbClr val="7030A0"/>
                </a:solidFill>
                <a:sym typeface="Wingdings" panose="05000000000000000000" pitchFamily="2" charset="2"/>
              </a:rPr>
              <a:t>Willenserklärungen, die lediglich rechtlich vorteilhaft sind, sind wirksam</a:t>
            </a:r>
          </a:p>
          <a:p>
            <a:pPr marL="0" lvl="0" indent="0" algn="ctr">
              <a:buNone/>
            </a:pPr>
            <a:endParaRPr lang="de-DE" sz="1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0" indent="0" algn="ctr">
              <a:buNone/>
            </a:pPr>
            <a:r>
              <a:rPr lang="de-DE" sz="4800" dirty="0" smtClean="0">
                <a:solidFill>
                  <a:srgbClr val="7030A0"/>
                </a:solidFill>
              </a:rPr>
              <a:t>Taschengeldparagraph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sz="4400" dirty="0" smtClean="0">
                <a:solidFill>
                  <a:srgbClr val="7030A0"/>
                </a:solidFill>
              </a:rPr>
              <a:t>(§ 110 BGB) </a:t>
            </a:r>
          </a:p>
        </p:txBody>
      </p:sp>
    </p:spTree>
    <p:extLst>
      <p:ext uri="{BB962C8B-B14F-4D97-AF65-F5344CB8AC3E}">
        <p14:creationId xmlns:p14="http://schemas.microsoft.com/office/powerpoint/2010/main" val="26172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Geschäftsfähigkeit (§ 2 BGB)</a:t>
            </a:r>
            <a:endParaRPr lang="de-DE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39793" y="2722773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de-DE" sz="6600" dirty="0" smtClean="0">
                <a:solidFill>
                  <a:schemeClr val="accent1">
                    <a:lumMod val="50000"/>
                  </a:schemeClr>
                </a:solidFill>
              </a:rPr>
              <a:t>ab </a:t>
            </a:r>
            <a:r>
              <a:rPr lang="de-DE" sz="6600" smtClean="0">
                <a:solidFill>
                  <a:schemeClr val="accent1">
                    <a:lumMod val="50000"/>
                  </a:schemeClr>
                </a:solidFill>
              </a:rPr>
              <a:t>Vollendung des </a:t>
            </a:r>
          </a:p>
          <a:p>
            <a:pPr marL="0" lvl="0" indent="0" algn="ctr">
              <a:buNone/>
            </a:pPr>
            <a:r>
              <a:rPr lang="de-DE" sz="660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de-DE" sz="6600" dirty="0" smtClean="0">
                <a:solidFill>
                  <a:schemeClr val="accent1">
                    <a:lumMod val="50000"/>
                  </a:schemeClr>
                </a:solidFill>
              </a:rPr>
              <a:t>. Lebensjahr </a:t>
            </a:r>
          </a:p>
          <a:p>
            <a:pPr marL="0" lvl="0" indent="0" algn="ctr">
              <a:buNone/>
            </a:pPr>
            <a:r>
              <a:rPr lang="de-DE" sz="6600" dirty="0" smtClean="0">
                <a:solidFill>
                  <a:schemeClr val="accent1">
                    <a:lumMod val="50000"/>
                  </a:schemeClr>
                </a:solidFill>
              </a:rPr>
              <a:t>bis zum Tod </a:t>
            </a:r>
          </a:p>
          <a:p>
            <a:pPr marL="0" lvl="0" indent="0">
              <a:buNone/>
            </a:pPr>
            <a:endParaRPr 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10196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Breitbild</PresentationFormat>
  <Paragraphs>32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Geschäftsfähigkeit </vt:lpstr>
      <vt:lpstr>= die Fähigkeit einer Partei, rechtsgeschäftliche Erklärungen abzugeben und entgegenzunehmen</vt:lpstr>
      <vt:lpstr>Geschäftsunfähigkeit (§ 104 BGB)</vt:lpstr>
      <vt:lpstr>Geschäftsunfähigkeit</vt:lpstr>
      <vt:lpstr>beschränkte Geschäftsfähigkeit</vt:lpstr>
      <vt:lpstr>beschränkte Geschäftsfähigkeit</vt:lpstr>
      <vt:lpstr>PowerPoint-Präsentation</vt:lpstr>
      <vt:lpstr>beschränkte Geschäftsfähigkeit</vt:lpstr>
      <vt:lpstr>Geschäftsfähigkeit (§ 2 BGB)</vt:lpstr>
      <vt:lpstr>Geschäftsfähigkeit (§ 2 BGB)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Geschäftsfähigkeit </dc:title>
  <dc:creator>Dittrich, Katja</dc:creator>
  <cp:lastModifiedBy>Dittrich, Katja</cp:lastModifiedBy>
  <cp:revision>14</cp:revision>
  <dcterms:created xsi:type="dcterms:W3CDTF">2021-02-04T07:46:51Z</dcterms:created>
  <dcterms:modified xsi:type="dcterms:W3CDTF">2021-09-14T11:14:44Z</dcterms:modified>
</cp:coreProperties>
</file>