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AC9D"/>
    <a:srgbClr val="EED48A"/>
    <a:srgbClr val="F0C6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2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398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1378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4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373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111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76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971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2218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071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3253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5059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D92DE-5D27-4010-91AF-5931C8CFB02A}" type="datetimeFigureOut">
              <a:rPr lang="de-DE" smtClean="0"/>
              <a:t>26.05.2023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AC420-1AAA-473A-B39B-358EE2F44E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71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57362" y="2839260"/>
            <a:ext cx="9786938" cy="21950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 smtClean="0"/>
              <a:t>Gem</a:t>
            </a:r>
            <a:r>
              <a:rPr lang="de-DE" sz="2800" dirty="0"/>
              <a:t>. § 145 ZPO können mehrere in einer Klage erhobene Ansprüche in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getrennten</a:t>
            </a:r>
            <a:r>
              <a:rPr lang="de-DE" sz="2800" dirty="0"/>
              <a:t> Prozessen verhandelt oder auch Widerklageforderungen abgetrennt werden, wenn diese nicht im rechtlichen Zusammenhang mit der Klageforderung stehen.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Verfahrenstrennung, Verfahrensverbindung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9" y="2361619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610417">
            <a:off x="9834705" y="1289268"/>
            <a:ext cx="1840426" cy="165827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145 ZPO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89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222438" y="1800220"/>
            <a:ext cx="9786938" cy="390334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365750" algn="r"/>
              </a:tabLst>
            </a:pPr>
            <a:r>
              <a:rPr lang="de-DE" sz="2400" dirty="0">
                <a:solidFill>
                  <a:schemeClr val="tx1"/>
                </a:solidFill>
              </a:rPr>
              <a:t>Verfahren A, Streitgegenstand: 10.000,- EUR </a:t>
            </a:r>
          </a:p>
          <a:p>
            <a:pPr>
              <a:tabLst>
                <a:tab pos="5365750" algn="r"/>
              </a:tabLst>
            </a:pPr>
            <a:r>
              <a:rPr lang="de-DE" sz="2400" dirty="0">
                <a:solidFill>
                  <a:schemeClr val="tx1"/>
                </a:solidFill>
              </a:rPr>
              <a:t>Verfahrensgebühr der KV-Nr. 1210 = 	798,00 EUR</a:t>
            </a:r>
          </a:p>
          <a:p>
            <a:pPr>
              <a:tabLst>
                <a:tab pos="5365750" algn="r"/>
              </a:tabLst>
            </a:pPr>
            <a:endParaRPr lang="de-DE" sz="2400" dirty="0">
              <a:solidFill>
                <a:schemeClr val="tx1"/>
              </a:solidFill>
            </a:endParaRPr>
          </a:p>
          <a:p>
            <a:pPr>
              <a:tabLst>
                <a:tab pos="5365750" algn="r"/>
              </a:tabLst>
            </a:pPr>
            <a:r>
              <a:rPr lang="de-DE" sz="2400" dirty="0">
                <a:solidFill>
                  <a:schemeClr val="tx1"/>
                </a:solidFill>
              </a:rPr>
              <a:t>Verfahren B, Streitgegenstand: 8.000,- EUR </a:t>
            </a:r>
          </a:p>
          <a:p>
            <a:pPr>
              <a:tabLst>
                <a:tab pos="5365750" algn="r"/>
              </a:tabLst>
            </a:pPr>
            <a:r>
              <a:rPr lang="de-DE" sz="2400" dirty="0">
                <a:solidFill>
                  <a:schemeClr val="tx1"/>
                </a:solidFill>
              </a:rPr>
              <a:t>Verfahrensgebühr der KV-Nr. 1210 = 	672,00 EUR</a:t>
            </a:r>
          </a:p>
          <a:p>
            <a:pPr>
              <a:tabLst>
                <a:tab pos="5365750" algn="r"/>
              </a:tabLst>
            </a:pPr>
            <a:endParaRPr lang="de-DE" sz="2400" dirty="0">
              <a:solidFill>
                <a:schemeClr val="tx1"/>
              </a:solidFill>
            </a:endParaRPr>
          </a:p>
          <a:p>
            <a:pPr>
              <a:tabLst>
                <a:tab pos="5365750" algn="r"/>
              </a:tabLst>
            </a:pPr>
            <a:r>
              <a:rPr lang="de-DE" sz="2400" dirty="0">
                <a:solidFill>
                  <a:schemeClr val="tx1"/>
                </a:solidFill>
              </a:rPr>
              <a:t>Verfahren AB: 	Nach Verfahrensverbindung von A und B beträgt der Gesamtstreitwert 18.000,- EUR.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Verfahrensverbindung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96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610417">
            <a:off x="9823494" y="515835"/>
            <a:ext cx="1840426" cy="16582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222438" y="5271065"/>
            <a:ext cx="9896436" cy="12806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/>
              <a:t>Es bleibt bei der obigen Einzelberechnung, da Gebühren mit Klageeinreichung fällig (§ 6 Abs. 1 S. 1 Nr. 1 GKG).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76272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8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Verfahrensverbindung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97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1092994" y="2364987"/>
            <a:ext cx="9765506" cy="3777085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2800" b="1" dirty="0" smtClean="0"/>
          </a:p>
          <a:p>
            <a:r>
              <a:rPr lang="de-DE" sz="2800" b="1" dirty="0" smtClean="0"/>
              <a:t>Streitwertänderung </a:t>
            </a:r>
            <a:r>
              <a:rPr lang="de-DE" sz="2800" b="1" dirty="0"/>
              <a:t>nach Verbindung</a:t>
            </a:r>
            <a:r>
              <a:rPr lang="de-DE" sz="2800" dirty="0"/>
              <a:t>: </a:t>
            </a:r>
            <a:br>
              <a:rPr lang="de-DE" sz="2800" dirty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/>
              <a:t>Eine eventuell erst nach Verbindung (neu) zu berechnende Verfahrensgebühr, z.B. bei Klageerweiterung, wird zuerst nach dem nun aktuellen (neuen) Gesamtstreitwert berechnet und sodann um den so genannten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„Vorteilsbetrag der Landeskasse“ </a:t>
            </a:r>
            <a:r>
              <a:rPr lang="de-DE" sz="2800" dirty="0"/>
              <a:t>erweitert. </a:t>
            </a:r>
          </a:p>
          <a:p>
            <a:endParaRPr lang="de-DE" sz="2800" i="1" dirty="0"/>
          </a:p>
          <a:p>
            <a:endParaRPr lang="de-DE" sz="2800" dirty="0"/>
          </a:p>
        </p:txBody>
      </p:sp>
      <p:sp>
        <p:nvSpPr>
          <p:cNvPr id="8" name="Gefaltete Ecke 7"/>
          <p:cNvSpPr/>
          <p:nvPr/>
        </p:nvSpPr>
        <p:spPr>
          <a:xfrm rot="707193">
            <a:off x="950957" y="524507"/>
            <a:ext cx="1840426" cy="16582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71944">
            <a:off x="5040711" y="4110772"/>
            <a:ext cx="2236175" cy="215541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ist das und wie wird er errechnet?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2698628" y="4155793"/>
            <a:ext cx="2244484" cy="206537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Vorteils-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betrag der Landeskasse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399251">
            <a:off x="7472086" y="4106625"/>
            <a:ext cx="2236175" cy="2155412"/>
          </a:xfrm>
          <a:prstGeom prst="foldedCorner">
            <a:avLst/>
          </a:prstGeom>
          <a:solidFill>
            <a:srgbClr val="F7AC9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Wir schauen uns ein Beispiel an…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845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8" grpId="0" animBg="1"/>
      <p:bldP spid="14" grpId="0" animBg="1"/>
      <p:bldP spid="15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1" y="78887"/>
            <a:ext cx="6472988" cy="4489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mtClean="0">
                <a:solidFill>
                  <a:schemeClr val="tx1"/>
                </a:solidFill>
              </a:rPr>
              <a:t>98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Inhaltsplatzhalter 4"/>
          <p:cNvSpPr txBox="1">
            <a:spLocks/>
          </p:cNvSpPr>
          <p:nvPr/>
        </p:nvSpPr>
        <p:spPr>
          <a:xfrm>
            <a:off x="871538" y="1771715"/>
            <a:ext cx="10758487" cy="478002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b="1" dirty="0"/>
              <a:t>1. Schritt </a:t>
            </a:r>
            <a:r>
              <a:rPr lang="de-DE" sz="2000" dirty="0"/>
              <a:t>- Gebühr nach neuem Gesamtstreitwert ermitteln: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KV 1210 bei einem Wert von 23.000,- € = 	</a:t>
            </a:r>
            <a:r>
              <a:rPr lang="de-DE" sz="2000" b="1" dirty="0"/>
              <a:t>1.233,00 EUR</a:t>
            </a:r>
            <a:endParaRPr lang="de-DE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endParaRPr lang="de-DE" sz="20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b="1" dirty="0"/>
              <a:t>2. Schritt </a:t>
            </a:r>
            <a:r>
              <a:rPr lang="de-DE" sz="2000" dirty="0"/>
              <a:t>- „Vorteil der Landeskasse“ ermitteln: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Summe der Einzelgebühren der Verfahren A+B (798,- + 672,-) =	 1.470,00 EUR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abzgl. der Gebühr aus dem Gesamtwert d. Verf. AB vor Erweiterung 	- 1.059,00 EUR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Vorteil der Landeskasse durch die ehemals getrennte Verfahrensführung: 	</a:t>
            </a:r>
            <a:r>
              <a:rPr lang="de-DE" sz="2000" b="1" dirty="0"/>
              <a:t>411,00 EUR</a:t>
            </a:r>
            <a:endParaRPr lang="de-DE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endParaRPr lang="de-DE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Mithin wäre im o. g. Beispielfall der Streitwerterhöhung durch Klageerweiterung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(aber auch durch Widerklage oder Hilfsaufrechnung möglich) in einem zuvor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verbundenen Verfahren eine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b="1" dirty="0"/>
              <a:t>„zusammengesetzte Verfahrensgebühr“ von 1.233,- € + 411,- € = 	1.644,00 EUR </a:t>
            </a:r>
            <a:r>
              <a:rPr lang="de-DE" sz="2000" dirty="0"/>
              <a:t>anzusetzen. 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endParaRPr lang="de-DE" sz="2000" dirty="0"/>
          </a:p>
          <a:p>
            <a:pPr marL="625475" indent="-608013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b="1" dirty="0"/>
              <a:t>→ 	Es ist also ein Betrag in Höhe von 174,00 EUR nachzufordern.</a:t>
            </a:r>
          </a:p>
          <a:p>
            <a:pPr marL="625475" indent="-608013">
              <a:lnSpc>
                <a:spcPct val="100000"/>
              </a:lnSpc>
              <a:spcBef>
                <a:spcPts val="0"/>
              </a:spcBef>
              <a:buNone/>
              <a:tabLst>
                <a:tab pos="10748963" algn="r"/>
              </a:tabLst>
            </a:pPr>
            <a:r>
              <a:rPr lang="de-DE" sz="2000" dirty="0"/>
              <a:t>	(1.644,00 – bereits angeforderte 798,00 EUR und 672,00 EUR)</a:t>
            </a:r>
          </a:p>
          <a:p>
            <a:pPr marL="0" indent="0">
              <a:buNone/>
            </a:pPr>
            <a:endParaRPr lang="de-DE" sz="2000" u="sng" dirty="0"/>
          </a:p>
        </p:txBody>
      </p:sp>
      <p:sp>
        <p:nvSpPr>
          <p:cNvPr id="3" name="Abgerundetes Rechteck 2"/>
          <p:cNvSpPr/>
          <p:nvPr/>
        </p:nvSpPr>
        <p:spPr>
          <a:xfrm>
            <a:off x="871538" y="760220"/>
            <a:ext cx="9601201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 vorherigen Beispiel wird die Klage um 5.000,- EUR erweitert, sodass der neue Gesamtstreitwert (§ 39 Abs. 1 GKG) 23.000,- EUR beträgt. </a:t>
            </a:r>
          </a:p>
        </p:txBody>
      </p:sp>
      <p:sp>
        <p:nvSpPr>
          <p:cNvPr id="8" name="Gefaltete Ecke 7"/>
          <p:cNvSpPr/>
          <p:nvPr/>
        </p:nvSpPr>
        <p:spPr>
          <a:xfrm rot="376936">
            <a:off x="10418643" y="269209"/>
            <a:ext cx="1362441" cy="137320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377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571624" y="2895858"/>
            <a:ext cx="9786938" cy="1111006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smtClean="0"/>
              <a:t>Nach Trennung von Verfahren sind die jeweils entstehenden Verfahrensgebühren (Nr. 1210 KV GKG) </a:t>
            </a:r>
            <a:r>
              <a:rPr lang="de-DE" sz="2800" b="1" u="sng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</a:t>
            </a:r>
            <a:r>
              <a:rPr lang="de-DE" sz="2800" smtClean="0"/>
              <a:t> zu berechnen</a:t>
            </a:r>
            <a:endParaRPr lang="de-DE" sz="2800" dirty="0"/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571624" y="4113096"/>
            <a:ext cx="9786938" cy="10991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/>
              <a:t>Für jedes Einzelverfahren entsteht eine Verfahrensgebühr nach dem jeweils neu entstandenen Wert.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Verfahrenstrennung, Verfahrensverbindung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9" y="2361619"/>
            <a:ext cx="3421856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88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610417">
            <a:off x="9920429" y="542355"/>
            <a:ext cx="1840426" cy="165827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145 ZPO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571624" y="5377303"/>
            <a:ext cx="9786938" cy="128067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/>
              <a:t>Die vor Trennung entstandene zum Soll gestellte oder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gezahlte Gebühr</a:t>
            </a:r>
            <a:r>
              <a:rPr lang="de-DE" sz="2800" dirty="0"/>
              <a:t> wird anteilig auf die in den abgetrennten Verfahren neu entstandenen Gebühren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angerechnet</a:t>
            </a:r>
            <a:r>
              <a:rPr lang="de-DE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6441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3" grpId="0" animBg="1"/>
      <p:bldP spid="4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Abgerundetes Rechteck 11"/>
          <p:cNvSpPr/>
          <p:nvPr/>
        </p:nvSpPr>
        <p:spPr>
          <a:xfrm>
            <a:off x="1331936" y="2449426"/>
            <a:ext cx="9786938" cy="2468328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5365750" algn="r"/>
              </a:tabLst>
            </a:pPr>
            <a:r>
              <a:rPr lang="de-DE" sz="2800" dirty="0">
                <a:solidFill>
                  <a:schemeClr val="tx1"/>
                </a:solidFill>
              </a:rPr>
              <a:t>Eingereicht wurde eine Klage mit</a:t>
            </a:r>
          </a:p>
          <a:p>
            <a:pPr>
              <a:tabLst>
                <a:tab pos="5365750" algn="r"/>
              </a:tabLst>
            </a:pPr>
            <a:r>
              <a:rPr lang="de-DE" sz="2800" dirty="0">
                <a:solidFill>
                  <a:schemeClr val="tx1"/>
                </a:solidFill>
              </a:rPr>
              <a:t>Klageforderung zu 1): 	10.000,- EUR</a:t>
            </a:r>
          </a:p>
          <a:p>
            <a:pPr>
              <a:tabLst>
                <a:tab pos="5365750" algn="r"/>
              </a:tabLst>
            </a:pPr>
            <a:r>
              <a:rPr lang="de-DE" sz="2800" dirty="0">
                <a:solidFill>
                  <a:schemeClr val="tx1"/>
                </a:solidFill>
              </a:rPr>
              <a:t>Klageforderung zu 2): 	+ 8.000,- EUR</a:t>
            </a:r>
          </a:p>
          <a:p>
            <a:pPr>
              <a:tabLst>
                <a:tab pos="5334000" algn="r"/>
                <a:tab pos="5810250" algn="l"/>
              </a:tabLst>
            </a:pPr>
            <a:r>
              <a:rPr lang="de-DE" sz="2800" dirty="0">
                <a:solidFill>
                  <a:schemeClr val="tx1"/>
                </a:solidFill>
              </a:rPr>
              <a:t>Streitgegenstand gesamt: 	18.000,- EUR	</a:t>
            </a:r>
            <a:endParaRPr lang="de-DE" sz="2800" dirty="0" smtClean="0">
              <a:solidFill>
                <a:schemeClr val="tx1"/>
              </a:solidFill>
            </a:endParaRPr>
          </a:p>
          <a:p>
            <a:pPr>
              <a:tabLst>
                <a:tab pos="5334000" algn="r"/>
                <a:tab pos="5810250" algn="l"/>
              </a:tabLst>
            </a:pPr>
            <a:r>
              <a:rPr lang="de-DE" sz="2800" dirty="0">
                <a:solidFill>
                  <a:schemeClr val="tx1"/>
                </a:solidFill>
              </a:rPr>
              <a:t> </a:t>
            </a:r>
            <a:r>
              <a:rPr lang="de-DE" sz="2800" dirty="0" smtClean="0">
                <a:solidFill>
                  <a:schemeClr val="tx1"/>
                </a:solidFill>
              </a:rPr>
              <a:t>        → </a:t>
            </a:r>
            <a:r>
              <a:rPr lang="de-DE" sz="2800" dirty="0" err="1">
                <a:solidFill>
                  <a:schemeClr val="tx1"/>
                </a:solidFill>
              </a:rPr>
              <a:t>Verf.geb</a:t>
            </a:r>
            <a:r>
              <a:rPr lang="de-DE" sz="2800" dirty="0">
                <a:solidFill>
                  <a:schemeClr val="tx1"/>
                </a:solidFill>
              </a:rPr>
              <a:t>. gem. KV-Nr. 1210 = </a:t>
            </a:r>
            <a:r>
              <a:rPr lang="de-DE" sz="2800" b="1" dirty="0" smtClean="0">
                <a:solidFill>
                  <a:schemeClr val="tx1"/>
                </a:solidFill>
              </a:rPr>
              <a:t>  1.059,00 EUR</a:t>
            </a: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89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610417">
            <a:off x="950957" y="524507"/>
            <a:ext cx="1840426" cy="16582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Abgerundetes Rechteck 12"/>
          <p:cNvSpPr/>
          <p:nvPr/>
        </p:nvSpPr>
        <p:spPr>
          <a:xfrm>
            <a:off x="1222438" y="4969840"/>
            <a:ext cx="9896436" cy="12806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/>
              <a:t>Da die Klageforderungen zu 1) und 2) in verschiedenen Prozessen verhandelt und entschieden werden sollen, kommt es zur Verfahrenstrennung. </a:t>
            </a:r>
          </a:p>
        </p:txBody>
      </p:sp>
    </p:spTree>
    <p:extLst>
      <p:ext uri="{BB962C8B-B14F-4D97-AF65-F5344CB8AC3E}">
        <p14:creationId xmlns:p14="http://schemas.microsoft.com/office/powerpoint/2010/main" val="82088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animBg="1"/>
      <p:bldP spid="8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90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Abgerundetes Rechteck 10"/>
          <p:cNvSpPr/>
          <p:nvPr/>
        </p:nvSpPr>
        <p:spPr>
          <a:xfrm>
            <a:off x="621506" y="2483603"/>
            <a:ext cx="9762460" cy="8298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Gebühren der Einzelverfahren sind daher wie folgt neu zu berechnen: </a:t>
            </a:r>
          </a:p>
        </p:txBody>
      </p:sp>
      <p:sp>
        <p:nvSpPr>
          <p:cNvPr id="8" name="Gefaltete Ecke 7"/>
          <p:cNvSpPr/>
          <p:nvPr/>
        </p:nvSpPr>
        <p:spPr>
          <a:xfrm rot="707193">
            <a:off x="950957" y="524507"/>
            <a:ext cx="1840426" cy="16582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 rot="21271944">
            <a:off x="2352525" y="3756751"/>
            <a:ext cx="2236175" cy="215541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10.000 €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>
            <a:off x="7028104" y="3735353"/>
            <a:ext cx="2244484" cy="206537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Verfahren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8.000 €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7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  <p:bldP spid="8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1" y="78887"/>
            <a:ext cx="6472988" cy="4489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Inhaltsplatzhalter 4"/>
          <p:cNvSpPr txBox="1">
            <a:spLocks/>
          </p:cNvSpPr>
          <p:nvPr/>
        </p:nvSpPr>
        <p:spPr>
          <a:xfrm>
            <a:off x="871538" y="1242394"/>
            <a:ext cx="10563225" cy="48339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de-DE" u="sng" dirty="0" smtClean="0"/>
              <a:t>Verfahren A: Streitwert 10.000,- EUR</a:t>
            </a:r>
            <a:r>
              <a:rPr lang="de-DE" dirty="0" smtClean="0"/>
              <a:t>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Gebühr der KV-Nr. 1210 beträgt 	798,00 EUR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Bereits gezahlt und hierauf verrechnet (</a:t>
            </a:r>
            <a:r>
              <a:rPr lang="de-DE" sz="36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dirty="0" smtClean="0"/>
              <a:t>55,56 % von 1.059,- €, 	588,38 EUR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anteilig, nach dem Verhältnis der Einzelstreitwerte)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u="sng" dirty="0" smtClean="0"/>
              <a:t>Rest	209,62 EUR</a:t>
            </a:r>
            <a:br>
              <a:rPr lang="de-DE" u="sng" dirty="0" smtClean="0"/>
            </a:br>
            <a:endParaRPr lang="de-DE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de-DE" sz="36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dirty="0" smtClean="0"/>
              <a:t> Einzelwert x 100  	</a:t>
            </a:r>
            <a:r>
              <a:rPr lang="de-DE" u="sng" dirty="0" smtClean="0"/>
              <a:t>10.000,- x 100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de-DE" dirty="0" smtClean="0"/>
              <a:t>       Gesamtwert 	                  18.000,-  	= 55,56 %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8" name="Gefaltete Ecke 7"/>
          <p:cNvSpPr/>
          <p:nvPr/>
        </p:nvSpPr>
        <p:spPr>
          <a:xfrm rot="20952805">
            <a:off x="9475829" y="194247"/>
            <a:ext cx="1362441" cy="137320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10101072" y="1725970"/>
            <a:ext cx="1707319" cy="171570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Anteil von der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6" name="Gefaltete Ecke 15"/>
          <p:cNvSpPr/>
          <p:nvPr/>
        </p:nvSpPr>
        <p:spPr>
          <a:xfrm rot="267007">
            <a:off x="9838719" y="3065594"/>
            <a:ext cx="1803476" cy="170297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Bereits bezahlten Gebühr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267007">
            <a:off x="10052992" y="4604662"/>
            <a:ext cx="1803476" cy="170297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=Rechen-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044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6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1" y="78887"/>
            <a:ext cx="6472988" cy="44893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92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2" name="Inhaltsplatzhalter 4"/>
          <p:cNvSpPr txBox="1">
            <a:spLocks/>
          </p:cNvSpPr>
          <p:nvPr/>
        </p:nvSpPr>
        <p:spPr>
          <a:xfrm>
            <a:off x="871538" y="1242394"/>
            <a:ext cx="10563225" cy="4833938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u="sng" dirty="0"/>
              <a:t>Verfahren B: Streitwert 8.000,- EUR </a:t>
            </a:r>
          </a:p>
          <a:p>
            <a:pPr marL="0" indent="0">
              <a:buNone/>
            </a:pPr>
            <a:r>
              <a:rPr lang="de-DE" dirty="0"/>
              <a:t>Gebühr der KV-Nr. 1210 beträgt 	672,00 EUR </a:t>
            </a:r>
          </a:p>
          <a:p>
            <a:pPr marL="0" indent="0">
              <a:buNone/>
            </a:pPr>
            <a:r>
              <a:rPr lang="de-DE" dirty="0"/>
              <a:t>Bereits gezahlt und hierauf verrechnet (</a:t>
            </a:r>
            <a:r>
              <a:rPr lang="de-DE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dirty="0"/>
              <a:t>44,44 % von 1.059,- € , 	470,62 EUR </a:t>
            </a:r>
          </a:p>
          <a:p>
            <a:pPr marL="0" indent="0">
              <a:buNone/>
            </a:pPr>
            <a:r>
              <a:rPr lang="de-DE" dirty="0"/>
              <a:t>anteilig, nach dem Verhältnis der Einzelstreitwerte) </a:t>
            </a:r>
          </a:p>
          <a:p>
            <a:pPr marL="0" indent="0">
              <a:buNone/>
            </a:pPr>
            <a:r>
              <a:rPr lang="de-DE" u="sng" dirty="0"/>
              <a:t>Rest	 201,38 EUR</a:t>
            </a:r>
            <a:r>
              <a:rPr lang="de-DE" dirty="0"/>
              <a:t> 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3600" dirty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dirty="0"/>
              <a:t> Einzelwert x 100  	</a:t>
            </a:r>
            <a:r>
              <a:rPr lang="de-DE" u="sng" dirty="0"/>
              <a:t>8.000,- x 100</a:t>
            </a:r>
            <a:r>
              <a:rPr lang="de-DE" dirty="0"/>
              <a:t> </a:t>
            </a:r>
          </a:p>
          <a:p>
            <a:pPr marL="0" indent="0">
              <a:buNone/>
            </a:pPr>
            <a:r>
              <a:rPr lang="de-DE" dirty="0"/>
              <a:t>       Gesamtwert 	      </a:t>
            </a:r>
            <a:r>
              <a:rPr lang="de-DE" dirty="0" smtClean="0"/>
              <a:t>           18.000</a:t>
            </a:r>
            <a:r>
              <a:rPr lang="de-DE" dirty="0"/>
              <a:t>,- 	</a:t>
            </a:r>
            <a:r>
              <a:rPr lang="de-DE" dirty="0" smtClean="0"/>
              <a:t>        = </a:t>
            </a:r>
            <a:r>
              <a:rPr lang="de-DE" dirty="0"/>
              <a:t>44,44 % </a:t>
            </a:r>
          </a:p>
          <a:p>
            <a:pPr marL="0" indent="0">
              <a:buNone/>
            </a:pPr>
            <a:endParaRPr lang="de-DE" u="sng" dirty="0"/>
          </a:p>
        </p:txBody>
      </p:sp>
      <p:sp>
        <p:nvSpPr>
          <p:cNvPr id="8" name="Gefaltete Ecke 7"/>
          <p:cNvSpPr/>
          <p:nvPr/>
        </p:nvSpPr>
        <p:spPr>
          <a:xfrm rot="376936">
            <a:off x="10060683" y="190457"/>
            <a:ext cx="1362441" cy="1373202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>
            <a:off x="9745792" y="1634080"/>
            <a:ext cx="1827084" cy="1610332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3600" dirty="0" smtClean="0">
                <a:solidFill>
                  <a:schemeClr val="accent2">
                    <a:lumMod val="75000"/>
                  </a:schemeClr>
                </a:solidFill>
              </a:rPr>
              <a:t>*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Anteil von der 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Gefaltete Ecke 13"/>
          <p:cNvSpPr/>
          <p:nvPr/>
        </p:nvSpPr>
        <p:spPr>
          <a:xfrm>
            <a:off x="10198229" y="3013286"/>
            <a:ext cx="1803271" cy="1647085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Bereits bezahlten Gebühr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5" name="Gefaltete Ecke 14"/>
          <p:cNvSpPr/>
          <p:nvPr/>
        </p:nvSpPr>
        <p:spPr>
          <a:xfrm rot="267007">
            <a:off x="10052992" y="4604662"/>
            <a:ext cx="1803476" cy="1702970"/>
          </a:xfrm>
          <a:prstGeom prst="foldedCorner">
            <a:avLst/>
          </a:prstGeom>
          <a:solidFill>
            <a:srgbClr val="EED48A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=Rechen-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weg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8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93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707193">
            <a:off x="950957" y="524507"/>
            <a:ext cx="1840426" cy="1658277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Beispiel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467275" y="3305216"/>
            <a:ext cx="9312403" cy="2200275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dirty="0"/>
              <a:t>Der jeweilige Restbetrag für die Verfahren A und B ist gegen den Kläger zum Soll zu stellen, bzw., so die Klage noch nicht zugestellt wurde, mit „Kostennachricht Kost 40“ zu erfordern. </a:t>
            </a:r>
          </a:p>
        </p:txBody>
      </p:sp>
      <p:sp>
        <p:nvSpPr>
          <p:cNvPr id="11" name="Abgerundetes Rechteck 10"/>
          <p:cNvSpPr/>
          <p:nvPr/>
        </p:nvSpPr>
        <p:spPr>
          <a:xfrm>
            <a:off x="800994" y="2621098"/>
            <a:ext cx="4822032" cy="82988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Kostenerforderung</a:t>
            </a:r>
            <a:endParaRPr lang="de-D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Gefaltete Ecke 11"/>
          <p:cNvSpPr/>
          <p:nvPr/>
        </p:nvSpPr>
        <p:spPr>
          <a:xfrm>
            <a:off x="6929438" y="4765456"/>
            <a:ext cx="1846308" cy="1768925"/>
          </a:xfrm>
          <a:prstGeom prst="foldedCorner">
            <a:avLst/>
          </a:prstGeom>
          <a:solidFill>
            <a:srgbClr val="F7AC9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Soll-</a:t>
            </a:r>
          </a:p>
          <a:p>
            <a:pPr algn="ctr"/>
            <a:r>
              <a:rPr lang="de-DE" sz="2800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stellung</a:t>
            </a:r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/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Kost40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160128">
            <a:off x="8874026" y="4876103"/>
            <a:ext cx="1840426" cy="1658277"/>
          </a:xfrm>
          <a:prstGeom prst="foldedCorner">
            <a:avLst/>
          </a:prstGeom>
          <a:solidFill>
            <a:srgbClr val="F7AC9D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Was ist der Unter-</a:t>
            </a:r>
          </a:p>
          <a:p>
            <a:pPr algn="ctr"/>
            <a:r>
              <a:rPr lang="de-DE" sz="28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Schied?</a:t>
            </a:r>
            <a:endParaRPr lang="de-DE" sz="28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22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3" grpId="0" animBg="1"/>
      <p:bldP spid="11" grpId="0" animBg="1"/>
      <p:bldP spid="12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bgerundetes Rechteck 1"/>
          <p:cNvSpPr/>
          <p:nvPr/>
        </p:nvSpPr>
        <p:spPr>
          <a:xfrm>
            <a:off x="2988912" y="336883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757362" y="2839260"/>
            <a:ext cx="9786938" cy="219502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/>
              <a:t>Gem. § 147 ZPO kann das Gericht die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Verbindung</a:t>
            </a:r>
            <a:r>
              <a:rPr lang="de-DE" sz="2800" dirty="0"/>
              <a:t>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mehrerer</a:t>
            </a:r>
            <a:r>
              <a:rPr lang="de-DE" sz="2800" dirty="0"/>
              <a:t> bei ihm anhängiger </a:t>
            </a:r>
            <a:r>
              <a:rPr lang="de-DE" sz="2800" b="1" dirty="0"/>
              <a:t>Verfahren</a:t>
            </a:r>
            <a:r>
              <a:rPr lang="de-DE" sz="2800" dirty="0"/>
              <a:t> anordnen, wenn die Ansprüche dieser Prozesse in rechtlichem Zusammenhang stehen oder in einer Klage hätten geltend gemacht werden können.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94801" y="1371494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Verfahrenstrennung, Verfahrensverbindung</a:t>
            </a:r>
            <a:endParaRPr lang="de-DE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435769" y="2361619"/>
            <a:ext cx="3664744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Verfahrensverbindung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94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1139814">
            <a:off x="8648842" y="4646022"/>
            <a:ext cx="1840426" cy="165827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147 ZPO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771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Abgerundetes Rechteck 12"/>
          <p:cNvSpPr/>
          <p:nvPr/>
        </p:nvSpPr>
        <p:spPr>
          <a:xfrm>
            <a:off x="1571624" y="4884659"/>
            <a:ext cx="9786938" cy="1800911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400" b="1" dirty="0"/>
              <a:t>Mehrere Kläger (der ehem. unterschiedlichen Verfahren) sind jetzt Streitgenossen, sie haften daher für die Gerichtskosten als </a:t>
            </a:r>
            <a:r>
              <a:rPr lang="de-DE" sz="2400" b="1" u="sng" dirty="0"/>
              <a:t>Gesamtschuldner</a:t>
            </a:r>
            <a:r>
              <a:rPr lang="de-DE" sz="2400" b="1" dirty="0"/>
              <a:t> (§ 32 I 1 GKG), jeder einzelne jedoch nur für die Kosten seines Streitgegenstandes (§ 32 I 2 GKG). </a:t>
            </a:r>
          </a:p>
        </p:txBody>
      </p:sp>
      <p:sp>
        <p:nvSpPr>
          <p:cNvPr id="7" name="Abgerundetes Rechteck 6"/>
          <p:cNvSpPr/>
          <p:nvPr/>
        </p:nvSpPr>
        <p:spPr>
          <a:xfrm>
            <a:off x="435769" y="1984387"/>
            <a:ext cx="3550444" cy="64114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Verfahrensverbindung</a:t>
            </a:r>
          </a:p>
        </p:txBody>
      </p:sp>
      <p:sp>
        <p:nvSpPr>
          <p:cNvPr id="12" name="Abgerundetes Rechteck 11"/>
          <p:cNvSpPr/>
          <p:nvPr/>
        </p:nvSpPr>
        <p:spPr>
          <a:xfrm>
            <a:off x="1571624" y="2529623"/>
            <a:ext cx="9786938" cy="1359109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Gerichtsgebühren:</a:t>
            </a:r>
            <a:r>
              <a:rPr lang="de-DE" sz="2800" dirty="0"/>
              <a:t> Die in jedem einzelnen Verfahren bis zur Verbindung angefallenen Gebühren bleiben unberührt – </a:t>
            </a:r>
            <a:endParaRPr lang="de-DE" sz="2800" dirty="0" smtClean="0"/>
          </a:p>
          <a:p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de-DE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hr </a:t>
            </a:r>
            <a:r>
              <a:rPr lang="de-DE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getrennter Ansatz bleibt bestehen! </a:t>
            </a:r>
          </a:p>
        </p:txBody>
      </p:sp>
      <p:sp>
        <p:nvSpPr>
          <p:cNvPr id="2" name="Abgerundetes Rechteck 1"/>
          <p:cNvSpPr/>
          <p:nvPr/>
        </p:nvSpPr>
        <p:spPr>
          <a:xfrm>
            <a:off x="2988911" y="14951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Kosten im Zivilprozess</a:t>
            </a:r>
            <a:endParaRPr lang="de-DE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Abgerundetes Rechteck 2"/>
          <p:cNvSpPr/>
          <p:nvPr/>
        </p:nvSpPr>
        <p:spPr>
          <a:xfrm>
            <a:off x="1571624" y="3902457"/>
            <a:ext cx="9786938" cy="1099162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800" dirty="0"/>
              <a:t>Nach der Verbindung handelt es sich bei dem Verfahren um </a:t>
            </a:r>
            <a:endParaRPr lang="de-DE" sz="2800" dirty="0" smtClean="0"/>
          </a:p>
          <a:p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 </a:t>
            </a:r>
            <a:r>
              <a:rPr lang="de-DE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gebührenrechtliche Angelegenheit</a:t>
            </a:r>
            <a:r>
              <a:rPr lang="de-DE" sz="2800" dirty="0"/>
              <a:t>. </a:t>
            </a:r>
          </a:p>
        </p:txBody>
      </p:sp>
      <p:sp>
        <p:nvSpPr>
          <p:cNvPr id="4" name="Abgerundetes Rechteck 3"/>
          <p:cNvSpPr/>
          <p:nvPr/>
        </p:nvSpPr>
        <p:spPr>
          <a:xfrm>
            <a:off x="3494800" y="1158757"/>
            <a:ext cx="5461209" cy="9144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Verfahrenstrennung, Verfahrensverbindung</a:t>
            </a:r>
          </a:p>
        </p:txBody>
      </p:sp>
      <p:sp>
        <p:nvSpPr>
          <p:cNvPr id="9" name="Rechteck 8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95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8" name="Gefaltete Ecke 7"/>
          <p:cNvSpPr/>
          <p:nvPr/>
        </p:nvSpPr>
        <p:spPr>
          <a:xfrm rot="20610417">
            <a:off x="9920429" y="542355"/>
            <a:ext cx="1840426" cy="1658277"/>
          </a:xfrm>
          <a:prstGeom prst="foldedCorner">
            <a:avLst/>
          </a:prstGeom>
          <a:solidFill>
            <a:srgbClr val="E9DA69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0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§ 147 ZPO</a:t>
            </a:r>
            <a:endParaRPr lang="de-DE" sz="20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980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7" grpId="0" animBg="1"/>
      <p:bldP spid="12" grpId="0" animBg="1"/>
      <p:bldP spid="3" grpId="0" animBg="1"/>
      <p:bldP spid="4" grpId="0" animBg="1"/>
      <p:bldP spid="8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952</Words>
  <Application>Microsoft Office PowerPoint</Application>
  <PresentationFormat>Breitbild</PresentationFormat>
  <Paragraphs>167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MV Boli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2023-05-04T13:22:15Z</dcterms:created>
  <dcterms:modified xsi:type="dcterms:W3CDTF">2023-05-26T05:25:38Z</dcterms:modified>
</cp:coreProperties>
</file>