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65" r:id="rId5"/>
    <p:sldId id="266" r:id="rId6"/>
    <p:sldId id="272" r:id="rId7"/>
    <p:sldId id="268" r:id="rId8"/>
    <p:sldId id="269" r:id="rId9"/>
    <p:sldId id="270" r:id="rId10"/>
    <p:sldId id="267" r:id="rId11"/>
    <p:sldId id="259" r:id="rId12"/>
    <p:sldId id="260" r:id="rId13"/>
    <p:sldId id="263" r:id="rId14"/>
    <p:sldId id="264" r:id="rId15"/>
    <p:sldId id="262" r:id="rId16"/>
    <p:sldId id="273" r:id="rId17"/>
    <p:sldId id="276" r:id="rId18"/>
    <p:sldId id="274" r:id="rId19"/>
    <p:sldId id="275" r:id="rId20"/>
    <p:sldId id="277" r:id="rId21"/>
    <p:sldId id="278" r:id="rId22"/>
    <p:sldId id="279" r:id="rId23"/>
    <p:sldId id="280" r:id="rId24"/>
    <p:sldId id="281" r:id="rId2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AD944A0B-B6A8-406D-BDB0-E364391DBE7B}" type="datetimeFigureOut">
              <a:rPr lang="de-DE" smtClean="0"/>
              <a:t>25.04.2023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B5BC413-CB1A-4D0F-B71B-A097F91C3F2B}" type="slidenum">
              <a:rPr lang="de-DE" smtClean="0"/>
              <a:t>‹Nr.›</a:t>
            </a:fld>
            <a:endParaRPr lang="de-DE"/>
          </a:p>
        </p:txBody>
      </p:sp>
    </p:spTree>
    <p:extLst>
      <p:ext uri="{BB962C8B-B14F-4D97-AF65-F5344CB8AC3E}">
        <p14:creationId xmlns:p14="http://schemas.microsoft.com/office/powerpoint/2010/main" val="111783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D944A0B-B6A8-406D-BDB0-E364391DBE7B}" type="datetimeFigureOut">
              <a:rPr lang="de-DE" smtClean="0"/>
              <a:t>25.04.2023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B5BC413-CB1A-4D0F-B71B-A097F91C3F2B}" type="slidenum">
              <a:rPr lang="de-DE" smtClean="0"/>
              <a:t>‹Nr.›</a:t>
            </a:fld>
            <a:endParaRPr lang="de-DE"/>
          </a:p>
        </p:txBody>
      </p:sp>
    </p:spTree>
    <p:extLst>
      <p:ext uri="{BB962C8B-B14F-4D97-AF65-F5344CB8AC3E}">
        <p14:creationId xmlns:p14="http://schemas.microsoft.com/office/powerpoint/2010/main" val="3612977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D944A0B-B6A8-406D-BDB0-E364391DBE7B}" type="datetimeFigureOut">
              <a:rPr lang="de-DE" smtClean="0"/>
              <a:t>25.04.2023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B5BC413-CB1A-4D0F-B71B-A097F91C3F2B}" type="slidenum">
              <a:rPr lang="de-DE" smtClean="0"/>
              <a:t>‹Nr.›</a:t>
            </a:fld>
            <a:endParaRPr lang="de-DE"/>
          </a:p>
        </p:txBody>
      </p:sp>
    </p:spTree>
    <p:extLst>
      <p:ext uri="{BB962C8B-B14F-4D97-AF65-F5344CB8AC3E}">
        <p14:creationId xmlns:p14="http://schemas.microsoft.com/office/powerpoint/2010/main" val="2308603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D944A0B-B6A8-406D-BDB0-E364391DBE7B}" type="datetimeFigureOut">
              <a:rPr lang="de-DE" smtClean="0"/>
              <a:t>25.04.2023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B5BC413-CB1A-4D0F-B71B-A097F91C3F2B}" type="slidenum">
              <a:rPr lang="de-DE" smtClean="0"/>
              <a:t>‹Nr.›</a:t>
            </a:fld>
            <a:endParaRPr lang="de-DE"/>
          </a:p>
        </p:txBody>
      </p:sp>
    </p:spTree>
    <p:extLst>
      <p:ext uri="{BB962C8B-B14F-4D97-AF65-F5344CB8AC3E}">
        <p14:creationId xmlns:p14="http://schemas.microsoft.com/office/powerpoint/2010/main" val="2869263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AD944A0B-B6A8-406D-BDB0-E364391DBE7B}" type="datetimeFigureOut">
              <a:rPr lang="de-DE" smtClean="0"/>
              <a:t>25.04.2023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B5BC413-CB1A-4D0F-B71B-A097F91C3F2B}" type="slidenum">
              <a:rPr lang="de-DE" smtClean="0"/>
              <a:t>‹Nr.›</a:t>
            </a:fld>
            <a:endParaRPr lang="de-DE"/>
          </a:p>
        </p:txBody>
      </p:sp>
    </p:spTree>
    <p:extLst>
      <p:ext uri="{BB962C8B-B14F-4D97-AF65-F5344CB8AC3E}">
        <p14:creationId xmlns:p14="http://schemas.microsoft.com/office/powerpoint/2010/main" val="595315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AD944A0B-B6A8-406D-BDB0-E364391DBE7B}" type="datetimeFigureOut">
              <a:rPr lang="de-DE" smtClean="0"/>
              <a:t>25.04.2023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B5BC413-CB1A-4D0F-B71B-A097F91C3F2B}" type="slidenum">
              <a:rPr lang="de-DE" smtClean="0"/>
              <a:t>‹Nr.›</a:t>
            </a:fld>
            <a:endParaRPr lang="de-DE"/>
          </a:p>
        </p:txBody>
      </p:sp>
    </p:spTree>
    <p:extLst>
      <p:ext uri="{BB962C8B-B14F-4D97-AF65-F5344CB8AC3E}">
        <p14:creationId xmlns:p14="http://schemas.microsoft.com/office/powerpoint/2010/main" val="4097564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AD944A0B-B6A8-406D-BDB0-E364391DBE7B}" type="datetimeFigureOut">
              <a:rPr lang="de-DE" smtClean="0"/>
              <a:t>25.04.2023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6B5BC413-CB1A-4D0F-B71B-A097F91C3F2B}" type="slidenum">
              <a:rPr lang="de-DE" smtClean="0"/>
              <a:t>‹Nr.›</a:t>
            </a:fld>
            <a:endParaRPr lang="de-DE"/>
          </a:p>
        </p:txBody>
      </p:sp>
    </p:spTree>
    <p:extLst>
      <p:ext uri="{BB962C8B-B14F-4D97-AF65-F5344CB8AC3E}">
        <p14:creationId xmlns:p14="http://schemas.microsoft.com/office/powerpoint/2010/main" val="2158420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AD944A0B-B6A8-406D-BDB0-E364391DBE7B}" type="datetimeFigureOut">
              <a:rPr lang="de-DE" smtClean="0"/>
              <a:t>25.04.2023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6B5BC413-CB1A-4D0F-B71B-A097F91C3F2B}" type="slidenum">
              <a:rPr lang="de-DE" smtClean="0"/>
              <a:t>‹Nr.›</a:t>
            </a:fld>
            <a:endParaRPr lang="de-DE"/>
          </a:p>
        </p:txBody>
      </p:sp>
    </p:spTree>
    <p:extLst>
      <p:ext uri="{BB962C8B-B14F-4D97-AF65-F5344CB8AC3E}">
        <p14:creationId xmlns:p14="http://schemas.microsoft.com/office/powerpoint/2010/main" val="438970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AD944A0B-B6A8-406D-BDB0-E364391DBE7B}" type="datetimeFigureOut">
              <a:rPr lang="de-DE" smtClean="0"/>
              <a:t>25.04.2023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6B5BC413-CB1A-4D0F-B71B-A097F91C3F2B}" type="slidenum">
              <a:rPr lang="de-DE" smtClean="0"/>
              <a:t>‹Nr.›</a:t>
            </a:fld>
            <a:endParaRPr lang="de-DE"/>
          </a:p>
        </p:txBody>
      </p:sp>
    </p:spTree>
    <p:extLst>
      <p:ext uri="{BB962C8B-B14F-4D97-AF65-F5344CB8AC3E}">
        <p14:creationId xmlns:p14="http://schemas.microsoft.com/office/powerpoint/2010/main" val="1682219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AD944A0B-B6A8-406D-BDB0-E364391DBE7B}" type="datetimeFigureOut">
              <a:rPr lang="de-DE" smtClean="0"/>
              <a:t>25.04.2023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B5BC413-CB1A-4D0F-B71B-A097F91C3F2B}" type="slidenum">
              <a:rPr lang="de-DE" smtClean="0"/>
              <a:t>‹Nr.›</a:t>
            </a:fld>
            <a:endParaRPr lang="de-DE"/>
          </a:p>
        </p:txBody>
      </p:sp>
    </p:spTree>
    <p:extLst>
      <p:ext uri="{BB962C8B-B14F-4D97-AF65-F5344CB8AC3E}">
        <p14:creationId xmlns:p14="http://schemas.microsoft.com/office/powerpoint/2010/main" val="1750002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AD944A0B-B6A8-406D-BDB0-E364391DBE7B}" type="datetimeFigureOut">
              <a:rPr lang="de-DE" smtClean="0"/>
              <a:t>25.04.2023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B5BC413-CB1A-4D0F-B71B-A097F91C3F2B}" type="slidenum">
              <a:rPr lang="de-DE" smtClean="0"/>
              <a:t>‹Nr.›</a:t>
            </a:fld>
            <a:endParaRPr lang="de-DE"/>
          </a:p>
        </p:txBody>
      </p:sp>
    </p:spTree>
    <p:extLst>
      <p:ext uri="{BB962C8B-B14F-4D97-AF65-F5344CB8AC3E}">
        <p14:creationId xmlns:p14="http://schemas.microsoft.com/office/powerpoint/2010/main" val="223054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944A0B-B6A8-406D-BDB0-E364391DBE7B}" type="datetimeFigureOut">
              <a:rPr lang="de-DE" smtClean="0"/>
              <a:t>25.04.2023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5BC413-CB1A-4D0F-B71B-A097F91C3F2B}" type="slidenum">
              <a:rPr lang="de-DE" smtClean="0"/>
              <a:t>‹Nr.›</a:t>
            </a:fld>
            <a:endParaRPr lang="de-DE"/>
          </a:p>
        </p:txBody>
      </p:sp>
    </p:spTree>
    <p:extLst>
      <p:ext uri="{BB962C8B-B14F-4D97-AF65-F5344CB8AC3E}">
        <p14:creationId xmlns:p14="http://schemas.microsoft.com/office/powerpoint/2010/main" val="13505941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53.svg"/><Relationship Id="rId7" Type="http://schemas.openxmlformats.org/officeDocument/2006/relationships/image" Target="../media/image56.svg"/><Relationship Id="rId2" Type="http://schemas.openxmlformats.org/officeDocument/2006/relationships/image" Target="../media/image2.png"/><Relationship Id="rId1" Type="http://schemas.openxmlformats.org/officeDocument/2006/relationships/slideLayout" Target="../slideLayouts/slideLayout7.xml"/><Relationship Id="rId10" Type="http://schemas.openxmlformats.org/officeDocument/2006/relationships/image" Target="../media/image1.jpg"/><Relationship Id="rId4" Type="http://schemas.openxmlformats.org/officeDocument/2006/relationships/image" Target="../media/image3.png"/><Relationship Id="rId9" Type="http://schemas.openxmlformats.org/officeDocument/2006/relationships/image" Target="../media/image58.sv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0.svg"/></Relationships>
</file>

<file path=ppt/slides/_rels/slide13.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image" Target="../media/image53.svg"/><Relationship Id="rId7" Type="http://schemas.openxmlformats.org/officeDocument/2006/relationships/image" Target="../media/image56.sv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8" Type="http://schemas.openxmlformats.org/officeDocument/2006/relationships/image" Target="../media/image4.png"/><Relationship Id="rId7" Type="http://schemas.openxmlformats.org/officeDocument/2006/relationships/image" Target="../media/image56.svg"/><Relationship Id="rId2" Type="http://schemas.openxmlformats.org/officeDocument/2006/relationships/image" Target="../media/image3.png"/><Relationship Id="rId1" Type="http://schemas.openxmlformats.org/officeDocument/2006/relationships/slideLayout" Target="../slideLayouts/slideLayout7.xml"/><Relationship Id="rId10" Type="http://schemas.openxmlformats.org/officeDocument/2006/relationships/image" Target="../media/image7.png"/><Relationship Id="rId9" Type="http://schemas.openxmlformats.org/officeDocument/2006/relationships/image" Target="../media/image58.sv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0.sv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3.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9.png"/><Relationship Id="rId4" Type="http://schemas.openxmlformats.org/officeDocument/2006/relationships/image" Target="../media/image1.jpg"/><Relationship Id="rId9" Type="http://schemas.openxmlformats.org/officeDocument/2006/relationships/image" Target="../media/image58.svg"/></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60.sv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 Id="rId10" Type="http://schemas.openxmlformats.org/officeDocument/2006/relationships/image" Target="../media/image12.png"/><Relationship Id="rId9" Type="http://schemas.openxmlformats.org/officeDocument/2006/relationships/image" Target="../media/image58.svg"/></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 Id="rId9" Type="http://schemas.openxmlformats.org/officeDocument/2006/relationships/image" Target="../media/image58.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53.svg"/><Relationship Id="rId7" Type="http://schemas.openxmlformats.org/officeDocument/2006/relationships/image" Target="../media/image56.svg"/><Relationship Id="rId2" Type="http://schemas.openxmlformats.org/officeDocument/2006/relationships/image" Target="../media/image2.png"/><Relationship Id="rId1" Type="http://schemas.openxmlformats.org/officeDocument/2006/relationships/slideLayout" Target="../slideLayouts/slideLayout7.xml"/><Relationship Id="rId10" Type="http://schemas.openxmlformats.org/officeDocument/2006/relationships/image" Target="../media/image1.jpg"/><Relationship Id="rId4" Type="http://schemas.openxmlformats.org/officeDocument/2006/relationships/image" Target="../media/image3.png"/><Relationship Id="rId9" Type="http://schemas.openxmlformats.org/officeDocument/2006/relationships/image" Target="../media/image58.sv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0.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image" Target="../media/image53.svg"/><Relationship Id="rId7" Type="http://schemas.openxmlformats.org/officeDocument/2006/relationships/image" Target="../media/image56.sv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8" Type="http://schemas.openxmlformats.org/officeDocument/2006/relationships/image" Target="../media/image4.png"/><Relationship Id="rId7" Type="http://schemas.openxmlformats.org/officeDocument/2006/relationships/image" Target="../media/image56.svg"/><Relationship Id="rId2" Type="http://schemas.openxmlformats.org/officeDocument/2006/relationships/image" Target="../media/image3.png"/><Relationship Id="rId1" Type="http://schemas.openxmlformats.org/officeDocument/2006/relationships/slideLayout" Target="../slideLayouts/slideLayout7.xml"/><Relationship Id="rId9" Type="http://schemas.openxmlformats.org/officeDocument/2006/relationships/image" Target="../media/image58.sv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0.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Fristenberechnung</a:t>
            </a:r>
            <a:br>
              <a:rPr lang="de-DE" dirty="0" smtClean="0"/>
            </a:br>
            <a:r>
              <a:rPr lang="de-DE" dirty="0" smtClean="0"/>
              <a:t>Ereignisfrist § 187 (1) BGB</a:t>
            </a:r>
            <a:endParaRPr lang="de-DE" dirty="0"/>
          </a:p>
        </p:txBody>
      </p:sp>
      <p:sp>
        <p:nvSpPr>
          <p:cNvPr id="3" name="Untertitel 2"/>
          <p:cNvSpPr>
            <a:spLocks noGrp="1"/>
          </p:cNvSpPr>
          <p:nvPr>
            <p:ph type="subTitle" idx="1"/>
          </p:nvPr>
        </p:nvSpPr>
        <p:spPr/>
        <p:txBody>
          <a:bodyPr/>
          <a:lstStyle/>
          <a:p>
            <a:r>
              <a:rPr lang="de-DE" dirty="0" smtClean="0"/>
              <a:t>Die Frist wird durch ein Ereignis ausgelöst</a:t>
            </a:r>
            <a:endParaRPr lang="de-DE" dirty="0"/>
          </a:p>
        </p:txBody>
      </p:sp>
    </p:spTree>
    <p:extLst>
      <p:ext uri="{BB962C8B-B14F-4D97-AF65-F5344CB8AC3E}">
        <p14:creationId xmlns:p14="http://schemas.microsoft.com/office/powerpoint/2010/main" val="8502714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p:txBody>
          <a:bodyPr/>
          <a:lstStyle/>
          <a:p>
            <a:pPr marL="0" indent="0">
              <a:buNone/>
            </a:pPr>
            <a:r>
              <a:rPr lang="de-DE" b="1" dirty="0"/>
              <a:t>Fristberechnung </a:t>
            </a:r>
            <a:r>
              <a:rPr lang="de-DE" b="1" dirty="0" smtClean="0"/>
              <a:t>von Ereignisfristen nach §187 (1) BGB unter </a:t>
            </a:r>
            <a:r>
              <a:rPr lang="de-DE" b="1" dirty="0"/>
              <a:t>der Einbeziehung von Sonn- und Feiertagen</a:t>
            </a:r>
          </a:p>
        </p:txBody>
      </p:sp>
    </p:spTree>
    <p:extLst>
      <p:ext uri="{BB962C8B-B14F-4D97-AF65-F5344CB8AC3E}">
        <p14:creationId xmlns:p14="http://schemas.microsoft.com/office/powerpoint/2010/main" val="3888040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Fristbeginn">
            <a:extLst>
              <a:ext uri="{FF2B5EF4-FFF2-40B4-BE49-F238E27FC236}">
                <a16:creationId xmlns:a16="http://schemas.microsoft.com/office/drawing/2014/main" id="{941524E5-6C67-40EB-BC4C-400145A97D5A}"/>
              </a:ext>
            </a:extLst>
          </p:cNvPr>
          <p:cNvGrpSpPr/>
          <p:nvPr/>
        </p:nvGrpSpPr>
        <p:grpSpPr>
          <a:xfrm>
            <a:off x="3331715" y="1513286"/>
            <a:ext cx="2376290" cy="3812875"/>
            <a:chOff x="3448494" y="1925044"/>
            <a:chExt cx="2376290" cy="3812875"/>
          </a:xfrm>
        </p:grpSpPr>
        <p:sp>
          <p:nvSpPr>
            <p:cNvPr id="5" name="Rechteck 4">
              <a:extLst>
                <a:ext uri="{FF2B5EF4-FFF2-40B4-BE49-F238E27FC236}">
                  <a16:creationId xmlns:a16="http://schemas.microsoft.com/office/drawing/2014/main" id="{015D45DD-C6A6-44F5-9745-D6E7CF4C6116}"/>
                </a:ext>
              </a:extLst>
            </p:cNvPr>
            <p:cNvSpPr/>
            <p:nvPr/>
          </p:nvSpPr>
          <p:spPr>
            <a:xfrm>
              <a:off x="3448494" y="1925044"/>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0.00 Uhr</a:t>
              </a:r>
            </a:p>
            <a:p>
              <a:pPr algn="ctr"/>
              <a:r>
                <a:rPr lang="de-DE" b="1" dirty="0">
                  <a:solidFill>
                    <a:schemeClr val="tx1"/>
                  </a:solidFill>
                </a:rPr>
                <a:t>Fristbeginn</a:t>
              </a:r>
            </a:p>
          </p:txBody>
        </p:sp>
        <p:sp>
          <p:nvSpPr>
            <p:cNvPr id="6" name="Rechteck 5">
              <a:extLst>
                <a:ext uri="{FF2B5EF4-FFF2-40B4-BE49-F238E27FC236}">
                  <a16:creationId xmlns:a16="http://schemas.microsoft.com/office/drawing/2014/main" id="{FB63E38B-EF12-4122-A856-79F3F652FC2D}"/>
                </a:ext>
              </a:extLst>
            </p:cNvPr>
            <p:cNvSpPr/>
            <p:nvPr/>
          </p:nvSpPr>
          <p:spPr>
            <a:xfrm>
              <a:off x="3448494"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04.04.2023</a:t>
              </a:r>
              <a:endParaRPr lang="de-DE" dirty="0">
                <a:solidFill>
                  <a:srgbClr val="FFFFFF"/>
                </a:solidFill>
              </a:endParaRPr>
            </a:p>
          </p:txBody>
        </p:sp>
        <p:pic>
          <p:nvPicPr>
            <p:cNvPr id="7" name="Grafik 6" descr="Uhr">
              <a:extLst>
                <a:ext uri="{FF2B5EF4-FFF2-40B4-BE49-F238E27FC236}">
                  <a16:creationId xmlns:a16="http://schemas.microsoft.com/office/drawing/2014/main" id="{720DC53A-90A2-4909-A841-9D315CF9322C}"/>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3536500" y="2492632"/>
              <a:ext cx="2200275" cy="2200275"/>
            </a:xfrm>
            <a:prstGeom prst="rect">
              <a:avLst/>
            </a:prstGeom>
          </p:spPr>
        </p:pic>
      </p:grpSp>
      <p:grpSp>
        <p:nvGrpSpPr>
          <p:cNvPr id="12" name="Warten">
            <a:extLst>
              <a:ext uri="{FF2B5EF4-FFF2-40B4-BE49-F238E27FC236}">
                <a16:creationId xmlns:a16="http://schemas.microsoft.com/office/drawing/2014/main" id="{6A68BC6C-E75D-405E-94C5-62D9200C699B}"/>
              </a:ext>
            </a:extLst>
          </p:cNvPr>
          <p:cNvGrpSpPr/>
          <p:nvPr/>
        </p:nvGrpSpPr>
        <p:grpSpPr>
          <a:xfrm>
            <a:off x="6093718" y="1509871"/>
            <a:ext cx="2380854" cy="3812875"/>
            <a:chOff x="6210497" y="1921629"/>
            <a:chExt cx="2380854" cy="3812875"/>
          </a:xfrm>
        </p:grpSpPr>
        <p:sp>
          <p:nvSpPr>
            <p:cNvPr id="13" name="Rechteck 12">
              <a:extLst>
                <a:ext uri="{FF2B5EF4-FFF2-40B4-BE49-F238E27FC236}">
                  <a16:creationId xmlns:a16="http://schemas.microsoft.com/office/drawing/2014/main" id="{19B7C4E3-4B1D-4928-8B65-5FA11B8FA6BE}"/>
                </a:ext>
              </a:extLst>
            </p:cNvPr>
            <p:cNvSpPr/>
            <p:nvPr/>
          </p:nvSpPr>
          <p:spPr>
            <a:xfrm>
              <a:off x="6210497" y="1921629"/>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Frist läuft</a:t>
              </a:r>
            </a:p>
          </p:txBody>
        </p:sp>
        <p:sp>
          <p:nvSpPr>
            <p:cNvPr id="14" name="Rechteck 13">
              <a:extLst>
                <a:ext uri="{FF2B5EF4-FFF2-40B4-BE49-F238E27FC236}">
                  <a16:creationId xmlns:a16="http://schemas.microsoft.com/office/drawing/2014/main" id="{B7E47B25-ADC0-4788-AAB8-5953FB94BA6D}"/>
                </a:ext>
              </a:extLst>
            </p:cNvPr>
            <p:cNvSpPr/>
            <p:nvPr/>
          </p:nvSpPr>
          <p:spPr>
            <a:xfrm>
              <a:off x="6212779"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05.04.2023</a:t>
              </a:r>
              <a:endParaRPr lang="de-DE" dirty="0">
                <a:solidFill>
                  <a:srgbClr val="FFFFFF"/>
                </a:solidFill>
              </a:endParaRPr>
            </a:p>
          </p:txBody>
        </p:sp>
        <p:pic>
          <p:nvPicPr>
            <p:cNvPr id="15" name="Grafik 14" descr="Kaffee">
              <a:extLst>
                <a:ext uri="{FF2B5EF4-FFF2-40B4-BE49-F238E27FC236}">
                  <a16:creationId xmlns:a16="http://schemas.microsoft.com/office/drawing/2014/main" id="{AF5DD686-D518-414D-A2D5-9D5099188D00}"/>
                </a:ext>
              </a:extLst>
            </p:cNvPr>
            <p:cNvPicPr>
              <a:picLocks noChangeAspect="1"/>
            </p:cNvPicPr>
            <p:nvPr/>
          </p:nvPicPr>
          <p:blipFill>
            <a:blip r:embed="rId4">
              <a:extLst>
                <a:ext uri="{96DAC541-7B7A-43D3-8B79-37D633B846F1}">
                  <asvg:svgBlip xmlns:asvg="http://schemas.microsoft.com/office/drawing/2016/SVG/main" xmlns="" r:embed="rId7"/>
                </a:ext>
              </a:extLst>
            </a:blip>
            <a:srcRect/>
            <a:stretch/>
          </p:blipFill>
          <p:spPr>
            <a:xfrm>
              <a:off x="6391076" y="2492630"/>
              <a:ext cx="2200275" cy="2200275"/>
            </a:xfrm>
            <a:prstGeom prst="rect">
              <a:avLst/>
            </a:prstGeom>
          </p:spPr>
        </p:pic>
      </p:grpSp>
      <p:grpSp>
        <p:nvGrpSpPr>
          <p:cNvPr id="16" name="FRistende">
            <a:extLst>
              <a:ext uri="{FF2B5EF4-FFF2-40B4-BE49-F238E27FC236}">
                <a16:creationId xmlns:a16="http://schemas.microsoft.com/office/drawing/2014/main" id="{5722A496-406B-49A7-AF32-0D19E43D235E}"/>
              </a:ext>
            </a:extLst>
          </p:cNvPr>
          <p:cNvGrpSpPr/>
          <p:nvPr/>
        </p:nvGrpSpPr>
        <p:grpSpPr>
          <a:xfrm>
            <a:off x="9014720" y="1509871"/>
            <a:ext cx="2376290" cy="3816290"/>
            <a:chOff x="9131499" y="1934072"/>
            <a:chExt cx="2376290" cy="3816290"/>
          </a:xfrm>
        </p:grpSpPr>
        <p:sp>
          <p:nvSpPr>
            <p:cNvPr id="17" name="Rechteck 16">
              <a:extLst>
                <a:ext uri="{FF2B5EF4-FFF2-40B4-BE49-F238E27FC236}">
                  <a16:creationId xmlns:a16="http://schemas.microsoft.com/office/drawing/2014/main" id="{0E823386-B16B-4A15-A83B-7D9D08F01206}"/>
                </a:ext>
              </a:extLst>
            </p:cNvPr>
            <p:cNvSpPr/>
            <p:nvPr/>
          </p:nvSpPr>
          <p:spPr>
            <a:xfrm>
              <a:off x="9131499" y="1937487"/>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24.00 Uhr</a:t>
              </a:r>
            </a:p>
            <a:p>
              <a:pPr algn="ctr"/>
              <a:r>
                <a:rPr lang="de-DE" b="1" dirty="0">
                  <a:solidFill>
                    <a:schemeClr val="tx1"/>
                  </a:solidFill>
                </a:rPr>
                <a:t>Fristende</a:t>
              </a:r>
            </a:p>
          </p:txBody>
        </p:sp>
        <p:sp>
          <p:nvSpPr>
            <p:cNvPr id="18" name="Rechteck 17">
              <a:extLst>
                <a:ext uri="{FF2B5EF4-FFF2-40B4-BE49-F238E27FC236}">
                  <a16:creationId xmlns:a16="http://schemas.microsoft.com/office/drawing/2014/main" id="{AF32A34E-50AF-4A57-AB07-C99C10D3A06B}"/>
                </a:ext>
              </a:extLst>
            </p:cNvPr>
            <p:cNvSpPr/>
            <p:nvPr/>
          </p:nvSpPr>
          <p:spPr>
            <a:xfrm>
              <a:off x="9131499" y="1934072"/>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06.04.2023</a:t>
              </a:r>
              <a:endParaRPr lang="de-DE" dirty="0">
                <a:solidFill>
                  <a:srgbClr val="FFFFFF"/>
                </a:solidFill>
              </a:endParaRPr>
            </a:p>
          </p:txBody>
        </p:sp>
        <p:pic>
          <p:nvPicPr>
            <p:cNvPr id="19" name="Grafik 18" descr="Stoppuhr">
              <a:extLst>
                <a:ext uri="{FF2B5EF4-FFF2-40B4-BE49-F238E27FC236}">
                  <a16:creationId xmlns:a16="http://schemas.microsoft.com/office/drawing/2014/main" id="{6966A418-3C2B-4593-AAE1-73AF962E0814}"/>
                </a:ext>
              </a:extLst>
            </p:cNvPr>
            <p:cNvPicPr>
              <a:picLocks noChangeAspect="1"/>
            </p:cNvPicPr>
            <p:nvPr/>
          </p:nvPicPr>
          <p:blipFill>
            <a:blip r:embed="rId8">
              <a:extLst>
                <a:ext uri="{96DAC541-7B7A-43D3-8B79-37D633B846F1}">
                  <asvg:svgBlip xmlns:asvg="http://schemas.microsoft.com/office/drawing/2016/SVG/main" xmlns="" r:embed="rId9"/>
                </a:ext>
              </a:extLst>
            </a:blip>
            <a:srcRect/>
            <a:stretch/>
          </p:blipFill>
          <p:spPr>
            <a:xfrm>
              <a:off x="9219505" y="2492629"/>
              <a:ext cx="2200275" cy="2200275"/>
            </a:xfrm>
            <a:prstGeom prst="rect">
              <a:avLst/>
            </a:prstGeom>
          </p:spPr>
        </p:pic>
      </p:grpSp>
      <p:grpSp>
        <p:nvGrpSpPr>
          <p:cNvPr id="8" name="Übergabe">
            <a:extLst>
              <a:ext uri="{FF2B5EF4-FFF2-40B4-BE49-F238E27FC236}">
                <a16:creationId xmlns:a16="http://schemas.microsoft.com/office/drawing/2014/main" id="{92B2B997-A0E6-4D69-BD97-7443E028760F}"/>
              </a:ext>
            </a:extLst>
          </p:cNvPr>
          <p:cNvGrpSpPr/>
          <p:nvPr/>
        </p:nvGrpSpPr>
        <p:grpSpPr>
          <a:xfrm>
            <a:off x="567432" y="1522314"/>
            <a:ext cx="2376290" cy="3812875"/>
            <a:chOff x="684211" y="1934072"/>
            <a:chExt cx="2376290" cy="3812875"/>
          </a:xfrm>
        </p:grpSpPr>
        <p:sp>
          <p:nvSpPr>
            <p:cNvPr id="9" name="Rechteck 8">
              <a:extLst>
                <a:ext uri="{FF2B5EF4-FFF2-40B4-BE49-F238E27FC236}">
                  <a16:creationId xmlns:a16="http://schemas.microsoft.com/office/drawing/2014/main" id="{15282915-A177-47A4-9277-3C3E7A131D56}"/>
                </a:ext>
              </a:extLst>
            </p:cNvPr>
            <p:cNvSpPr/>
            <p:nvPr/>
          </p:nvSpPr>
          <p:spPr>
            <a:xfrm>
              <a:off x="684211" y="1934072"/>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smtClean="0">
                  <a:solidFill>
                    <a:schemeClr val="tx1"/>
                  </a:solidFill>
                </a:rPr>
                <a:t>Zustellung durch Postdienstleister</a:t>
              </a:r>
            </a:p>
            <a:p>
              <a:pPr algn="ctr"/>
              <a:r>
                <a:rPr lang="de-DE" b="1" dirty="0" smtClean="0">
                  <a:solidFill>
                    <a:schemeClr val="tx1"/>
                  </a:solidFill>
                </a:rPr>
                <a:t>Der Tag des Ereignisses wird nicht mitgerechnet</a:t>
              </a:r>
              <a:endParaRPr lang="de-DE" b="1" dirty="0">
                <a:solidFill>
                  <a:schemeClr val="tx1"/>
                </a:solidFill>
              </a:endParaRPr>
            </a:p>
          </p:txBody>
        </p:sp>
        <p:sp>
          <p:nvSpPr>
            <p:cNvPr id="10" name="Rechteck 9">
              <a:extLst>
                <a:ext uri="{FF2B5EF4-FFF2-40B4-BE49-F238E27FC236}">
                  <a16:creationId xmlns:a16="http://schemas.microsoft.com/office/drawing/2014/main" id="{DEE779AE-90A1-4173-B84C-D42EE98DAB2B}"/>
                </a:ext>
              </a:extLst>
            </p:cNvPr>
            <p:cNvSpPr/>
            <p:nvPr/>
          </p:nvSpPr>
          <p:spPr>
            <a:xfrm>
              <a:off x="684211" y="1934072"/>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03.04.2023</a:t>
              </a:r>
              <a:endParaRPr lang="de-DE" dirty="0">
                <a:solidFill>
                  <a:srgbClr val="FFFFFF"/>
                </a:solidFill>
              </a:endParaRPr>
            </a:p>
          </p:txBody>
        </p:sp>
      </p:grpSp>
      <p:pic>
        <p:nvPicPr>
          <p:cNvPr id="3" name="Grafik 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080654" y="2651759"/>
            <a:ext cx="1338349" cy="1313411"/>
          </a:xfrm>
          <a:prstGeom prst="rect">
            <a:avLst/>
          </a:prstGeom>
        </p:spPr>
      </p:pic>
    </p:spTree>
    <p:extLst>
      <p:ext uri="{BB962C8B-B14F-4D97-AF65-F5344CB8AC3E}">
        <p14:creationId xmlns:p14="http://schemas.microsoft.com/office/powerpoint/2010/main" val="2312133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ctr"/>
            <a:r>
              <a:rPr lang="de-DE" dirty="0" smtClean="0"/>
              <a:t>Termin kann frühestens stattfinden (nach 3 Tagen)</a:t>
            </a:r>
            <a:br>
              <a:rPr lang="de-DE" dirty="0" smtClean="0"/>
            </a:br>
            <a:r>
              <a:rPr lang="de-DE" dirty="0" smtClean="0"/>
              <a:t>a) im Parteiprozess gem. § 79 ZPO</a:t>
            </a:r>
            <a:endParaRPr lang="de-DE" dirty="0"/>
          </a:p>
        </p:txBody>
      </p:sp>
      <p:pic>
        <p:nvPicPr>
          <p:cNvPr id="6" name="Inhaltsplatzhalt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29950" y="3516284"/>
            <a:ext cx="3284199" cy="2189466"/>
          </a:xfrm>
        </p:spPr>
      </p:pic>
      <p:grpSp>
        <p:nvGrpSpPr>
          <p:cNvPr id="7" name="Zustellung">
            <a:extLst>
              <a:ext uri="{FF2B5EF4-FFF2-40B4-BE49-F238E27FC236}">
                <a16:creationId xmlns:a16="http://schemas.microsoft.com/office/drawing/2014/main" id="{D55AD8C5-2E74-43BE-B0A9-1262FDCA9992}"/>
              </a:ext>
            </a:extLst>
          </p:cNvPr>
          <p:cNvGrpSpPr/>
          <p:nvPr/>
        </p:nvGrpSpPr>
        <p:grpSpPr>
          <a:xfrm>
            <a:off x="1541199" y="2121078"/>
            <a:ext cx="2376291" cy="3812878"/>
            <a:chOff x="9131497" y="1937484"/>
            <a:chExt cx="2376291" cy="3812878"/>
          </a:xfrm>
        </p:grpSpPr>
        <p:sp>
          <p:nvSpPr>
            <p:cNvPr id="8" name="Rechteck 7">
              <a:extLst>
                <a:ext uri="{FF2B5EF4-FFF2-40B4-BE49-F238E27FC236}">
                  <a16:creationId xmlns:a16="http://schemas.microsoft.com/office/drawing/2014/main" id="{86880418-5B65-476B-BB4C-22B2BBEDF856}"/>
                </a:ext>
              </a:extLst>
            </p:cNvPr>
            <p:cNvSpPr/>
            <p:nvPr/>
          </p:nvSpPr>
          <p:spPr>
            <a:xfrm>
              <a:off x="9131499" y="1937487"/>
              <a:ext cx="2376289" cy="381287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p:txBody>
        </p:sp>
        <p:sp>
          <p:nvSpPr>
            <p:cNvPr id="9" name="Rechteck 8">
              <a:extLst>
                <a:ext uri="{FF2B5EF4-FFF2-40B4-BE49-F238E27FC236}">
                  <a16:creationId xmlns:a16="http://schemas.microsoft.com/office/drawing/2014/main" id="{D9B19911-FF26-46DD-BA93-E52E85D07FEE}"/>
                </a:ext>
              </a:extLst>
            </p:cNvPr>
            <p:cNvSpPr/>
            <p:nvPr/>
          </p:nvSpPr>
          <p:spPr>
            <a:xfrm>
              <a:off x="9131497" y="193748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solidFill>
                    <a:srgbClr val="FFFFFF"/>
                  </a:solidFill>
                </a:rPr>
                <a:t>07.04.2023, aber Ostern, daher 11.04.2023</a:t>
              </a:r>
              <a:endParaRPr lang="de-DE" sz="1600" dirty="0">
                <a:solidFill>
                  <a:srgbClr val="FFFFFF"/>
                </a:solidFill>
              </a:endParaRPr>
            </a:p>
          </p:txBody>
        </p:sp>
        <p:pic>
          <p:nvPicPr>
            <p:cNvPr id="10" name="Grafik 9" descr="Daumen hoch">
              <a:extLst>
                <a:ext uri="{FF2B5EF4-FFF2-40B4-BE49-F238E27FC236}">
                  <a16:creationId xmlns:a16="http://schemas.microsoft.com/office/drawing/2014/main" id="{5E0AD313-C69F-43AB-87CC-40E75A83A59D}"/>
                </a:ext>
              </a:extLst>
            </p:cNvPr>
            <p:cNvPicPr>
              <a:picLocks noChangeAspect="1"/>
            </p:cNvPicPr>
            <p:nvPr/>
          </p:nvPicPr>
          <p:blipFill>
            <a:blip r:embed="rId3">
              <a:extLst>
                <a:ext uri="{96DAC541-7B7A-43D3-8B79-37D633B846F1}">
                  <asvg:svgBlip xmlns:asvg="http://schemas.microsoft.com/office/drawing/2016/SVG/main" xmlns="" r:embed="rId4"/>
                </a:ext>
              </a:extLst>
            </a:blip>
            <a:srcRect/>
            <a:stretch/>
          </p:blipFill>
          <p:spPr>
            <a:xfrm>
              <a:off x="9219505" y="2505072"/>
              <a:ext cx="2200275" cy="2200275"/>
            </a:xfrm>
            <a:prstGeom prst="rect">
              <a:avLst/>
            </a:prstGeom>
          </p:spPr>
        </p:pic>
      </p:grpSp>
    </p:spTree>
    <p:extLst>
      <p:ext uri="{BB962C8B-B14F-4D97-AF65-F5344CB8AC3E}">
        <p14:creationId xmlns:p14="http://schemas.microsoft.com/office/powerpoint/2010/main" val="24658117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Fristbeginn">
            <a:extLst>
              <a:ext uri="{FF2B5EF4-FFF2-40B4-BE49-F238E27FC236}">
                <a16:creationId xmlns:a16="http://schemas.microsoft.com/office/drawing/2014/main" id="{941524E5-6C67-40EB-BC4C-400145A97D5A}"/>
              </a:ext>
            </a:extLst>
          </p:cNvPr>
          <p:cNvGrpSpPr/>
          <p:nvPr/>
        </p:nvGrpSpPr>
        <p:grpSpPr>
          <a:xfrm>
            <a:off x="2540828" y="1509867"/>
            <a:ext cx="2488372" cy="3812875"/>
            <a:chOff x="3448494" y="1925044"/>
            <a:chExt cx="2376290" cy="3812875"/>
          </a:xfrm>
        </p:grpSpPr>
        <p:sp>
          <p:nvSpPr>
            <p:cNvPr id="5" name="Rechteck 4">
              <a:extLst>
                <a:ext uri="{FF2B5EF4-FFF2-40B4-BE49-F238E27FC236}">
                  <a16:creationId xmlns:a16="http://schemas.microsoft.com/office/drawing/2014/main" id="{015D45DD-C6A6-44F5-9745-D6E7CF4C6116}"/>
                </a:ext>
              </a:extLst>
            </p:cNvPr>
            <p:cNvSpPr/>
            <p:nvPr/>
          </p:nvSpPr>
          <p:spPr>
            <a:xfrm>
              <a:off x="3448494" y="1925044"/>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0.00 Uhr</a:t>
              </a:r>
            </a:p>
            <a:p>
              <a:pPr algn="ctr"/>
              <a:r>
                <a:rPr lang="de-DE" b="1" dirty="0">
                  <a:solidFill>
                    <a:schemeClr val="tx1"/>
                  </a:solidFill>
                </a:rPr>
                <a:t>Fristbeginn</a:t>
              </a:r>
            </a:p>
          </p:txBody>
        </p:sp>
        <p:sp>
          <p:nvSpPr>
            <p:cNvPr id="6" name="Rechteck 5">
              <a:extLst>
                <a:ext uri="{FF2B5EF4-FFF2-40B4-BE49-F238E27FC236}">
                  <a16:creationId xmlns:a16="http://schemas.microsoft.com/office/drawing/2014/main" id="{FB63E38B-EF12-4122-A856-79F3F652FC2D}"/>
                </a:ext>
              </a:extLst>
            </p:cNvPr>
            <p:cNvSpPr/>
            <p:nvPr/>
          </p:nvSpPr>
          <p:spPr>
            <a:xfrm>
              <a:off x="3448494"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04.04.2023</a:t>
              </a:r>
              <a:endParaRPr lang="de-DE" dirty="0">
                <a:solidFill>
                  <a:srgbClr val="FFFFFF"/>
                </a:solidFill>
              </a:endParaRPr>
            </a:p>
          </p:txBody>
        </p:sp>
        <p:pic>
          <p:nvPicPr>
            <p:cNvPr id="7" name="Grafik 6" descr="Uhr">
              <a:extLst>
                <a:ext uri="{FF2B5EF4-FFF2-40B4-BE49-F238E27FC236}">
                  <a16:creationId xmlns:a16="http://schemas.microsoft.com/office/drawing/2014/main" id="{720DC53A-90A2-4909-A841-9D315CF9322C}"/>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3536500" y="2492632"/>
              <a:ext cx="2200275" cy="2200275"/>
            </a:xfrm>
            <a:prstGeom prst="rect">
              <a:avLst/>
            </a:prstGeom>
          </p:spPr>
        </p:pic>
      </p:grpSp>
      <p:grpSp>
        <p:nvGrpSpPr>
          <p:cNvPr id="12" name="Warten">
            <a:extLst>
              <a:ext uri="{FF2B5EF4-FFF2-40B4-BE49-F238E27FC236}">
                <a16:creationId xmlns:a16="http://schemas.microsoft.com/office/drawing/2014/main" id="{6A68BC6C-E75D-405E-94C5-62D9200C699B}"/>
              </a:ext>
            </a:extLst>
          </p:cNvPr>
          <p:cNvGrpSpPr/>
          <p:nvPr/>
        </p:nvGrpSpPr>
        <p:grpSpPr>
          <a:xfrm>
            <a:off x="4918656" y="1509867"/>
            <a:ext cx="2380854" cy="3812875"/>
            <a:chOff x="6210497" y="1921629"/>
            <a:chExt cx="2380854" cy="3812875"/>
          </a:xfrm>
        </p:grpSpPr>
        <p:sp>
          <p:nvSpPr>
            <p:cNvPr id="13" name="Rechteck 12">
              <a:extLst>
                <a:ext uri="{FF2B5EF4-FFF2-40B4-BE49-F238E27FC236}">
                  <a16:creationId xmlns:a16="http://schemas.microsoft.com/office/drawing/2014/main" id="{19B7C4E3-4B1D-4928-8B65-5FA11B8FA6BE}"/>
                </a:ext>
              </a:extLst>
            </p:cNvPr>
            <p:cNvSpPr/>
            <p:nvPr/>
          </p:nvSpPr>
          <p:spPr>
            <a:xfrm>
              <a:off x="6210497" y="1921629"/>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Frist </a:t>
              </a:r>
              <a:r>
                <a:rPr lang="de-DE" b="1" dirty="0" smtClean="0">
                  <a:solidFill>
                    <a:schemeClr val="tx1"/>
                  </a:solidFill>
                </a:rPr>
                <a:t>läuft </a:t>
              </a:r>
              <a:endParaRPr lang="de-DE" b="1" dirty="0">
                <a:solidFill>
                  <a:schemeClr val="tx1"/>
                </a:solidFill>
              </a:endParaRPr>
            </a:p>
          </p:txBody>
        </p:sp>
        <p:sp>
          <p:nvSpPr>
            <p:cNvPr id="14" name="Rechteck 13">
              <a:extLst>
                <a:ext uri="{FF2B5EF4-FFF2-40B4-BE49-F238E27FC236}">
                  <a16:creationId xmlns:a16="http://schemas.microsoft.com/office/drawing/2014/main" id="{B7E47B25-ADC0-4788-AAB8-5953FB94BA6D}"/>
                </a:ext>
              </a:extLst>
            </p:cNvPr>
            <p:cNvSpPr/>
            <p:nvPr/>
          </p:nvSpPr>
          <p:spPr>
            <a:xfrm>
              <a:off x="6212779"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05.04.2023</a:t>
              </a:r>
              <a:endParaRPr lang="de-DE" dirty="0">
                <a:solidFill>
                  <a:srgbClr val="FFFFFF"/>
                </a:solidFill>
              </a:endParaRPr>
            </a:p>
          </p:txBody>
        </p:sp>
        <p:pic>
          <p:nvPicPr>
            <p:cNvPr id="15" name="Grafik 14" descr="Kaffee">
              <a:extLst>
                <a:ext uri="{FF2B5EF4-FFF2-40B4-BE49-F238E27FC236}">
                  <a16:creationId xmlns:a16="http://schemas.microsoft.com/office/drawing/2014/main" id="{AF5DD686-D518-414D-A2D5-9D5099188D00}"/>
                </a:ext>
              </a:extLst>
            </p:cNvPr>
            <p:cNvPicPr>
              <a:picLocks noChangeAspect="1"/>
            </p:cNvPicPr>
            <p:nvPr/>
          </p:nvPicPr>
          <p:blipFill>
            <a:blip r:embed="rId4">
              <a:extLst>
                <a:ext uri="{96DAC541-7B7A-43D3-8B79-37D633B846F1}">
                  <asvg:svgBlip xmlns:asvg="http://schemas.microsoft.com/office/drawing/2016/SVG/main" xmlns="" r:embed="rId7"/>
                </a:ext>
              </a:extLst>
            </a:blip>
            <a:srcRect/>
            <a:stretch/>
          </p:blipFill>
          <p:spPr>
            <a:xfrm>
              <a:off x="6391076" y="2492630"/>
              <a:ext cx="2200275" cy="2200275"/>
            </a:xfrm>
            <a:prstGeom prst="rect">
              <a:avLst/>
            </a:prstGeom>
          </p:spPr>
        </p:pic>
      </p:grpSp>
      <p:grpSp>
        <p:nvGrpSpPr>
          <p:cNvPr id="8" name="Übergabe">
            <a:extLst>
              <a:ext uri="{FF2B5EF4-FFF2-40B4-BE49-F238E27FC236}">
                <a16:creationId xmlns:a16="http://schemas.microsoft.com/office/drawing/2014/main" id="{92B2B997-A0E6-4D69-BD97-7443E028760F}"/>
              </a:ext>
            </a:extLst>
          </p:cNvPr>
          <p:cNvGrpSpPr/>
          <p:nvPr/>
        </p:nvGrpSpPr>
        <p:grpSpPr>
          <a:xfrm>
            <a:off x="159973" y="1509867"/>
            <a:ext cx="2376290" cy="3812875"/>
            <a:chOff x="684211" y="1934072"/>
            <a:chExt cx="2376290" cy="3812875"/>
          </a:xfrm>
        </p:grpSpPr>
        <p:sp>
          <p:nvSpPr>
            <p:cNvPr id="9" name="Rechteck 8">
              <a:extLst>
                <a:ext uri="{FF2B5EF4-FFF2-40B4-BE49-F238E27FC236}">
                  <a16:creationId xmlns:a16="http://schemas.microsoft.com/office/drawing/2014/main" id="{15282915-A177-47A4-9277-3C3E7A131D56}"/>
                </a:ext>
              </a:extLst>
            </p:cNvPr>
            <p:cNvSpPr/>
            <p:nvPr/>
          </p:nvSpPr>
          <p:spPr>
            <a:xfrm>
              <a:off x="684211" y="1934072"/>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smtClean="0">
                  <a:solidFill>
                    <a:schemeClr val="tx1"/>
                  </a:solidFill>
                </a:rPr>
                <a:t>Zustellung durch Postdienstleister</a:t>
              </a:r>
            </a:p>
            <a:p>
              <a:pPr algn="ctr"/>
              <a:r>
                <a:rPr lang="de-DE" b="1" dirty="0" smtClean="0">
                  <a:solidFill>
                    <a:schemeClr val="tx1"/>
                  </a:solidFill>
                </a:rPr>
                <a:t>Der Tag des Ereignisses wird nicht mitgerechnet</a:t>
              </a:r>
              <a:endParaRPr lang="de-DE" b="1" dirty="0">
                <a:solidFill>
                  <a:schemeClr val="tx1"/>
                </a:solidFill>
              </a:endParaRPr>
            </a:p>
          </p:txBody>
        </p:sp>
        <p:sp>
          <p:nvSpPr>
            <p:cNvPr id="10" name="Rechteck 9">
              <a:extLst>
                <a:ext uri="{FF2B5EF4-FFF2-40B4-BE49-F238E27FC236}">
                  <a16:creationId xmlns:a16="http://schemas.microsoft.com/office/drawing/2014/main" id="{DEE779AE-90A1-4173-B84C-D42EE98DAB2B}"/>
                </a:ext>
              </a:extLst>
            </p:cNvPr>
            <p:cNvSpPr/>
            <p:nvPr/>
          </p:nvSpPr>
          <p:spPr>
            <a:xfrm>
              <a:off x="684211" y="1934072"/>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03.04.2023</a:t>
              </a:r>
              <a:endParaRPr lang="de-DE" dirty="0">
                <a:solidFill>
                  <a:srgbClr val="FFFFFF"/>
                </a:solidFill>
              </a:endParaRPr>
            </a:p>
          </p:txBody>
        </p:sp>
      </p:grpSp>
      <p:pic>
        <p:nvPicPr>
          <p:cNvPr id="3" name="Grafik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82740" y="2520886"/>
            <a:ext cx="1338349" cy="1313411"/>
          </a:xfrm>
          <a:prstGeom prst="rect">
            <a:avLst/>
          </a:prstGeom>
        </p:spPr>
      </p:pic>
      <p:grpSp>
        <p:nvGrpSpPr>
          <p:cNvPr id="20" name="Warten">
            <a:extLst>
              <a:ext uri="{FF2B5EF4-FFF2-40B4-BE49-F238E27FC236}">
                <a16:creationId xmlns:a16="http://schemas.microsoft.com/office/drawing/2014/main" id="{6A68BC6C-E75D-405E-94C5-62D9200C699B}"/>
              </a:ext>
            </a:extLst>
          </p:cNvPr>
          <p:cNvGrpSpPr/>
          <p:nvPr/>
        </p:nvGrpSpPr>
        <p:grpSpPr>
          <a:xfrm>
            <a:off x="7313057" y="1509867"/>
            <a:ext cx="2380854" cy="3812875"/>
            <a:chOff x="6210497" y="1921629"/>
            <a:chExt cx="2380854" cy="3812875"/>
          </a:xfrm>
        </p:grpSpPr>
        <p:sp>
          <p:nvSpPr>
            <p:cNvPr id="21" name="Rechteck 20">
              <a:extLst>
                <a:ext uri="{FF2B5EF4-FFF2-40B4-BE49-F238E27FC236}">
                  <a16:creationId xmlns:a16="http://schemas.microsoft.com/office/drawing/2014/main" id="{19B7C4E3-4B1D-4928-8B65-5FA11B8FA6BE}"/>
                </a:ext>
              </a:extLst>
            </p:cNvPr>
            <p:cNvSpPr/>
            <p:nvPr/>
          </p:nvSpPr>
          <p:spPr>
            <a:xfrm>
              <a:off x="6210497" y="1921629"/>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Frist </a:t>
              </a:r>
              <a:r>
                <a:rPr lang="de-DE" b="1" dirty="0" smtClean="0">
                  <a:solidFill>
                    <a:schemeClr val="tx1"/>
                  </a:solidFill>
                </a:rPr>
                <a:t>läuft </a:t>
              </a:r>
              <a:endParaRPr lang="de-DE" b="1" dirty="0">
                <a:solidFill>
                  <a:schemeClr val="tx1"/>
                </a:solidFill>
              </a:endParaRPr>
            </a:p>
          </p:txBody>
        </p:sp>
        <p:sp>
          <p:nvSpPr>
            <p:cNvPr id="22" name="Rechteck 21">
              <a:extLst>
                <a:ext uri="{FF2B5EF4-FFF2-40B4-BE49-F238E27FC236}">
                  <a16:creationId xmlns:a16="http://schemas.microsoft.com/office/drawing/2014/main" id="{B7E47B25-ADC0-4788-AAB8-5953FB94BA6D}"/>
                </a:ext>
              </a:extLst>
            </p:cNvPr>
            <p:cNvSpPr/>
            <p:nvPr/>
          </p:nvSpPr>
          <p:spPr>
            <a:xfrm>
              <a:off x="6212779"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06.04.2023</a:t>
              </a:r>
              <a:endParaRPr lang="de-DE" dirty="0">
                <a:solidFill>
                  <a:srgbClr val="FFFFFF"/>
                </a:solidFill>
              </a:endParaRPr>
            </a:p>
          </p:txBody>
        </p:sp>
        <p:pic>
          <p:nvPicPr>
            <p:cNvPr id="23" name="Grafik 22" descr="Kaffee">
              <a:extLst>
                <a:ext uri="{FF2B5EF4-FFF2-40B4-BE49-F238E27FC236}">
                  <a16:creationId xmlns:a16="http://schemas.microsoft.com/office/drawing/2014/main" id="{AF5DD686-D518-414D-A2D5-9D5099188D00}"/>
                </a:ext>
              </a:extLst>
            </p:cNvPr>
            <p:cNvPicPr>
              <a:picLocks noChangeAspect="1"/>
            </p:cNvPicPr>
            <p:nvPr/>
          </p:nvPicPr>
          <p:blipFill>
            <a:blip r:embed="rId4">
              <a:extLst>
                <a:ext uri="{96DAC541-7B7A-43D3-8B79-37D633B846F1}">
                  <asvg:svgBlip xmlns:asvg="http://schemas.microsoft.com/office/drawing/2016/SVG/main" xmlns="" r:embed="rId7"/>
                </a:ext>
              </a:extLst>
            </a:blip>
            <a:srcRect/>
            <a:stretch/>
          </p:blipFill>
          <p:spPr>
            <a:xfrm>
              <a:off x="6391076" y="2492630"/>
              <a:ext cx="2200275" cy="2200275"/>
            </a:xfrm>
            <a:prstGeom prst="rect">
              <a:avLst/>
            </a:prstGeom>
          </p:spPr>
        </p:pic>
      </p:grpSp>
      <p:grpSp>
        <p:nvGrpSpPr>
          <p:cNvPr id="25" name="Warten">
            <a:extLst>
              <a:ext uri="{FF2B5EF4-FFF2-40B4-BE49-F238E27FC236}">
                <a16:creationId xmlns:a16="http://schemas.microsoft.com/office/drawing/2014/main" id="{6A68BC6C-E75D-405E-94C5-62D9200C699B}"/>
              </a:ext>
            </a:extLst>
          </p:cNvPr>
          <p:cNvGrpSpPr/>
          <p:nvPr/>
        </p:nvGrpSpPr>
        <p:grpSpPr>
          <a:xfrm>
            <a:off x="9668818" y="1509867"/>
            <a:ext cx="2380854" cy="3812875"/>
            <a:chOff x="6210497" y="1921629"/>
            <a:chExt cx="2380854" cy="3812875"/>
          </a:xfrm>
        </p:grpSpPr>
        <p:sp>
          <p:nvSpPr>
            <p:cNvPr id="26" name="Rechteck 25">
              <a:extLst>
                <a:ext uri="{FF2B5EF4-FFF2-40B4-BE49-F238E27FC236}">
                  <a16:creationId xmlns:a16="http://schemas.microsoft.com/office/drawing/2014/main" id="{19B7C4E3-4B1D-4928-8B65-5FA11B8FA6BE}"/>
                </a:ext>
              </a:extLst>
            </p:cNvPr>
            <p:cNvSpPr/>
            <p:nvPr/>
          </p:nvSpPr>
          <p:spPr>
            <a:xfrm>
              <a:off x="6210497" y="1921629"/>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Frist </a:t>
              </a:r>
              <a:r>
                <a:rPr lang="de-DE" b="1" dirty="0" smtClean="0">
                  <a:solidFill>
                    <a:schemeClr val="tx1"/>
                  </a:solidFill>
                </a:rPr>
                <a:t>läuft </a:t>
              </a:r>
              <a:endParaRPr lang="de-DE" b="1" dirty="0">
                <a:solidFill>
                  <a:schemeClr val="tx1"/>
                </a:solidFill>
              </a:endParaRPr>
            </a:p>
          </p:txBody>
        </p:sp>
        <p:sp>
          <p:nvSpPr>
            <p:cNvPr id="27" name="Rechteck 26">
              <a:extLst>
                <a:ext uri="{FF2B5EF4-FFF2-40B4-BE49-F238E27FC236}">
                  <a16:creationId xmlns:a16="http://schemas.microsoft.com/office/drawing/2014/main" id="{B7E47B25-ADC0-4788-AAB8-5953FB94BA6D}"/>
                </a:ext>
              </a:extLst>
            </p:cNvPr>
            <p:cNvSpPr/>
            <p:nvPr/>
          </p:nvSpPr>
          <p:spPr>
            <a:xfrm>
              <a:off x="6212779"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Karfreitag,07.04.2023</a:t>
              </a:r>
              <a:endParaRPr lang="de-DE" dirty="0">
                <a:solidFill>
                  <a:srgbClr val="FFFFFF"/>
                </a:solidFill>
              </a:endParaRPr>
            </a:p>
          </p:txBody>
        </p:sp>
        <p:pic>
          <p:nvPicPr>
            <p:cNvPr id="28" name="Grafik 27" descr="Kaffee">
              <a:extLst>
                <a:ext uri="{FF2B5EF4-FFF2-40B4-BE49-F238E27FC236}">
                  <a16:creationId xmlns:a16="http://schemas.microsoft.com/office/drawing/2014/main" id="{AF5DD686-D518-414D-A2D5-9D5099188D00}"/>
                </a:ext>
              </a:extLst>
            </p:cNvPr>
            <p:cNvPicPr>
              <a:picLocks noChangeAspect="1"/>
            </p:cNvPicPr>
            <p:nvPr/>
          </p:nvPicPr>
          <p:blipFill>
            <a:blip r:embed="rId4">
              <a:extLst>
                <a:ext uri="{96DAC541-7B7A-43D3-8B79-37D633B846F1}">
                  <asvg:svgBlip xmlns:asvg="http://schemas.microsoft.com/office/drawing/2016/SVG/main" xmlns="" r:embed="rId7"/>
                </a:ext>
              </a:extLst>
            </a:blip>
            <a:srcRect/>
            <a:stretch/>
          </p:blipFill>
          <p:spPr>
            <a:xfrm>
              <a:off x="6391076" y="2492630"/>
              <a:ext cx="2200275" cy="2200275"/>
            </a:xfrm>
            <a:prstGeom prst="rect">
              <a:avLst/>
            </a:prstGeom>
          </p:spPr>
        </p:pic>
      </p:grpSp>
    </p:spTree>
    <p:extLst>
      <p:ext uri="{BB962C8B-B14F-4D97-AF65-F5344CB8AC3E}">
        <p14:creationId xmlns:p14="http://schemas.microsoft.com/office/powerpoint/2010/main" val="3142613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Warten">
            <a:extLst>
              <a:ext uri="{FF2B5EF4-FFF2-40B4-BE49-F238E27FC236}">
                <a16:creationId xmlns:a16="http://schemas.microsoft.com/office/drawing/2014/main" id="{6A68BC6C-E75D-405E-94C5-62D9200C699B}"/>
              </a:ext>
            </a:extLst>
          </p:cNvPr>
          <p:cNvGrpSpPr/>
          <p:nvPr/>
        </p:nvGrpSpPr>
        <p:grpSpPr>
          <a:xfrm>
            <a:off x="274320" y="1509867"/>
            <a:ext cx="2169622" cy="3812875"/>
            <a:chOff x="6210497" y="1921629"/>
            <a:chExt cx="2380854" cy="3812875"/>
          </a:xfrm>
        </p:grpSpPr>
        <p:sp>
          <p:nvSpPr>
            <p:cNvPr id="3" name="Rechteck 2">
              <a:extLst>
                <a:ext uri="{FF2B5EF4-FFF2-40B4-BE49-F238E27FC236}">
                  <a16:creationId xmlns:a16="http://schemas.microsoft.com/office/drawing/2014/main" id="{19B7C4E3-4B1D-4928-8B65-5FA11B8FA6BE}"/>
                </a:ext>
              </a:extLst>
            </p:cNvPr>
            <p:cNvSpPr/>
            <p:nvPr/>
          </p:nvSpPr>
          <p:spPr>
            <a:xfrm>
              <a:off x="6210497" y="1921629"/>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Frist </a:t>
              </a:r>
              <a:r>
                <a:rPr lang="de-DE" b="1" dirty="0" smtClean="0">
                  <a:solidFill>
                    <a:schemeClr val="tx1"/>
                  </a:solidFill>
                </a:rPr>
                <a:t>läuft </a:t>
              </a:r>
              <a:endParaRPr lang="de-DE" b="1" dirty="0">
                <a:solidFill>
                  <a:schemeClr val="tx1"/>
                </a:solidFill>
              </a:endParaRPr>
            </a:p>
          </p:txBody>
        </p:sp>
        <p:sp>
          <p:nvSpPr>
            <p:cNvPr id="4" name="Rechteck 3">
              <a:extLst>
                <a:ext uri="{FF2B5EF4-FFF2-40B4-BE49-F238E27FC236}">
                  <a16:creationId xmlns:a16="http://schemas.microsoft.com/office/drawing/2014/main" id="{B7E47B25-ADC0-4788-AAB8-5953FB94BA6D}"/>
                </a:ext>
              </a:extLst>
            </p:cNvPr>
            <p:cNvSpPr/>
            <p:nvPr/>
          </p:nvSpPr>
          <p:spPr>
            <a:xfrm>
              <a:off x="6212779"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Samstag,08.04.2023</a:t>
              </a:r>
              <a:endParaRPr lang="de-DE" dirty="0">
                <a:solidFill>
                  <a:srgbClr val="FFFFFF"/>
                </a:solidFill>
              </a:endParaRPr>
            </a:p>
          </p:txBody>
        </p:sp>
        <p:pic>
          <p:nvPicPr>
            <p:cNvPr id="5" name="Grafik 4" descr="Kaffee">
              <a:extLst>
                <a:ext uri="{FF2B5EF4-FFF2-40B4-BE49-F238E27FC236}">
                  <a16:creationId xmlns:a16="http://schemas.microsoft.com/office/drawing/2014/main" id="{AF5DD686-D518-414D-A2D5-9D5099188D00}"/>
                </a:ext>
              </a:extLst>
            </p:cNvPr>
            <p:cNvPicPr>
              <a:picLocks noChangeAspect="1"/>
            </p:cNvPicPr>
            <p:nvPr/>
          </p:nvPicPr>
          <p:blipFill>
            <a:blip r:embed="rId2">
              <a:extLst>
                <a:ext uri="{96DAC541-7B7A-43D3-8B79-37D633B846F1}">
                  <asvg:svgBlip xmlns:asvg="http://schemas.microsoft.com/office/drawing/2016/SVG/main" xmlns="" r:embed="rId7"/>
                </a:ext>
              </a:extLst>
            </a:blip>
            <a:srcRect/>
            <a:stretch/>
          </p:blipFill>
          <p:spPr>
            <a:xfrm>
              <a:off x="6391076" y="2492630"/>
              <a:ext cx="2200275" cy="2200275"/>
            </a:xfrm>
            <a:prstGeom prst="rect">
              <a:avLst/>
            </a:prstGeom>
          </p:spPr>
        </p:pic>
      </p:grpSp>
      <p:grpSp>
        <p:nvGrpSpPr>
          <p:cNvPr id="6" name="Warten">
            <a:extLst>
              <a:ext uri="{FF2B5EF4-FFF2-40B4-BE49-F238E27FC236}">
                <a16:creationId xmlns:a16="http://schemas.microsoft.com/office/drawing/2014/main" id="{6A68BC6C-E75D-405E-94C5-62D9200C699B}"/>
              </a:ext>
            </a:extLst>
          </p:cNvPr>
          <p:cNvGrpSpPr/>
          <p:nvPr/>
        </p:nvGrpSpPr>
        <p:grpSpPr>
          <a:xfrm>
            <a:off x="2984269" y="1490472"/>
            <a:ext cx="2300419" cy="3812875"/>
            <a:chOff x="6210497" y="1921629"/>
            <a:chExt cx="2378572" cy="3812875"/>
          </a:xfrm>
        </p:grpSpPr>
        <p:sp>
          <p:nvSpPr>
            <p:cNvPr id="7" name="Rechteck 6">
              <a:extLst>
                <a:ext uri="{FF2B5EF4-FFF2-40B4-BE49-F238E27FC236}">
                  <a16:creationId xmlns:a16="http://schemas.microsoft.com/office/drawing/2014/main" id="{19B7C4E3-4B1D-4928-8B65-5FA11B8FA6BE}"/>
                </a:ext>
              </a:extLst>
            </p:cNvPr>
            <p:cNvSpPr/>
            <p:nvPr/>
          </p:nvSpPr>
          <p:spPr>
            <a:xfrm>
              <a:off x="6210497" y="1921629"/>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Frist </a:t>
              </a:r>
              <a:r>
                <a:rPr lang="de-DE" b="1" dirty="0" smtClean="0">
                  <a:solidFill>
                    <a:schemeClr val="tx1"/>
                  </a:solidFill>
                </a:rPr>
                <a:t>läuft </a:t>
              </a:r>
              <a:endParaRPr lang="de-DE" b="1" dirty="0">
                <a:solidFill>
                  <a:schemeClr val="tx1"/>
                </a:solidFill>
              </a:endParaRPr>
            </a:p>
          </p:txBody>
        </p:sp>
        <p:sp>
          <p:nvSpPr>
            <p:cNvPr id="8" name="Rechteck 7">
              <a:extLst>
                <a:ext uri="{FF2B5EF4-FFF2-40B4-BE49-F238E27FC236}">
                  <a16:creationId xmlns:a16="http://schemas.microsoft.com/office/drawing/2014/main" id="{B7E47B25-ADC0-4788-AAB8-5953FB94BA6D}"/>
                </a:ext>
              </a:extLst>
            </p:cNvPr>
            <p:cNvSpPr/>
            <p:nvPr/>
          </p:nvSpPr>
          <p:spPr>
            <a:xfrm>
              <a:off x="6212779"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Ostersonntag</a:t>
              </a:r>
            </a:p>
            <a:p>
              <a:pPr algn="ctr"/>
              <a:r>
                <a:rPr lang="de-DE" dirty="0" smtClean="0">
                  <a:solidFill>
                    <a:srgbClr val="FFFFFF"/>
                  </a:solidFill>
                </a:rPr>
                <a:t>09.04.2023</a:t>
              </a:r>
              <a:endParaRPr lang="de-DE" dirty="0">
                <a:solidFill>
                  <a:srgbClr val="FFFFFF"/>
                </a:solidFill>
              </a:endParaRPr>
            </a:p>
          </p:txBody>
        </p:sp>
      </p:grpSp>
      <p:grpSp>
        <p:nvGrpSpPr>
          <p:cNvPr id="10" name="FRistende">
            <a:extLst>
              <a:ext uri="{FF2B5EF4-FFF2-40B4-BE49-F238E27FC236}">
                <a16:creationId xmlns:a16="http://schemas.microsoft.com/office/drawing/2014/main" id="{5722A496-406B-49A7-AF32-0D19E43D235E}"/>
              </a:ext>
            </a:extLst>
          </p:cNvPr>
          <p:cNvGrpSpPr/>
          <p:nvPr/>
        </p:nvGrpSpPr>
        <p:grpSpPr>
          <a:xfrm>
            <a:off x="8629485" y="1487057"/>
            <a:ext cx="2376290" cy="3816290"/>
            <a:chOff x="9131499" y="1934072"/>
            <a:chExt cx="2376290" cy="3816290"/>
          </a:xfrm>
        </p:grpSpPr>
        <p:sp>
          <p:nvSpPr>
            <p:cNvPr id="11" name="Rechteck 10">
              <a:extLst>
                <a:ext uri="{FF2B5EF4-FFF2-40B4-BE49-F238E27FC236}">
                  <a16:creationId xmlns:a16="http://schemas.microsoft.com/office/drawing/2014/main" id="{0E823386-B16B-4A15-A83B-7D9D08F01206}"/>
                </a:ext>
              </a:extLst>
            </p:cNvPr>
            <p:cNvSpPr/>
            <p:nvPr/>
          </p:nvSpPr>
          <p:spPr>
            <a:xfrm>
              <a:off x="9131499" y="1937487"/>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24.00 Uhr</a:t>
              </a:r>
            </a:p>
            <a:p>
              <a:pPr algn="ctr"/>
              <a:r>
                <a:rPr lang="de-DE" b="1" dirty="0" smtClean="0">
                  <a:solidFill>
                    <a:schemeClr val="tx1"/>
                  </a:solidFill>
                </a:rPr>
                <a:t>Fristende </a:t>
              </a:r>
              <a:endParaRPr lang="de-DE" b="1" dirty="0">
                <a:solidFill>
                  <a:schemeClr val="tx1"/>
                </a:solidFill>
              </a:endParaRPr>
            </a:p>
          </p:txBody>
        </p:sp>
        <p:sp>
          <p:nvSpPr>
            <p:cNvPr id="12" name="Rechteck 11">
              <a:extLst>
                <a:ext uri="{FF2B5EF4-FFF2-40B4-BE49-F238E27FC236}">
                  <a16:creationId xmlns:a16="http://schemas.microsoft.com/office/drawing/2014/main" id="{AF32A34E-50AF-4A57-AB07-C99C10D3A06B}"/>
                </a:ext>
              </a:extLst>
            </p:cNvPr>
            <p:cNvSpPr/>
            <p:nvPr/>
          </p:nvSpPr>
          <p:spPr>
            <a:xfrm>
              <a:off x="9131499" y="1934072"/>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solidFill>
                    <a:srgbClr val="FFFFFF"/>
                  </a:solidFill>
                </a:rPr>
                <a:t>11.04.2023, 1.Werktag</a:t>
              </a:r>
              <a:endParaRPr lang="de-DE" sz="1600" dirty="0">
                <a:solidFill>
                  <a:srgbClr val="FFFFFF"/>
                </a:solidFill>
              </a:endParaRPr>
            </a:p>
          </p:txBody>
        </p:sp>
        <p:pic>
          <p:nvPicPr>
            <p:cNvPr id="13" name="Grafik 12" descr="Stoppuhr">
              <a:extLst>
                <a:ext uri="{FF2B5EF4-FFF2-40B4-BE49-F238E27FC236}">
                  <a16:creationId xmlns:a16="http://schemas.microsoft.com/office/drawing/2014/main" id="{6966A418-3C2B-4593-AAE1-73AF962E0814}"/>
                </a:ext>
              </a:extLst>
            </p:cNvPr>
            <p:cNvPicPr>
              <a:picLocks noChangeAspect="1"/>
            </p:cNvPicPr>
            <p:nvPr/>
          </p:nvPicPr>
          <p:blipFill>
            <a:blip r:embed="rId8">
              <a:extLst>
                <a:ext uri="{96DAC541-7B7A-43D3-8B79-37D633B846F1}">
                  <asvg:svgBlip xmlns:asvg="http://schemas.microsoft.com/office/drawing/2016/SVG/main" xmlns="" r:embed="rId9"/>
                </a:ext>
              </a:extLst>
            </a:blip>
            <a:srcRect/>
            <a:stretch/>
          </p:blipFill>
          <p:spPr>
            <a:xfrm>
              <a:off x="9219505" y="2492629"/>
              <a:ext cx="2200275" cy="2200275"/>
            </a:xfrm>
            <a:prstGeom prst="rect">
              <a:avLst/>
            </a:prstGeom>
          </p:spPr>
        </p:pic>
      </p:grpSp>
      <p:grpSp>
        <p:nvGrpSpPr>
          <p:cNvPr id="14" name="Warten">
            <a:extLst>
              <a:ext uri="{FF2B5EF4-FFF2-40B4-BE49-F238E27FC236}">
                <a16:creationId xmlns:a16="http://schemas.microsoft.com/office/drawing/2014/main" id="{6A68BC6C-E75D-405E-94C5-62D9200C699B}"/>
              </a:ext>
            </a:extLst>
          </p:cNvPr>
          <p:cNvGrpSpPr/>
          <p:nvPr/>
        </p:nvGrpSpPr>
        <p:grpSpPr>
          <a:xfrm>
            <a:off x="5822807" y="1490472"/>
            <a:ext cx="2300419" cy="3812875"/>
            <a:chOff x="6210497" y="1921629"/>
            <a:chExt cx="2378572" cy="3812875"/>
          </a:xfrm>
        </p:grpSpPr>
        <p:sp>
          <p:nvSpPr>
            <p:cNvPr id="15" name="Rechteck 14">
              <a:extLst>
                <a:ext uri="{FF2B5EF4-FFF2-40B4-BE49-F238E27FC236}">
                  <a16:creationId xmlns:a16="http://schemas.microsoft.com/office/drawing/2014/main" id="{19B7C4E3-4B1D-4928-8B65-5FA11B8FA6BE}"/>
                </a:ext>
              </a:extLst>
            </p:cNvPr>
            <p:cNvSpPr/>
            <p:nvPr/>
          </p:nvSpPr>
          <p:spPr>
            <a:xfrm>
              <a:off x="6210497" y="1921629"/>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Frist </a:t>
              </a:r>
              <a:r>
                <a:rPr lang="de-DE" b="1" dirty="0" smtClean="0">
                  <a:solidFill>
                    <a:schemeClr val="tx1"/>
                  </a:solidFill>
                </a:rPr>
                <a:t>läuft </a:t>
              </a:r>
              <a:endParaRPr lang="de-DE" b="1" dirty="0">
                <a:solidFill>
                  <a:schemeClr val="tx1"/>
                </a:solidFill>
              </a:endParaRPr>
            </a:p>
          </p:txBody>
        </p:sp>
        <p:sp>
          <p:nvSpPr>
            <p:cNvPr id="16" name="Rechteck 15">
              <a:extLst>
                <a:ext uri="{FF2B5EF4-FFF2-40B4-BE49-F238E27FC236}">
                  <a16:creationId xmlns:a16="http://schemas.microsoft.com/office/drawing/2014/main" id="{B7E47B25-ADC0-4788-AAB8-5953FB94BA6D}"/>
                </a:ext>
              </a:extLst>
            </p:cNvPr>
            <p:cNvSpPr/>
            <p:nvPr/>
          </p:nvSpPr>
          <p:spPr>
            <a:xfrm>
              <a:off x="6212779"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Ostermontag</a:t>
              </a:r>
            </a:p>
            <a:p>
              <a:pPr algn="ctr"/>
              <a:r>
                <a:rPr lang="de-DE" dirty="0" smtClean="0">
                  <a:solidFill>
                    <a:srgbClr val="FFFFFF"/>
                  </a:solidFill>
                </a:rPr>
                <a:t>10.04.2023</a:t>
              </a:r>
              <a:endParaRPr lang="de-DE" dirty="0">
                <a:solidFill>
                  <a:srgbClr val="FFFFFF"/>
                </a:solidFill>
              </a:endParaRPr>
            </a:p>
          </p:txBody>
        </p:sp>
      </p:grpSp>
      <p:sp>
        <p:nvSpPr>
          <p:cNvPr id="19" name="AutoShape 2" descr="H:\Downloads\Documents\Zivilprozess\71577961-osterhase-in-ei-%C3%BCberraschung-piktogramm-vektor-illustration.webp"/>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1026" name="Picture 2" descr="Osterhase - 4teachers Suchergebnisse Seit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14224" y="2080868"/>
            <a:ext cx="1638300" cy="2286001"/>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descr="Osterhase - 4teachers Suchergebnisse Seit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216038" y="2054645"/>
            <a:ext cx="1638300" cy="2286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2603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e-DE" sz="3600" dirty="0" smtClean="0"/>
              <a:t>Termin kann frühestens stattfinden</a:t>
            </a:r>
            <a:br>
              <a:rPr lang="de-DE" sz="3600" dirty="0" smtClean="0"/>
            </a:br>
            <a:r>
              <a:rPr lang="de-DE" sz="3600" dirty="0" smtClean="0"/>
              <a:t>b) im Anwaltsprozess gem. § 78 ZPO(nach 1 Woche)</a:t>
            </a:r>
            <a:endParaRPr lang="de-DE" sz="3600" dirty="0"/>
          </a:p>
        </p:txBody>
      </p:sp>
      <p:pic>
        <p:nvPicPr>
          <p:cNvPr id="6" name="Inhaltsplatzhalt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161375" y="3532910"/>
            <a:ext cx="3284199" cy="2189466"/>
          </a:xfrm>
        </p:spPr>
      </p:pic>
      <p:grpSp>
        <p:nvGrpSpPr>
          <p:cNvPr id="7" name="Zustellung">
            <a:extLst>
              <a:ext uri="{FF2B5EF4-FFF2-40B4-BE49-F238E27FC236}">
                <a16:creationId xmlns:a16="http://schemas.microsoft.com/office/drawing/2014/main" id="{D55AD8C5-2E74-43BE-B0A9-1262FDCA9992}"/>
              </a:ext>
            </a:extLst>
          </p:cNvPr>
          <p:cNvGrpSpPr/>
          <p:nvPr/>
        </p:nvGrpSpPr>
        <p:grpSpPr>
          <a:xfrm>
            <a:off x="5785084" y="2079515"/>
            <a:ext cx="2376291" cy="3812878"/>
            <a:chOff x="9131497" y="1937484"/>
            <a:chExt cx="2376291" cy="3812878"/>
          </a:xfrm>
        </p:grpSpPr>
        <p:sp>
          <p:nvSpPr>
            <p:cNvPr id="8" name="Rechteck 7">
              <a:extLst>
                <a:ext uri="{FF2B5EF4-FFF2-40B4-BE49-F238E27FC236}">
                  <a16:creationId xmlns:a16="http://schemas.microsoft.com/office/drawing/2014/main" id="{86880418-5B65-476B-BB4C-22B2BBEDF856}"/>
                </a:ext>
              </a:extLst>
            </p:cNvPr>
            <p:cNvSpPr/>
            <p:nvPr/>
          </p:nvSpPr>
          <p:spPr>
            <a:xfrm>
              <a:off x="9131499" y="1937487"/>
              <a:ext cx="2376289" cy="381287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p:txBody>
        </p:sp>
        <p:sp>
          <p:nvSpPr>
            <p:cNvPr id="9" name="Rechteck 8">
              <a:extLst>
                <a:ext uri="{FF2B5EF4-FFF2-40B4-BE49-F238E27FC236}">
                  <a16:creationId xmlns:a16="http://schemas.microsoft.com/office/drawing/2014/main" id="{D9B19911-FF26-46DD-BA93-E52E85D07FEE}"/>
                </a:ext>
              </a:extLst>
            </p:cNvPr>
            <p:cNvSpPr/>
            <p:nvPr/>
          </p:nvSpPr>
          <p:spPr>
            <a:xfrm>
              <a:off x="9131497" y="193748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12.04.2023</a:t>
              </a:r>
              <a:endParaRPr lang="de-DE" dirty="0">
                <a:solidFill>
                  <a:srgbClr val="FFFFFF"/>
                </a:solidFill>
              </a:endParaRPr>
            </a:p>
          </p:txBody>
        </p:sp>
        <p:pic>
          <p:nvPicPr>
            <p:cNvPr id="10" name="Grafik 9" descr="Daumen hoch">
              <a:extLst>
                <a:ext uri="{FF2B5EF4-FFF2-40B4-BE49-F238E27FC236}">
                  <a16:creationId xmlns:a16="http://schemas.microsoft.com/office/drawing/2014/main" id="{5E0AD313-C69F-43AB-87CC-40E75A83A59D}"/>
                </a:ext>
              </a:extLst>
            </p:cNvPr>
            <p:cNvPicPr>
              <a:picLocks noChangeAspect="1"/>
            </p:cNvPicPr>
            <p:nvPr/>
          </p:nvPicPr>
          <p:blipFill>
            <a:blip r:embed="rId3">
              <a:extLst>
                <a:ext uri="{96DAC541-7B7A-43D3-8B79-37D633B846F1}">
                  <asvg:svgBlip xmlns:asvg="http://schemas.microsoft.com/office/drawing/2016/SVG/main" xmlns="" r:embed="rId4"/>
                </a:ext>
              </a:extLst>
            </a:blip>
            <a:srcRect/>
            <a:stretch/>
          </p:blipFill>
          <p:spPr>
            <a:xfrm>
              <a:off x="9219505" y="2505072"/>
              <a:ext cx="2200275" cy="2200275"/>
            </a:xfrm>
            <a:prstGeom prst="rect">
              <a:avLst/>
            </a:prstGeom>
          </p:spPr>
        </p:pic>
      </p:grpSp>
    </p:spTree>
    <p:extLst>
      <p:ext uri="{BB962C8B-B14F-4D97-AF65-F5344CB8AC3E}">
        <p14:creationId xmlns:p14="http://schemas.microsoft.com/office/powerpoint/2010/main" val="9001152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Berechnung einer Monatsfrist, Beispiel: Berufungsfrist gem. § 517 ZPO = 1 Monat</a:t>
            </a:r>
            <a:endParaRPr lang="de-DE" b="1" dirty="0"/>
          </a:p>
        </p:txBody>
      </p:sp>
      <p:sp>
        <p:nvSpPr>
          <p:cNvPr id="3" name="Inhaltsplatzhalter 2"/>
          <p:cNvSpPr>
            <a:spLocks noGrp="1"/>
          </p:cNvSpPr>
          <p:nvPr>
            <p:ph idx="1"/>
          </p:nvPr>
        </p:nvSpPr>
        <p:spPr/>
        <p:txBody>
          <a:bodyPr/>
          <a:lstStyle/>
          <a:p>
            <a:r>
              <a:rPr lang="de-DE" dirty="0" smtClean="0"/>
              <a:t>Monatsfristen enden am gleichen Tag des folgenden Monats um 24:00 Uhr</a:t>
            </a:r>
            <a:endParaRPr lang="de-DE" dirty="0"/>
          </a:p>
        </p:txBody>
      </p:sp>
    </p:spTree>
    <p:extLst>
      <p:ext uri="{BB962C8B-B14F-4D97-AF65-F5344CB8AC3E}">
        <p14:creationId xmlns:p14="http://schemas.microsoft.com/office/powerpoint/2010/main" val="29218749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Ein streitiges Urteil wurde erlassen</a:t>
            </a:r>
            <a:endParaRPr lang="de-DE" dirty="0"/>
          </a:p>
        </p:txBody>
      </p:sp>
      <p:pic>
        <p:nvPicPr>
          <p:cNvPr id="4098" name="Picture 2" descr="Urteil - Kostenlose daten und ordner Icon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347557" y="2177935"/>
            <a:ext cx="2820006" cy="3809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4410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Fristbeginn">
            <a:extLst>
              <a:ext uri="{FF2B5EF4-FFF2-40B4-BE49-F238E27FC236}">
                <a16:creationId xmlns:a16="http://schemas.microsoft.com/office/drawing/2014/main" id="{941524E5-6C67-40EB-BC4C-400145A97D5A}"/>
              </a:ext>
            </a:extLst>
          </p:cNvPr>
          <p:cNvGrpSpPr/>
          <p:nvPr/>
        </p:nvGrpSpPr>
        <p:grpSpPr>
          <a:xfrm>
            <a:off x="3861392" y="1443364"/>
            <a:ext cx="2488372" cy="3812875"/>
            <a:chOff x="3448494" y="1925044"/>
            <a:chExt cx="2376290" cy="3812875"/>
          </a:xfrm>
        </p:grpSpPr>
        <p:sp>
          <p:nvSpPr>
            <p:cNvPr id="5" name="Rechteck 4">
              <a:extLst>
                <a:ext uri="{FF2B5EF4-FFF2-40B4-BE49-F238E27FC236}">
                  <a16:creationId xmlns:a16="http://schemas.microsoft.com/office/drawing/2014/main" id="{015D45DD-C6A6-44F5-9745-D6E7CF4C6116}"/>
                </a:ext>
              </a:extLst>
            </p:cNvPr>
            <p:cNvSpPr/>
            <p:nvPr/>
          </p:nvSpPr>
          <p:spPr>
            <a:xfrm>
              <a:off x="3448494" y="1925044"/>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0.00 Uhr</a:t>
              </a:r>
            </a:p>
            <a:p>
              <a:pPr algn="ctr"/>
              <a:r>
                <a:rPr lang="de-DE" b="1" dirty="0">
                  <a:solidFill>
                    <a:schemeClr val="tx1"/>
                  </a:solidFill>
                </a:rPr>
                <a:t>Fristbeginn</a:t>
              </a:r>
            </a:p>
          </p:txBody>
        </p:sp>
        <p:sp>
          <p:nvSpPr>
            <p:cNvPr id="6" name="Rechteck 5">
              <a:extLst>
                <a:ext uri="{FF2B5EF4-FFF2-40B4-BE49-F238E27FC236}">
                  <a16:creationId xmlns:a16="http://schemas.microsoft.com/office/drawing/2014/main" id="{FB63E38B-EF12-4122-A856-79F3F652FC2D}"/>
                </a:ext>
              </a:extLst>
            </p:cNvPr>
            <p:cNvSpPr/>
            <p:nvPr/>
          </p:nvSpPr>
          <p:spPr>
            <a:xfrm>
              <a:off x="3448494"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18.04.2023</a:t>
              </a:r>
              <a:endParaRPr lang="de-DE" dirty="0">
                <a:solidFill>
                  <a:srgbClr val="FFFFFF"/>
                </a:solidFill>
              </a:endParaRPr>
            </a:p>
          </p:txBody>
        </p:sp>
        <p:pic>
          <p:nvPicPr>
            <p:cNvPr id="7" name="Grafik 6" descr="Uhr">
              <a:extLst>
                <a:ext uri="{FF2B5EF4-FFF2-40B4-BE49-F238E27FC236}">
                  <a16:creationId xmlns:a16="http://schemas.microsoft.com/office/drawing/2014/main" id="{720DC53A-90A2-4909-A841-9D315CF9322C}"/>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3536500" y="2492632"/>
              <a:ext cx="2200275" cy="2200275"/>
            </a:xfrm>
            <a:prstGeom prst="rect">
              <a:avLst/>
            </a:prstGeom>
          </p:spPr>
        </p:pic>
      </p:grpSp>
      <p:grpSp>
        <p:nvGrpSpPr>
          <p:cNvPr id="12" name="Warten">
            <a:extLst>
              <a:ext uri="{FF2B5EF4-FFF2-40B4-BE49-F238E27FC236}">
                <a16:creationId xmlns:a16="http://schemas.microsoft.com/office/drawing/2014/main" id="{6A68BC6C-E75D-405E-94C5-62D9200C699B}"/>
              </a:ext>
            </a:extLst>
          </p:cNvPr>
          <p:cNvGrpSpPr/>
          <p:nvPr/>
        </p:nvGrpSpPr>
        <p:grpSpPr>
          <a:xfrm>
            <a:off x="6347480" y="1443364"/>
            <a:ext cx="2378572" cy="3812875"/>
            <a:chOff x="6210497" y="1921629"/>
            <a:chExt cx="2378572" cy="3812875"/>
          </a:xfrm>
        </p:grpSpPr>
        <p:sp>
          <p:nvSpPr>
            <p:cNvPr id="13" name="Rechteck 12">
              <a:extLst>
                <a:ext uri="{FF2B5EF4-FFF2-40B4-BE49-F238E27FC236}">
                  <a16:creationId xmlns:a16="http://schemas.microsoft.com/office/drawing/2014/main" id="{19B7C4E3-4B1D-4928-8B65-5FA11B8FA6BE}"/>
                </a:ext>
              </a:extLst>
            </p:cNvPr>
            <p:cNvSpPr/>
            <p:nvPr/>
          </p:nvSpPr>
          <p:spPr>
            <a:xfrm>
              <a:off x="6210497" y="1921629"/>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Frist </a:t>
              </a:r>
              <a:r>
                <a:rPr lang="de-DE" b="1" dirty="0" smtClean="0">
                  <a:solidFill>
                    <a:schemeClr val="tx1"/>
                  </a:solidFill>
                </a:rPr>
                <a:t>läuft</a:t>
              </a:r>
              <a:endParaRPr lang="de-DE" b="1" dirty="0">
                <a:solidFill>
                  <a:schemeClr val="tx1"/>
                </a:solidFill>
              </a:endParaRPr>
            </a:p>
          </p:txBody>
        </p:sp>
        <p:sp>
          <p:nvSpPr>
            <p:cNvPr id="14" name="Rechteck 13">
              <a:extLst>
                <a:ext uri="{FF2B5EF4-FFF2-40B4-BE49-F238E27FC236}">
                  <a16:creationId xmlns:a16="http://schemas.microsoft.com/office/drawing/2014/main" id="{B7E47B25-ADC0-4788-AAB8-5953FB94BA6D}"/>
                </a:ext>
              </a:extLst>
            </p:cNvPr>
            <p:cNvSpPr/>
            <p:nvPr/>
          </p:nvSpPr>
          <p:spPr>
            <a:xfrm>
              <a:off x="6212779"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April/Mai</a:t>
              </a:r>
              <a:endParaRPr lang="de-DE" dirty="0">
                <a:solidFill>
                  <a:srgbClr val="FFFFFF"/>
                </a:solidFill>
              </a:endParaRPr>
            </a:p>
          </p:txBody>
        </p:sp>
      </p:grpSp>
      <p:grpSp>
        <p:nvGrpSpPr>
          <p:cNvPr id="8" name="Übergabe">
            <a:extLst>
              <a:ext uri="{FF2B5EF4-FFF2-40B4-BE49-F238E27FC236}">
                <a16:creationId xmlns:a16="http://schemas.microsoft.com/office/drawing/2014/main" id="{92B2B997-A0E6-4D69-BD97-7443E028760F}"/>
              </a:ext>
            </a:extLst>
          </p:cNvPr>
          <p:cNvGrpSpPr/>
          <p:nvPr/>
        </p:nvGrpSpPr>
        <p:grpSpPr>
          <a:xfrm>
            <a:off x="1485103" y="1443365"/>
            <a:ext cx="2376290" cy="3812875"/>
            <a:chOff x="684211" y="1934072"/>
            <a:chExt cx="2376290" cy="3812875"/>
          </a:xfrm>
        </p:grpSpPr>
        <p:sp>
          <p:nvSpPr>
            <p:cNvPr id="9" name="Rechteck 8">
              <a:extLst>
                <a:ext uri="{FF2B5EF4-FFF2-40B4-BE49-F238E27FC236}">
                  <a16:creationId xmlns:a16="http://schemas.microsoft.com/office/drawing/2014/main" id="{15282915-A177-47A4-9277-3C3E7A131D56}"/>
                </a:ext>
              </a:extLst>
            </p:cNvPr>
            <p:cNvSpPr/>
            <p:nvPr/>
          </p:nvSpPr>
          <p:spPr>
            <a:xfrm>
              <a:off x="684211" y="1934072"/>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smtClean="0">
                  <a:solidFill>
                    <a:schemeClr val="tx1"/>
                  </a:solidFill>
                </a:rPr>
                <a:t>Zustellung durch Postdienstleister</a:t>
              </a:r>
            </a:p>
            <a:p>
              <a:pPr algn="ctr"/>
              <a:r>
                <a:rPr lang="de-DE" b="1" dirty="0" smtClean="0">
                  <a:solidFill>
                    <a:schemeClr val="tx1"/>
                  </a:solidFill>
                </a:rPr>
                <a:t>Der Tag des Ereignisses wird nicht mitgerechnet</a:t>
              </a:r>
              <a:endParaRPr lang="de-DE" b="1" dirty="0">
                <a:solidFill>
                  <a:schemeClr val="tx1"/>
                </a:solidFill>
              </a:endParaRPr>
            </a:p>
          </p:txBody>
        </p:sp>
        <p:sp>
          <p:nvSpPr>
            <p:cNvPr id="10" name="Rechteck 9">
              <a:extLst>
                <a:ext uri="{FF2B5EF4-FFF2-40B4-BE49-F238E27FC236}">
                  <a16:creationId xmlns:a16="http://schemas.microsoft.com/office/drawing/2014/main" id="{DEE779AE-90A1-4173-B84C-D42EE98DAB2B}"/>
                </a:ext>
              </a:extLst>
            </p:cNvPr>
            <p:cNvSpPr/>
            <p:nvPr/>
          </p:nvSpPr>
          <p:spPr>
            <a:xfrm>
              <a:off x="684211" y="1934072"/>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Montag, 17.04.2023</a:t>
              </a:r>
              <a:endParaRPr lang="de-DE" dirty="0">
                <a:solidFill>
                  <a:srgbClr val="FFFFFF"/>
                </a:solidFill>
              </a:endParaRPr>
            </a:p>
          </p:txBody>
        </p:sp>
      </p:grpSp>
      <p:pic>
        <p:nvPicPr>
          <p:cNvPr id="3" name="Grafik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70965" y="2320185"/>
            <a:ext cx="1338349" cy="1313411"/>
          </a:xfrm>
          <a:prstGeom prst="rect">
            <a:avLst/>
          </a:prstGeom>
        </p:spPr>
      </p:pic>
      <p:pic>
        <p:nvPicPr>
          <p:cNvPr id="2052" name="Picture 4" descr="Kalender, Tag, Monat, Datum, Jahr, Zeitplan Symbol in Business And Financ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65203" y="2068102"/>
            <a:ext cx="2143125" cy="2143125"/>
          </a:xfrm>
          <a:prstGeom prst="rect">
            <a:avLst/>
          </a:prstGeom>
          <a:noFill/>
          <a:extLst>
            <a:ext uri="{909E8E84-426E-40DD-AFC4-6F175D3DCCD1}">
              <a14:hiddenFill xmlns:a14="http://schemas.microsoft.com/office/drawing/2010/main">
                <a:solidFill>
                  <a:srgbClr val="FFFFFF"/>
                </a:solidFill>
              </a14:hiddenFill>
            </a:ext>
          </a:extLst>
        </p:spPr>
      </p:pic>
      <p:grpSp>
        <p:nvGrpSpPr>
          <p:cNvPr id="24" name="FRistende">
            <a:extLst>
              <a:ext uri="{FF2B5EF4-FFF2-40B4-BE49-F238E27FC236}">
                <a16:creationId xmlns:a16="http://schemas.microsoft.com/office/drawing/2014/main" id="{5722A496-406B-49A7-AF32-0D19E43D235E}"/>
              </a:ext>
            </a:extLst>
          </p:cNvPr>
          <p:cNvGrpSpPr/>
          <p:nvPr/>
        </p:nvGrpSpPr>
        <p:grpSpPr>
          <a:xfrm>
            <a:off x="8717491" y="1443363"/>
            <a:ext cx="2388857" cy="3812875"/>
            <a:chOff x="9219505" y="1890378"/>
            <a:chExt cx="2388857" cy="3812875"/>
          </a:xfrm>
        </p:grpSpPr>
        <p:sp>
          <p:nvSpPr>
            <p:cNvPr id="29" name="Rechteck 28">
              <a:extLst>
                <a:ext uri="{FF2B5EF4-FFF2-40B4-BE49-F238E27FC236}">
                  <a16:creationId xmlns:a16="http://schemas.microsoft.com/office/drawing/2014/main" id="{0E823386-B16B-4A15-A83B-7D9D08F01206}"/>
                </a:ext>
              </a:extLst>
            </p:cNvPr>
            <p:cNvSpPr/>
            <p:nvPr/>
          </p:nvSpPr>
          <p:spPr>
            <a:xfrm>
              <a:off x="9232073" y="1890378"/>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24.00 Uhr</a:t>
              </a:r>
            </a:p>
            <a:p>
              <a:pPr algn="ctr"/>
              <a:r>
                <a:rPr lang="de-DE" b="1" dirty="0" smtClean="0">
                  <a:solidFill>
                    <a:schemeClr val="tx1"/>
                  </a:solidFill>
                </a:rPr>
                <a:t>Fristende und letzte Möglichkeit Berufung einzulegen </a:t>
              </a:r>
              <a:endParaRPr lang="de-DE" b="1" dirty="0">
                <a:solidFill>
                  <a:schemeClr val="tx1"/>
                </a:solidFill>
              </a:endParaRPr>
            </a:p>
          </p:txBody>
        </p:sp>
        <p:sp>
          <p:nvSpPr>
            <p:cNvPr id="30" name="Rechteck 29">
              <a:extLst>
                <a:ext uri="{FF2B5EF4-FFF2-40B4-BE49-F238E27FC236}">
                  <a16:creationId xmlns:a16="http://schemas.microsoft.com/office/drawing/2014/main" id="{AF32A34E-50AF-4A57-AB07-C99C10D3A06B}"/>
                </a:ext>
              </a:extLst>
            </p:cNvPr>
            <p:cNvSpPr/>
            <p:nvPr/>
          </p:nvSpPr>
          <p:spPr>
            <a:xfrm>
              <a:off x="9245705" y="1890378"/>
              <a:ext cx="2360372" cy="56759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solidFill>
                    <a:srgbClr val="FFFFFF"/>
                  </a:solidFill>
                </a:rPr>
                <a:t>17.05.2023</a:t>
              </a:r>
              <a:endParaRPr lang="de-DE" sz="1600" dirty="0">
                <a:solidFill>
                  <a:srgbClr val="FFFFFF"/>
                </a:solidFill>
              </a:endParaRPr>
            </a:p>
          </p:txBody>
        </p:sp>
        <p:pic>
          <p:nvPicPr>
            <p:cNvPr id="31" name="Grafik 30" descr="Stoppuhr">
              <a:extLst>
                <a:ext uri="{FF2B5EF4-FFF2-40B4-BE49-F238E27FC236}">
                  <a16:creationId xmlns:a16="http://schemas.microsoft.com/office/drawing/2014/main" id="{6966A418-3C2B-4593-AAE1-73AF962E0814}"/>
                </a:ext>
              </a:extLst>
            </p:cNvPr>
            <p:cNvPicPr>
              <a:picLocks noChangeAspect="1"/>
            </p:cNvPicPr>
            <p:nvPr/>
          </p:nvPicPr>
          <p:blipFill>
            <a:blip r:embed="rId6">
              <a:extLst>
                <a:ext uri="{96DAC541-7B7A-43D3-8B79-37D633B846F1}">
                  <asvg:svgBlip xmlns:asvg="http://schemas.microsoft.com/office/drawing/2016/SVG/main" xmlns="" r:embed="rId9"/>
                </a:ext>
              </a:extLst>
            </a:blip>
            <a:srcRect/>
            <a:stretch/>
          </p:blipFill>
          <p:spPr>
            <a:xfrm>
              <a:off x="9219505" y="2492629"/>
              <a:ext cx="2200275" cy="2200275"/>
            </a:xfrm>
            <a:prstGeom prst="rect">
              <a:avLst/>
            </a:prstGeom>
          </p:spPr>
        </p:pic>
      </p:grpSp>
    </p:spTree>
    <p:extLst>
      <p:ext uri="{BB962C8B-B14F-4D97-AF65-F5344CB8AC3E}">
        <p14:creationId xmlns:p14="http://schemas.microsoft.com/office/powerpoint/2010/main" val="1756253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Zustellung">
            <a:extLst>
              <a:ext uri="{FF2B5EF4-FFF2-40B4-BE49-F238E27FC236}">
                <a16:creationId xmlns:a16="http://schemas.microsoft.com/office/drawing/2014/main" id="{D55AD8C5-2E74-43BE-B0A9-1262FDCA9992}"/>
              </a:ext>
            </a:extLst>
          </p:cNvPr>
          <p:cNvGrpSpPr/>
          <p:nvPr/>
        </p:nvGrpSpPr>
        <p:grpSpPr>
          <a:xfrm>
            <a:off x="4397432" y="2419003"/>
            <a:ext cx="2419003" cy="3506640"/>
            <a:chOff x="6488624" y="2243722"/>
            <a:chExt cx="2419003" cy="3506640"/>
          </a:xfrm>
        </p:grpSpPr>
        <p:sp>
          <p:nvSpPr>
            <p:cNvPr id="3" name="Rechteck 2">
              <a:extLst>
                <a:ext uri="{FF2B5EF4-FFF2-40B4-BE49-F238E27FC236}">
                  <a16:creationId xmlns:a16="http://schemas.microsoft.com/office/drawing/2014/main" id="{86880418-5B65-476B-BB4C-22B2BBEDF856}"/>
                </a:ext>
              </a:extLst>
            </p:cNvPr>
            <p:cNvSpPr/>
            <p:nvPr/>
          </p:nvSpPr>
          <p:spPr>
            <a:xfrm>
              <a:off x="6488624" y="2243722"/>
              <a:ext cx="2419003" cy="350664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p:txBody>
        </p:sp>
        <p:sp>
          <p:nvSpPr>
            <p:cNvPr id="4" name="Rechteck 3">
              <a:extLst>
                <a:ext uri="{FF2B5EF4-FFF2-40B4-BE49-F238E27FC236}">
                  <a16:creationId xmlns:a16="http://schemas.microsoft.com/office/drawing/2014/main" id="{D9B19911-FF26-46DD-BA93-E52E85D07FEE}"/>
                </a:ext>
              </a:extLst>
            </p:cNvPr>
            <p:cNvSpPr/>
            <p:nvPr/>
          </p:nvSpPr>
          <p:spPr>
            <a:xfrm>
              <a:off x="6509981" y="2243722"/>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18.05.2023</a:t>
              </a:r>
              <a:endParaRPr lang="de-DE" dirty="0">
                <a:solidFill>
                  <a:srgbClr val="FFFFFF"/>
                </a:solidFill>
              </a:endParaRPr>
            </a:p>
          </p:txBody>
        </p:sp>
        <p:pic>
          <p:nvPicPr>
            <p:cNvPr id="5" name="Grafik 4" descr="Daumen hoch">
              <a:extLst>
                <a:ext uri="{FF2B5EF4-FFF2-40B4-BE49-F238E27FC236}">
                  <a16:creationId xmlns:a16="http://schemas.microsoft.com/office/drawing/2014/main" id="{5E0AD313-C69F-43AB-87CC-40E75A83A59D}"/>
                </a:ext>
              </a:extLst>
            </p:cNvPr>
            <p:cNvPicPr>
              <a:picLocks noChangeAspect="1"/>
            </p:cNvPicPr>
            <p:nvPr/>
          </p:nvPicPr>
          <p:blipFill>
            <a:blip r:embed="rId2">
              <a:extLst>
                <a:ext uri="{96DAC541-7B7A-43D3-8B79-37D633B846F1}">
                  <asvg:svgBlip xmlns:asvg="http://schemas.microsoft.com/office/drawing/2016/SVG/main" xmlns="" r:embed="rId4"/>
                </a:ext>
              </a:extLst>
            </a:blip>
            <a:srcRect/>
            <a:stretch/>
          </p:blipFill>
          <p:spPr>
            <a:xfrm>
              <a:off x="6685996" y="3070337"/>
              <a:ext cx="2200275" cy="2200275"/>
            </a:xfrm>
            <a:prstGeom prst="rect">
              <a:avLst/>
            </a:prstGeom>
          </p:spPr>
        </p:pic>
      </p:grpSp>
      <p:grpSp>
        <p:nvGrpSpPr>
          <p:cNvPr id="6" name="Zustellung">
            <a:extLst>
              <a:ext uri="{FF2B5EF4-FFF2-40B4-BE49-F238E27FC236}">
                <a16:creationId xmlns:a16="http://schemas.microsoft.com/office/drawing/2014/main" id="{D55AD8C5-2E74-43BE-B0A9-1262FDCA9992}"/>
              </a:ext>
            </a:extLst>
          </p:cNvPr>
          <p:cNvGrpSpPr/>
          <p:nvPr/>
        </p:nvGrpSpPr>
        <p:grpSpPr>
          <a:xfrm>
            <a:off x="6816435" y="2419003"/>
            <a:ext cx="2419003" cy="3506640"/>
            <a:chOff x="6509980" y="2243722"/>
            <a:chExt cx="2419003" cy="3506640"/>
          </a:xfrm>
        </p:grpSpPr>
        <p:sp>
          <p:nvSpPr>
            <p:cNvPr id="7" name="Rechteck 6">
              <a:extLst>
                <a:ext uri="{FF2B5EF4-FFF2-40B4-BE49-F238E27FC236}">
                  <a16:creationId xmlns:a16="http://schemas.microsoft.com/office/drawing/2014/main" id="{86880418-5B65-476B-BB4C-22B2BBEDF856}"/>
                </a:ext>
              </a:extLst>
            </p:cNvPr>
            <p:cNvSpPr/>
            <p:nvPr/>
          </p:nvSpPr>
          <p:spPr>
            <a:xfrm>
              <a:off x="6509980" y="2243722"/>
              <a:ext cx="2419003" cy="350664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dirty="0" smtClean="0">
                  <a:solidFill>
                    <a:schemeClr val="tx1"/>
                  </a:solidFill>
                </a:rPr>
                <a:t>Das Urteil ist rechtskräftig</a:t>
              </a:r>
              <a:endParaRPr lang="de-DE" dirty="0">
                <a:solidFill>
                  <a:schemeClr val="tx1"/>
                </a:solidFill>
              </a:endParaRPr>
            </a:p>
          </p:txBody>
        </p:sp>
        <p:sp>
          <p:nvSpPr>
            <p:cNvPr id="8" name="Rechteck 7">
              <a:extLst>
                <a:ext uri="{FF2B5EF4-FFF2-40B4-BE49-F238E27FC236}">
                  <a16:creationId xmlns:a16="http://schemas.microsoft.com/office/drawing/2014/main" id="{D9B19911-FF26-46DD-BA93-E52E85D07FEE}"/>
                </a:ext>
              </a:extLst>
            </p:cNvPr>
            <p:cNvSpPr/>
            <p:nvPr/>
          </p:nvSpPr>
          <p:spPr>
            <a:xfrm>
              <a:off x="6509981" y="2243722"/>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FFFF"/>
                </a:solidFill>
              </a:endParaRPr>
            </a:p>
          </p:txBody>
        </p:sp>
      </p:grpSp>
      <p:sp>
        <p:nvSpPr>
          <p:cNvPr id="14" name="AutoShape 2" descr="Justiz- Und Rechtssymbol Skaliert Solide Flache Ikone. Vektorgrafik Vektor  Abbildung - Illustration von compare, vergleich: 229790566"/>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15" name="Grafik 14"/>
          <p:cNvPicPr>
            <a:picLocks noChangeAspect="1"/>
          </p:cNvPicPr>
          <p:nvPr/>
        </p:nvPicPr>
        <p:blipFill>
          <a:blip r:embed="rId5"/>
          <a:stretch>
            <a:fillRect/>
          </a:stretch>
        </p:blipFill>
        <p:spPr>
          <a:xfrm>
            <a:off x="7013807" y="2986591"/>
            <a:ext cx="2076450" cy="2042333"/>
          </a:xfrm>
          <a:prstGeom prst="rect">
            <a:avLst/>
          </a:prstGeom>
        </p:spPr>
      </p:pic>
    </p:spTree>
    <p:extLst>
      <p:ext uri="{BB962C8B-B14F-4D97-AF65-F5344CB8AC3E}">
        <p14:creationId xmlns:p14="http://schemas.microsoft.com/office/powerpoint/2010/main" val="174612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ctr"/>
            <a:r>
              <a:rPr lang="de-DE" b="1" dirty="0" smtClean="0"/>
              <a:t>Ereignisfrist</a:t>
            </a:r>
            <a:r>
              <a:rPr lang="de-DE" dirty="0" smtClean="0"/>
              <a:t/>
            </a:r>
            <a:br>
              <a:rPr lang="de-DE" dirty="0" smtClean="0"/>
            </a:br>
            <a:r>
              <a:rPr lang="de-DE" dirty="0" smtClean="0"/>
              <a:t>Zustellung des Schriftstücks ist erfolgt und beurkundet (das Ereignis der erfolgten Zustellung)</a:t>
            </a:r>
            <a:endParaRPr lang="de-DE" dirty="0"/>
          </a:p>
        </p:txBody>
      </p:sp>
      <p:pic>
        <p:nvPicPr>
          <p:cNvPr id="4" name="Inhaltsplatzhalt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458095" y="2601884"/>
            <a:ext cx="5195454" cy="3183774"/>
          </a:xfrm>
        </p:spPr>
      </p:pic>
    </p:spTree>
    <p:extLst>
      <p:ext uri="{BB962C8B-B14F-4D97-AF65-F5344CB8AC3E}">
        <p14:creationId xmlns:p14="http://schemas.microsoft.com/office/powerpoint/2010/main" val="1125594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Fristenberechnung </a:t>
            </a:r>
            <a:r>
              <a:rPr lang="de-DE" b="1" dirty="0" err="1" smtClean="0"/>
              <a:t>Beginnfrist</a:t>
            </a:r>
            <a:r>
              <a:rPr lang="de-DE" b="1" dirty="0" smtClean="0"/>
              <a:t> § 187 (2) BGB </a:t>
            </a:r>
            <a:endParaRPr lang="de-DE" b="1" dirty="0"/>
          </a:p>
        </p:txBody>
      </p:sp>
      <p:sp>
        <p:nvSpPr>
          <p:cNvPr id="3" name="Inhaltsplatzhalter 2"/>
          <p:cNvSpPr>
            <a:spLocks noGrp="1"/>
          </p:cNvSpPr>
          <p:nvPr>
            <p:ph idx="1"/>
          </p:nvPr>
        </p:nvSpPr>
        <p:spPr/>
        <p:txBody>
          <a:bodyPr/>
          <a:lstStyle/>
          <a:p>
            <a:r>
              <a:rPr lang="de-DE" dirty="0" smtClean="0"/>
              <a:t>Die Frist wird durch einen bestimmten Zeitpunkt ausgelöst</a:t>
            </a:r>
          </a:p>
          <a:p>
            <a:r>
              <a:rPr lang="de-DE" dirty="0" smtClean="0"/>
              <a:t>Der Beginn des Tages ist für den Anfang der Frist maßgeblich !</a:t>
            </a:r>
          </a:p>
          <a:p>
            <a:endParaRPr lang="de-DE" dirty="0"/>
          </a:p>
          <a:p>
            <a:r>
              <a:rPr lang="de-DE" dirty="0" err="1" smtClean="0"/>
              <a:t>Beginnfristen</a:t>
            </a:r>
            <a:r>
              <a:rPr lang="de-DE" dirty="0" smtClean="0"/>
              <a:t> enden am Vortag der folgenden Woche oder am Vortag des </a:t>
            </a:r>
            <a:r>
              <a:rPr lang="de-DE" dirty="0" err="1" smtClean="0"/>
              <a:t>Beginndatums</a:t>
            </a:r>
            <a:r>
              <a:rPr lang="de-DE" dirty="0" smtClean="0"/>
              <a:t> des folgenden Monats um 24:00 Uhr !!! </a:t>
            </a:r>
            <a:r>
              <a:rPr lang="de-DE" smtClean="0"/>
              <a:t>(§ 188 (2) BGB)</a:t>
            </a:r>
            <a:endParaRPr lang="de-DE" dirty="0"/>
          </a:p>
        </p:txBody>
      </p:sp>
    </p:spTree>
    <p:extLst>
      <p:ext uri="{BB962C8B-B14F-4D97-AF65-F5344CB8AC3E}">
        <p14:creationId xmlns:p14="http://schemas.microsoft.com/office/powerpoint/2010/main" val="3070176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Warten">
            <a:extLst>
              <a:ext uri="{FF2B5EF4-FFF2-40B4-BE49-F238E27FC236}">
                <a16:creationId xmlns:a16="http://schemas.microsoft.com/office/drawing/2014/main" id="{6A68BC6C-E75D-405E-94C5-62D9200C699B}"/>
              </a:ext>
            </a:extLst>
          </p:cNvPr>
          <p:cNvGrpSpPr/>
          <p:nvPr/>
        </p:nvGrpSpPr>
        <p:grpSpPr>
          <a:xfrm>
            <a:off x="2543805" y="1509867"/>
            <a:ext cx="2378572" cy="3812875"/>
            <a:chOff x="6210497" y="1921629"/>
            <a:chExt cx="2378572" cy="3812875"/>
          </a:xfrm>
        </p:grpSpPr>
        <p:sp>
          <p:nvSpPr>
            <p:cNvPr id="13" name="Rechteck 12">
              <a:extLst>
                <a:ext uri="{FF2B5EF4-FFF2-40B4-BE49-F238E27FC236}">
                  <a16:creationId xmlns:a16="http://schemas.microsoft.com/office/drawing/2014/main" id="{19B7C4E3-4B1D-4928-8B65-5FA11B8FA6BE}"/>
                </a:ext>
              </a:extLst>
            </p:cNvPr>
            <p:cNvSpPr/>
            <p:nvPr/>
          </p:nvSpPr>
          <p:spPr>
            <a:xfrm>
              <a:off x="6210497" y="1921629"/>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Frist </a:t>
              </a:r>
              <a:r>
                <a:rPr lang="de-DE" b="1" dirty="0" smtClean="0">
                  <a:solidFill>
                    <a:schemeClr val="tx1"/>
                  </a:solidFill>
                </a:rPr>
                <a:t>läuft </a:t>
              </a:r>
              <a:endParaRPr lang="de-DE" b="1" dirty="0">
                <a:solidFill>
                  <a:schemeClr val="tx1"/>
                </a:solidFill>
              </a:endParaRPr>
            </a:p>
          </p:txBody>
        </p:sp>
        <p:sp>
          <p:nvSpPr>
            <p:cNvPr id="14" name="Rechteck 13">
              <a:extLst>
                <a:ext uri="{FF2B5EF4-FFF2-40B4-BE49-F238E27FC236}">
                  <a16:creationId xmlns:a16="http://schemas.microsoft.com/office/drawing/2014/main" id="{B7E47B25-ADC0-4788-AAB8-5953FB94BA6D}"/>
                </a:ext>
              </a:extLst>
            </p:cNvPr>
            <p:cNvSpPr/>
            <p:nvPr/>
          </p:nvSpPr>
          <p:spPr>
            <a:xfrm>
              <a:off x="6212779"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19.04.2023</a:t>
              </a:r>
              <a:endParaRPr lang="de-DE" dirty="0">
                <a:solidFill>
                  <a:srgbClr val="FFFFFF"/>
                </a:solidFill>
              </a:endParaRPr>
            </a:p>
          </p:txBody>
        </p:sp>
      </p:grpSp>
      <p:grpSp>
        <p:nvGrpSpPr>
          <p:cNvPr id="8" name="Übergabe">
            <a:extLst>
              <a:ext uri="{FF2B5EF4-FFF2-40B4-BE49-F238E27FC236}">
                <a16:creationId xmlns:a16="http://schemas.microsoft.com/office/drawing/2014/main" id="{92B2B997-A0E6-4D69-BD97-7443E028760F}"/>
              </a:ext>
            </a:extLst>
          </p:cNvPr>
          <p:cNvGrpSpPr/>
          <p:nvPr/>
        </p:nvGrpSpPr>
        <p:grpSpPr>
          <a:xfrm>
            <a:off x="159973" y="1509867"/>
            <a:ext cx="2376290" cy="3812875"/>
            <a:chOff x="684211" y="1934072"/>
            <a:chExt cx="2376290" cy="3812875"/>
          </a:xfrm>
        </p:grpSpPr>
        <p:sp>
          <p:nvSpPr>
            <p:cNvPr id="9" name="Rechteck 8">
              <a:extLst>
                <a:ext uri="{FF2B5EF4-FFF2-40B4-BE49-F238E27FC236}">
                  <a16:creationId xmlns:a16="http://schemas.microsoft.com/office/drawing/2014/main" id="{15282915-A177-47A4-9277-3C3E7A131D56}"/>
                </a:ext>
              </a:extLst>
            </p:cNvPr>
            <p:cNvSpPr/>
            <p:nvPr/>
          </p:nvSpPr>
          <p:spPr>
            <a:xfrm>
              <a:off x="684211" y="1934072"/>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p>
            <a:p>
              <a:pPr algn="ctr"/>
              <a:endParaRPr lang="de-DE" dirty="0" smtClean="0"/>
            </a:p>
            <a:p>
              <a:pPr algn="ctr"/>
              <a:endParaRPr lang="de-DE" dirty="0" smtClean="0"/>
            </a:p>
            <a:p>
              <a:pPr algn="ctr"/>
              <a:endParaRPr lang="de-DE" dirty="0" smtClean="0"/>
            </a:p>
            <a:p>
              <a:pPr algn="ctr"/>
              <a:endParaRPr lang="de-DE" dirty="0" smtClean="0"/>
            </a:p>
            <a:p>
              <a:pPr algn="ctr"/>
              <a:endParaRPr lang="de-DE" dirty="0" smtClean="0"/>
            </a:p>
            <a:p>
              <a:pPr algn="ctr"/>
              <a:endParaRPr lang="de-DE" dirty="0" smtClean="0"/>
            </a:p>
            <a:p>
              <a:pPr algn="ctr"/>
              <a:endParaRPr lang="de-DE" dirty="0" smtClean="0"/>
            </a:p>
            <a:p>
              <a:pPr algn="ctr"/>
              <a:endParaRPr lang="de-DE" dirty="0"/>
            </a:p>
            <a:p>
              <a:pPr algn="ctr"/>
              <a:r>
                <a:rPr lang="de-DE" b="1" dirty="0" smtClean="0">
                  <a:solidFill>
                    <a:schemeClr val="tx1"/>
                  </a:solidFill>
                </a:rPr>
                <a:t>Mietvertrag besteht ab Montag 15:00 Uhr, Mietzeit 1 Woche Fristbeginn</a:t>
              </a:r>
              <a:endParaRPr lang="de-DE" b="1" dirty="0">
                <a:solidFill>
                  <a:schemeClr val="tx1"/>
                </a:solidFill>
              </a:endParaRPr>
            </a:p>
          </p:txBody>
        </p:sp>
        <p:sp>
          <p:nvSpPr>
            <p:cNvPr id="10" name="Rechteck 9">
              <a:extLst>
                <a:ext uri="{FF2B5EF4-FFF2-40B4-BE49-F238E27FC236}">
                  <a16:creationId xmlns:a16="http://schemas.microsoft.com/office/drawing/2014/main" id="{DEE779AE-90A1-4173-B84C-D42EE98DAB2B}"/>
                </a:ext>
              </a:extLst>
            </p:cNvPr>
            <p:cNvSpPr/>
            <p:nvPr/>
          </p:nvSpPr>
          <p:spPr>
            <a:xfrm>
              <a:off x="684211" y="1934072"/>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Dienstag, 18.04.2023</a:t>
              </a:r>
              <a:endParaRPr lang="de-DE" dirty="0">
                <a:solidFill>
                  <a:srgbClr val="FFFFFF"/>
                </a:solidFill>
              </a:endParaRPr>
            </a:p>
          </p:txBody>
        </p:sp>
      </p:grpSp>
      <p:grpSp>
        <p:nvGrpSpPr>
          <p:cNvPr id="20" name="Warten">
            <a:extLst>
              <a:ext uri="{FF2B5EF4-FFF2-40B4-BE49-F238E27FC236}">
                <a16:creationId xmlns:a16="http://schemas.microsoft.com/office/drawing/2014/main" id="{6A68BC6C-E75D-405E-94C5-62D9200C699B}"/>
              </a:ext>
            </a:extLst>
          </p:cNvPr>
          <p:cNvGrpSpPr/>
          <p:nvPr/>
        </p:nvGrpSpPr>
        <p:grpSpPr>
          <a:xfrm>
            <a:off x="4926941" y="1509867"/>
            <a:ext cx="2378572" cy="3812875"/>
            <a:chOff x="6210497" y="1921629"/>
            <a:chExt cx="2378572" cy="3812875"/>
          </a:xfrm>
        </p:grpSpPr>
        <p:sp>
          <p:nvSpPr>
            <p:cNvPr id="21" name="Rechteck 20">
              <a:extLst>
                <a:ext uri="{FF2B5EF4-FFF2-40B4-BE49-F238E27FC236}">
                  <a16:creationId xmlns:a16="http://schemas.microsoft.com/office/drawing/2014/main" id="{19B7C4E3-4B1D-4928-8B65-5FA11B8FA6BE}"/>
                </a:ext>
              </a:extLst>
            </p:cNvPr>
            <p:cNvSpPr/>
            <p:nvPr/>
          </p:nvSpPr>
          <p:spPr>
            <a:xfrm>
              <a:off x="6210497" y="1921629"/>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Frist </a:t>
              </a:r>
              <a:r>
                <a:rPr lang="de-DE" b="1" dirty="0" smtClean="0">
                  <a:solidFill>
                    <a:schemeClr val="tx1"/>
                  </a:solidFill>
                </a:rPr>
                <a:t>läuft </a:t>
              </a:r>
              <a:endParaRPr lang="de-DE" b="1" dirty="0">
                <a:solidFill>
                  <a:schemeClr val="tx1"/>
                </a:solidFill>
              </a:endParaRPr>
            </a:p>
          </p:txBody>
        </p:sp>
        <p:sp>
          <p:nvSpPr>
            <p:cNvPr id="22" name="Rechteck 21">
              <a:extLst>
                <a:ext uri="{FF2B5EF4-FFF2-40B4-BE49-F238E27FC236}">
                  <a16:creationId xmlns:a16="http://schemas.microsoft.com/office/drawing/2014/main" id="{B7E47B25-ADC0-4788-AAB8-5953FB94BA6D}"/>
                </a:ext>
              </a:extLst>
            </p:cNvPr>
            <p:cNvSpPr/>
            <p:nvPr/>
          </p:nvSpPr>
          <p:spPr>
            <a:xfrm>
              <a:off x="6212779"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20.04.2023</a:t>
              </a:r>
              <a:endParaRPr lang="de-DE" dirty="0">
                <a:solidFill>
                  <a:srgbClr val="FFFFFF"/>
                </a:solidFill>
              </a:endParaRPr>
            </a:p>
          </p:txBody>
        </p:sp>
      </p:grpSp>
      <p:grpSp>
        <p:nvGrpSpPr>
          <p:cNvPr id="25" name="Warten">
            <a:extLst>
              <a:ext uri="{FF2B5EF4-FFF2-40B4-BE49-F238E27FC236}">
                <a16:creationId xmlns:a16="http://schemas.microsoft.com/office/drawing/2014/main" id="{6A68BC6C-E75D-405E-94C5-62D9200C699B}"/>
              </a:ext>
            </a:extLst>
          </p:cNvPr>
          <p:cNvGrpSpPr/>
          <p:nvPr/>
        </p:nvGrpSpPr>
        <p:grpSpPr>
          <a:xfrm>
            <a:off x="7303230" y="1509867"/>
            <a:ext cx="2378572" cy="3812875"/>
            <a:chOff x="6210497" y="1921629"/>
            <a:chExt cx="2378572" cy="3812875"/>
          </a:xfrm>
        </p:grpSpPr>
        <p:sp>
          <p:nvSpPr>
            <p:cNvPr id="26" name="Rechteck 25">
              <a:extLst>
                <a:ext uri="{FF2B5EF4-FFF2-40B4-BE49-F238E27FC236}">
                  <a16:creationId xmlns:a16="http://schemas.microsoft.com/office/drawing/2014/main" id="{19B7C4E3-4B1D-4928-8B65-5FA11B8FA6BE}"/>
                </a:ext>
              </a:extLst>
            </p:cNvPr>
            <p:cNvSpPr/>
            <p:nvPr/>
          </p:nvSpPr>
          <p:spPr>
            <a:xfrm>
              <a:off x="6210497" y="1921629"/>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Frist </a:t>
              </a:r>
              <a:r>
                <a:rPr lang="de-DE" b="1" dirty="0" smtClean="0">
                  <a:solidFill>
                    <a:schemeClr val="tx1"/>
                  </a:solidFill>
                </a:rPr>
                <a:t>läuft </a:t>
              </a:r>
              <a:endParaRPr lang="de-DE" b="1" dirty="0">
                <a:solidFill>
                  <a:schemeClr val="tx1"/>
                </a:solidFill>
              </a:endParaRPr>
            </a:p>
          </p:txBody>
        </p:sp>
        <p:sp>
          <p:nvSpPr>
            <p:cNvPr id="27" name="Rechteck 26">
              <a:extLst>
                <a:ext uri="{FF2B5EF4-FFF2-40B4-BE49-F238E27FC236}">
                  <a16:creationId xmlns:a16="http://schemas.microsoft.com/office/drawing/2014/main" id="{B7E47B25-ADC0-4788-AAB8-5953FB94BA6D}"/>
                </a:ext>
              </a:extLst>
            </p:cNvPr>
            <p:cNvSpPr/>
            <p:nvPr/>
          </p:nvSpPr>
          <p:spPr>
            <a:xfrm>
              <a:off x="6212779"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21.04.2023</a:t>
              </a:r>
              <a:endParaRPr lang="de-DE" dirty="0">
                <a:solidFill>
                  <a:srgbClr val="FFFFFF"/>
                </a:solidFill>
              </a:endParaRPr>
            </a:p>
          </p:txBody>
        </p:sp>
      </p:grpSp>
      <p:pic>
        <p:nvPicPr>
          <p:cNvPr id="6146" name="Picture 2" descr="Auto mietvertrag Stock-Vektorgrafiken kaufen - Alam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9993" y="2099781"/>
            <a:ext cx="2016247" cy="1990081"/>
          </a:xfrm>
          <a:prstGeom prst="rect">
            <a:avLst/>
          </a:prstGeom>
          <a:noFill/>
          <a:extLst>
            <a:ext uri="{909E8E84-426E-40DD-AFC4-6F175D3DCCD1}">
              <a14:hiddenFill xmlns:a14="http://schemas.microsoft.com/office/drawing/2010/main">
                <a:solidFill>
                  <a:srgbClr val="FFFFFF"/>
                </a:solidFill>
              </a14:hiddenFill>
            </a:ext>
          </a:extLst>
        </p:spPr>
      </p:pic>
      <p:grpSp>
        <p:nvGrpSpPr>
          <p:cNvPr id="24" name="Warten">
            <a:extLst>
              <a:ext uri="{FF2B5EF4-FFF2-40B4-BE49-F238E27FC236}">
                <a16:creationId xmlns:a16="http://schemas.microsoft.com/office/drawing/2014/main" id="{6A68BC6C-E75D-405E-94C5-62D9200C699B}"/>
              </a:ext>
            </a:extLst>
          </p:cNvPr>
          <p:cNvGrpSpPr/>
          <p:nvPr/>
        </p:nvGrpSpPr>
        <p:grpSpPr>
          <a:xfrm>
            <a:off x="9672672" y="1509866"/>
            <a:ext cx="2378572" cy="3812875"/>
            <a:chOff x="6210497" y="1921629"/>
            <a:chExt cx="2378572" cy="3812875"/>
          </a:xfrm>
        </p:grpSpPr>
        <p:sp>
          <p:nvSpPr>
            <p:cNvPr id="29" name="Rechteck 28">
              <a:extLst>
                <a:ext uri="{FF2B5EF4-FFF2-40B4-BE49-F238E27FC236}">
                  <a16:creationId xmlns:a16="http://schemas.microsoft.com/office/drawing/2014/main" id="{19B7C4E3-4B1D-4928-8B65-5FA11B8FA6BE}"/>
                </a:ext>
              </a:extLst>
            </p:cNvPr>
            <p:cNvSpPr/>
            <p:nvPr/>
          </p:nvSpPr>
          <p:spPr>
            <a:xfrm>
              <a:off x="6210497" y="1921629"/>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Frist </a:t>
              </a:r>
              <a:r>
                <a:rPr lang="de-DE" b="1" dirty="0" smtClean="0">
                  <a:solidFill>
                    <a:schemeClr val="tx1"/>
                  </a:solidFill>
                </a:rPr>
                <a:t>läuft </a:t>
              </a:r>
              <a:endParaRPr lang="de-DE" b="1" dirty="0">
                <a:solidFill>
                  <a:schemeClr val="tx1"/>
                </a:solidFill>
              </a:endParaRPr>
            </a:p>
          </p:txBody>
        </p:sp>
        <p:sp>
          <p:nvSpPr>
            <p:cNvPr id="30" name="Rechteck 29">
              <a:extLst>
                <a:ext uri="{FF2B5EF4-FFF2-40B4-BE49-F238E27FC236}">
                  <a16:creationId xmlns:a16="http://schemas.microsoft.com/office/drawing/2014/main" id="{B7E47B25-ADC0-4788-AAB8-5953FB94BA6D}"/>
                </a:ext>
              </a:extLst>
            </p:cNvPr>
            <p:cNvSpPr/>
            <p:nvPr/>
          </p:nvSpPr>
          <p:spPr>
            <a:xfrm>
              <a:off x="6212779"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22.04.2023</a:t>
              </a:r>
              <a:endParaRPr lang="de-DE" dirty="0">
                <a:solidFill>
                  <a:srgbClr val="FFFFFF"/>
                </a:solidFill>
              </a:endParaRPr>
            </a:p>
          </p:txBody>
        </p:sp>
      </p:grpSp>
      <p:pic>
        <p:nvPicPr>
          <p:cNvPr id="32" name="Grafik 31"/>
          <p:cNvPicPr>
            <a:picLocks noChangeAspect="1"/>
          </p:cNvPicPr>
          <p:nvPr/>
        </p:nvPicPr>
        <p:blipFill>
          <a:blip r:embed="rId3"/>
          <a:stretch>
            <a:fillRect/>
          </a:stretch>
        </p:blipFill>
        <p:spPr>
          <a:xfrm>
            <a:off x="9834412" y="2099781"/>
            <a:ext cx="2033970" cy="2033970"/>
          </a:xfrm>
          <a:prstGeom prst="rect">
            <a:avLst/>
          </a:prstGeom>
        </p:spPr>
      </p:pic>
      <p:pic>
        <p:nvPicPr>
          <p:cNvPr id="33" name="Grafik 32"/>
          <p:cNvPicPr>
            <a:picLocks noChangeAspect="1"/>
          </p:cNvPicPr>
          <p:nvPr/>
        </p:nvPicPr>
        <p:blipFill>
          <a:blip r:embed="rId3"/>
          <a:stretch>
            <a:fillRect/>
          </a:stretch>
        </p:blipFill>
        <p:spPr>
          <a:xfrm>
            <a:off x="7488374" y="2099781"/>
            <a:ext cx="2033970" cy="2033970"/>
          </a:xfrm>
          <a:prstGeom prst="rect">
            <a:avLst/>
          </a:prstGeom>
        </p:spPr>
      </p:pic>
      <p:pic>
        <p:nvPicPr>
          <p:cNvPr id="34" name="Grafik 33"/>
          <p:cNvPicPr>
            <a:picLocks noChangeAspect="1"/>
          </p:cNvPicPr>
          <p:nvPr/>
        </p:nvPicPr>
        <p:blipFill>
          <a:blip r:embed="rId3"/>
          <a:stretch>
            <a:fillRect/>
          </a:stretch>
        </p:blipFill>
        <p:spPr>
          <a:xfrm>
            <a:off x="5114367" y="2099781"/>
            <a:ext cx="2033970" cy="2033970"/>
          </a:xfrm>
          <a:prstGeom prst="rect">
            <a:avLst/>
          </a:prstGeom>
        </p:spPr>
      </p:pic>
      <p:pic>
        <p:nvPicPr>
          <p:cNvPr id="35" name="Grafik 34"/>
          <p:cNvPicPr>
            <a:picLocks noChangeAspect="1"/>
          </p:cNvPicPr>
          <p:nvPr/>
        </p:nvPicPr>
        <p:blipFill>
          <a:blip r:embed="rId3"/>
          <a:stretch>
            <a:fillRect/>
          </a:stretch>
        </p:blipFill>
        <p:spPr>
          <a:xfrm>
            <a:off x="2744925" y="2084285"/>
            <a:ext cx="2033970" cy="2033970"/>
          </a:xfrm>
          <a:prstGeom prst="rect">
            <a:avLst/>
          </a:prstGeom>
        </p:spPr>
      </p:pic>
    </p:spTree>
    <p:extLst>
      <p:ext uri="{BB962C8B-B14F-4D97-AF65-F5344CB8AC3E}">
        <p14:creationId xmlns:p14="http://schemas.microsoft.com/office/powerpoint/2010/main" val="67745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Warten">
            <a:extLst>
              <a:ext uri="{FF2B5EF4-FFF2-40B4-BE49-F238E27FC236}">
                <a16:creationId xmlns:a16="http://schemas.microsoft.com/office/drawing/2014/main" id="{6A68BC6C-E75D-405E-94C5-62D9200C699B}"/>
              </a:ext>
            </a:extLst>
          </p:cNvPr>
          <p:cNvGrpSpPr/>
          <p:nvPr/>
        </p:nvGrpSpPr>
        <p:grpSpPr>
          <a:xfrm>
            <a:off x="871658" y="1513282"/>
            <a:ext cx="2167543" cy="3812875"/>
            <a:chOff x="6210497" y="1921629"/>
            <a:chExt cx="2378572" cy="3812875"/>
          </a:xfrm>
        </p:grpSpPr>
        <p:sp>
          <p:nvSpPr>
            <p:cNvPr id="3" name="Rechteck 2">
              <a:extLst>
                <a:ext uri="{FF2B5EF4-FFF2-40B4-BE49-F238E27FC236}">
                  <a16:creationId xmlns:a16="http://schemas.microsoft.com/office/drawing/2014/main" id="{19B7C4E3-4B1D-4928-8B65-5FA11B8FA6BE}"/>
                </a:ext>
              </a:extLst>
            </p:cNvPr>
            <p:cNvSpPr/>
            <p:nvPr/>
          </p:nvSpPr>
          <p:spPr>
            <a:xfrm>
              <a:off x="6210497" y="1921629"/>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Frist </a:t>
              </a:r>
              <a:r>
                <a:rPr lang="de-DE" b="1" dirty="0" smtClean="0">
                  <a:solidFill>
                    <a:schemeClr val="tx1"/>
                  </a:solidFill>
                </a:rPr>
                <a:t>läuft </a:t>
              </a:r>
              <a:endParaRPr lang="de-DE" b="1" dirty="0">
                <a:solidFill>
                  <a:schemeClr val="tx1"/>
                </a:solidFill>
              </a:endParaRPr>
            </a:p>
          </p:txBody>
        </p:sp>
        <p:sp>
          <p:nvSpPr>
            <p:cNvPr id="4" name="Rechteck 3">
              <a:extLst>
                <a:ext uri="{FF2B5EF4-FFF2-40B4-BE49-F238E27FC236}">
                  <a16:creationId xmlns:a16="http://schemas.microsoft.com/office/drawing/2014/main" id="{B7E47B25-ADC0-4788-AAB8-5953FB94BA6D}"/>
                </a:ext>
              </a:extLst>
            </p:cNvPr>
            <p:cNvSpPr/>
            <p:nvPr/>
          </p:nvSpPr>
          <p:spPr>
            <a:xfrm>
              <a:off x="6212779"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23.04.2023</a:t>
              </a:r>
              <a:endParaRPr lang="de-DE" dirty="0">
                <a:solidFill>
                  <a:srgbClr val="FFFFFF"/>
                </a:solidFill>
              </a:endParaRPr>
            </a:p>
          </p:txBody>
        </p:sp>
      </p:grpSp>
      <p:grpSp>
        <p:nvGrpSpPr>
          <p:cNvPr id="10" name="FRistende">
            <a:extLst>
              <a:ext uri="{FF2B5EF4-FFF2-40B4-BE49-F238E27FC236}">
                <a16:creationId xmlns:a16="http://schemas.microsoft.com/office/drawing/2014/main" id="{5722A496-406B-49A7-AF32-0D19E43D235E}"/>
              </a:ext>
            </a:extLst>
          </p:cNvPr>
          <p:cNvGrpSpPr/>
          <p:nvPr/>
        </p:nvGrpSpPr>
        <p:grpSpPr>
          <a:xfrm>
            <a:off x="4433208" y="1513282"/>
            <a:ext cx="2376290" cy="3812875"/>
            <a:chOff x="9131499" y="1934072"/>
            <a:chExt cx="2376290" cy="3816290"/>
          </a:xfrm>
        </p:grpSpPr>
        <p:sp>
          <p:nvSpPr>
            <p:cNvPr id="11" name="Rechteck 10">
              <a:extLst>
                <a:ext uri="{FF2B5EF4-FFF2-40B4-BE49-F238E27FC236}">
                  <a16:creationId xmlns:a16="http://schemas.microsoft.com/office/drawing/2014/main" id="{0E823386-B16B-4A15-A83B-7D9D08F01206}"/>
                </a:ext>
              </a:extLst>
            </p:cNvPr>
            <p:cNvSpPr/>
            <p:nvPr/>
          </p:nvSpPr>
          <p:spPr>
            <a:xfrm>
              <a:off x="9131499" y="1937487"/>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24.00 Uhr</a:t>
              </a:r>
            </a:p>
            <a:p>
              <a:pPr algn="ctr"/>
              <a:r>
                <a:rPr lang="de-DE" b="1" dirty="0" smtClean="0">
                  <a:solidFill>
                    <a:schemeClr val="tx1"/>
                  </a:solidFill>
                </a:rPr>
                <a:t>Fristende Mietvertrag</a:t>
              </a:r>
              <a:endParaRPr lang="de-DE" b="1" dirty="0">
                <a:solidFill>
                  <a:schemeClr val="tx1"/>
                </a:solidFill>
              </a:endParaRPr>
            </a:p>
          </p:txBody>
        </p:sp>
        <p:sp>
          <p:nvSpPr>
            <p:cNvPr id="12" name="Rechteck 11">
              <a:extLst>
                <a:ext uri="{FF2B5EF4-FFF2-40B4-BE49-F238E27FC236}">
                  <a16:creationId xmlns:a16="http://schemas.microsoft.com/office/drawing/2014/main" id="{AF32A34E-50AF-4A57-AB07-C99C10D3A06B}"/>
                </a:ext>
              </a:extLst>
            </p:cNvPr>
            <p:cNvSpPr/>
            <p:nvPr/>
          </p:nvSpPr>
          <p:spPr>
            <a:xfrm>
              <a:off x="9131499" y="1934072"/>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solidFill>
                    <a:srgbClr val="FFFFFF"/>
                  </a:solidFill>
                </a:rPr>
                <a:t>Montag, 24.04.2023</a:t>
              </a:r>
              <a:endParaRPr lang="de-DE" sz="1600" dirty="0">
                <a:solidFill>
                  <a:srgbClr val="FFFFFF"/>
                </a:solidFill>
              </a:endParaRPr>
            </a:p>
          </p:txBody>
        </p:sp>
        <p:pic>
          <p:nvPicPr>
            <p:cNvPr id="13" name="Grafik 12" descr="Stoppuhr">
              <a:extLst>
                <a:ext uri="{FF2B5EF4-FFF2-40B4-BE49-F238E27FC236}">
                  <a16:creationId xmlns:a16="http://schemas.microsoft.com/office/drawing/2014/main" id="{6966A418-3C2B-4593-AAE1-73AF962E0814}"/>
                </a:ext>
              </a:extLst>
            </p:cNvPr>
            <p:cNvPicPr>
              <a:picLocks noChangeAspect="1"/>
            </p:cNvPicPr>
            <p:nvPr/>
          </p:nvPicPr>
          <p:blipFill>
            <a:blip r:embed="rId2">
              <a:extLst>
                <a:ext uri="{96DAC541-7B7A-43D3-8B79-37D633B846F1}">
                  <asvg:svgBlip xmlns:asvg="http://schemas.microsoft.com/office/drawing/2016/SVG/main" xmlns="" r:embed="rId9"/>
                </a:ext>
              </a:extLst>
            </a:blip>
            <a:srcRect/>
            <a:stretch/>
          </p:blipFill>
          <p:spPr>
            <a:xfrm>
              <a:off x="9219505" y="2492629"/>
              <a:ext cx="2200275" cy="2200275"/>
            </a:xfrm>
            <a:prstGeom prst="rect">
              <a:avLst/>
            </a:prstGeom>
          </p:spPr>
        </p:pic>
      </p:grpSp>
      <p:sp>
        <p:nvSpPr>
          <p:cNvPr id="19" name="AutoShape 2" descr="H:\Downloads\Documents\Zivilprozess\71577961-osterhase-in-ei-%C3%BCberraschung-piktogramm-vektor-illustration.webp"/>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9" name="AutoShape 2" descr="Schnelle Auto Und Geschwindigkeitszählerlinie Und Solides Symbol Fahrzeug  Und Tacho Fahrsymbol Umriss Stil Piktogramm Auf Weißem Hintergrund  Transportschild Für Mobiles Konzept Webdesign Vektorgrafiken Stock Vektor  Art und mehr Bilder von Tachometer -"/>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14" name="Grafik 13"/>
          <p:cNvPicPr>
            <a:picLocks noChangeAspect="1"/>
          </p:cNvPicPr>
          <p:nvPr/>
        </p:nvPicPr>
        <p:blipFill>
          <a:blip r:embed="rId10"/>
          <a:stretch>
            <a:fillRect/>
          </a:stretch>
        </p:blipFill>
        <p:spPr>
          <a:xfrm>
            <a:off x="939338" y="2139019"/>
            <a:ext cx="2033970" cy="2033970"/>
          </a:xfrm>
          <a:prstGeom prst="rect">
            <a:avLst/>
          </a:prstGeom>
        </p:spPr>
      </p:pic>
    </p:spTree>
    <p:extLst>
      <p:ext uri="{BB962C8B-B14F-4D97-AF65-F5344CB8AC3E}">
        <p14:creationId xmlns:p14="http://schemas.microsoft.com/office/powerpoint/2010/main" val="1547414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Warten">
            <a:extLst>
              <a:ext uri="{FF2B5EF4-FFF2-40B4-BE49-F238E27FC236}">
                <a16:creationId xmlns:a16="http://schemas.microsoft.com/office/drawing/2014/main" id="{6A68BC6C-E75D-405E-94C5-62D9200C699B}"/>
              </a:ext>
            </a:extLst>
          </p:cNvPr>
          <p:cNvGrpSpPr/>
          <p:nvPr/>
        </p:nvGrpSpPr>
        <p:grpSpPr>
          <a:xfrm>
            <a:off x="2543805" y="1509867"/>
            <a:ext cx="2378572" cy="3812875"/>
            <a:chOff x="6210497" y="1921629"/>
            <a:chExt cx="2378572" cy="3812875"/>
          </a:xfrm>
        </p:grpSpPr>
        <p:sp>
          <p:nvSpPr>
            <p:cNvPr id="13" name="Rechteck 12">
              <a:extLst>
                <a:ext uri="{FF2B5EF4-FFF2-40B4-BE49-F238E27FC236}">
                  <a16:creationId xmlns:a16="http://schemas.microsoft.com/office/drawing/2014/main" id="{19B7C4E3-4B1D-4928-8B65-5FA11B8FA6BE}"/>
                </a:ext>
              </a:extLst>
            </p:cNvPr>
            <p:cNvSpPr/>
            <p:nvPr/>
          </p:nvSpPr>
          <p:spPr>
            <a:xfrm>
              <a:off x="6210497" y="1921629"/>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Frist </a:t>
              </a:r>
              <a:r>
                <a:rPr lang="de-DE" b="1" dirty="0" smtClean="0">
                  <a:solidFill>
                    <a:schemeClr val="tx1"/>
                  </a:solidFill>
                </a:rPr>
                <a:t>läuft </a:t>
              </a:r>
              <a:endParaRPr lang="de-DE" b="1" dirty="0">
                <a:solidFill>
                  <a:schemeClr val="tx1"/>
                </a:solidFill>
              </a:endParaRPr>
            </a:p>
          </p:txBody>
        </p:sp>
        <p:sp>
          <p:nvSpPr>
            <p:cNvPr id="14" name="Rechteck 13">
              <a:extLst>
                <a:ext uri="{FF2B5EF4-FFF2-40B4-BE49-F238E27FC236}">
                  <a16:creationId xmlns:a16="http://schemas.microsoft.com/office/drawing/2014/main" id="{B7E47B25-ADC0-4788-AAB8-5953FB94BA6D}"/>
                </a:ext>
              </a:extLst>
            </p:cNvPr>
            <p:cNvSpPr/>
            <p:nvPr/>
          </p:nvSpPr>
          <p:spPr>
            <a:xfrm>
              <a:off x="6212779"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19.04.2023</a:t>
              </a:r>
              <a:endParaRPr lang="de-DE" dirty="0">
                <a:solidFill>
                  <a:srgbClr val="FFFFFF"/>
                </a:solidFill>
              </a:endParaRPr>
            </a:p>
          </p:txBody>
        </p:sp>
      </p:grpSp>
      <p:grpSp>
        <p:nvGrpSpPr>
          <p:cNvPr id="8" name="Übergabe">
            <a:extLst>
              <a:ext uri="{FF2B5EF4-FFF2-40B4-BE49-F238E27FC236}">
                <a16:creationId xmlns:a16="http://schemas.microsoft.com/office/drawing/2014/main" id="{92B2B997-A0E6-4D69-BD97-7443E028760F}"/>
              </a:ext>
            </a:extLst>
          </p:cNvPr>
          <p:cNvGrpSpPr/>
          <p:nvPr/>
        </p:nvGrpSpPr>
        <p:grpSpPr>
          <a:xfrm>
            <a:off x="159973" y="1509867"/>
            <a:ext cx="2376290" cy="3812875"/>
            <a:chOff x="684211" y="1934072"/>
            <a:chExt cx="2376290" cy="3812875"/>
          </a:xfrm>
        </p:grpSpPr>
        <p:sp>
          <p:nvSpPr>
            <p:cNvPr id="9" name="Rechteck 8">
              <a:extLst>
                <a:ext uri="{FF2B5EF4-FFF2-40B4-BE49-F238E27FC236}">
                  <a16:creationId xmlns:a16="http://schemas.microsoft.com/office/drawing/2014/main" id="{15282915-A177-47A4-9277-3C3E7A131D56}"/>
                </a:ext>
              </a:extLst>
            </p:cNvPr>
            <p:cNvSpPr/>
            <p:nvPr/>
          </p:nvSpPr>
          <p:spPr>
            <a:xfrm>
              <a:off x="684211" y="1934072"/>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p>
            <a:p>
              <a:pPr algn="ctr"/>
              <a:endParaRPr lang="de-DE" dirty="0" smtClean="0"/>
            </a:p>
            <a:p>
              <a:pPr algn="ctr"/>
              <a:endParaRPr lang="de-DE" dirty="0" smtClean="0"/>
            </a:p>
            <a:p>
              <a:pPr algn="ctr"/>
              <a:endParaRPr lang="de-DE" dirty="0" smtClean="0"/>
            </a:p>
            <a:p>
              <a:pPr algn="ctr"/>
              <a:endParaRPr lang="de-DE" dirty="0" smtClean="0"/>
            </a:p>
            <a:p>
              <a:pPr algn="ctr"/>
              <a:endParaRPr lang="de-DE" dirty="0" smtClean="0"/>
            </a:p>
            <a:p>
              <a:pPr algn="ctr"/>
              <a:endParaRPr lang="de-DE" dirty="0" smtClean="0"/>
            </a:p>
            <a:p>
              <a:pPr algn="ctr"/>
              <a:endParaRPr lang="de-DE" dirty="0" smtClean="0"/>
            </a:p>
            <a:p>
              <a:pPr algn="ctr"/>
              <a:endParaRPr lang="de-DE" dirty="0"/>
            </a:p>
            <a:p>
              <a:pPr algn="ctr"/>
              <a:r>
                <a:rPr lang="de-DE" b="1" dirty="0" smtClean="0">
                  <a:solidFill>
                    <a:schemeClr val="tx1"/>
                  </a:solidFill>
                </a:rPr>
                <a:t>Gerichtsvollzieher kommt und pfändet Frist beginnt </a:t>
              </a:r>
              <a:r>
                <a:rPr lang="de-DE" b="1" dirty="0" err="1" smtClean="0">
                  <a:solidFill>
                    <a:schemeClr val="tx1"/>
                  </a:solidFill>
                </a:rPr>
                <a:t>Vollstreckung,Montag</a:t>
              </a:r>
              <a:r>
                <a:rPr lang="de-DE" b="1" dirty="0" smtClean="0">
                  <a:solidFill>
                    <a:schemeClr val="tx1"/>
                  </a:solidFill>
                </a:rPr>
                <a:t> 15:00 Uhr</a:t>
              </a:r>
              <a:endParaRPr lang="de-DE" b="1" dirty="0">
                <a:solidFill>
                  <a:schemeClr val="tx1"/>
                </a:solidFill>
              </a:endParaRPr>
            </a:p>
          </p:txBody>
        </p:sp>
        <p:sp>
          <p:nvSpPr>
            <p:cNvPr id="10" name="Rechteck 9">
              <a:extLst>
                <a:ext uri="{FF2B5EF4-FFF2-40B4-BE49-F238E27FC236}">
                  <a16:creationId xmlns:a16="http://schemas.microsoft.com/office/drawing/2014/main" id="{DEE779AE-90A1-4173-B84C-D42EE98DAB2B}"/>
                </a:ext>
              </a:extLst>
            </p:cNvPr>
            <p:cNvSpPr/>
            <p:nvPr/>
          </p:nvSpPr>
          <p:spPr>
            <a:xfrm>
              <a:off x="684211" y="1934072"/>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Dienstag, 18.04.2023</a:t>
              </a:r>
              <a:endParaRPr lang="de-DE" dirty="0">
                <a:solidFill>
                  <a:srgbClr val="FFFFFF"/>
                </a:solidFill>
              </a:endParaRPr>
            </a:p>
          </p:txBody>
        </p:sp>
      </p:grpSp>
      <p:grpSp>
        <p:nvGrpSpPr>
          <p:cNvPr id="20" name="Warten">
            <a:extLst>
              <a:ext uri="{FF2B5EF4-FFF2-40B4-BE49-F238E27FC236}">
                <a16:creationId xmlns:a16="http://schemas.microsoft.com/office/drawing/2014/main" id="{6A68BC6C-E75D-405E-94C5-62D9200C699B}"/>
              </a:ext>
            </a:extLst>
          </p:cNvPr>
          <p:cNvGrpSpPr/>
          <p:nvPr/>
        </p:nvGrpSpPr>
        <p:grpSpPr>
          <a:xfrm>
            <a:off x="4926941" y="1509867"/>
            <a:ext cx="2378572" cy="3812875"/>
            <a:chOff x="6210497" y="1921629"/>
            <a:chExt cx="2378572" cy="3812875"/>
          </a:xfrm>
        </p:grpSpPr>
        <p:sp>
          <p:nvSpPr>
            <p:cNvPr id="21" name="Rechteck 20">
              <a:extLst>
                <a:ext uri="{FF2B5EF4-FFF2-40B4-BE49-F238E27FC236}">
                  <a16:creationId xmlns:a16="http://schemas.microsoft.com/office/drawing/2014/main" id="{19B7C4E3-4B1D-4928-8B65-5FA11B8FA6BE}"/>
                </a:ext>
              </a:extLst>
            </p:cNvPr>
            <p:cNvSpPr/>
            <p:nvPr/>
          </p:nvSpPr>
          <p:spPr>
            <a:xfrm>
              <a:off x="6210497" y="1921629"/>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Frist </a:t>
              </a:r>
              <a:r>
                <a:rPr lang="de-DE" b="1" dirty="0" smtClean="0">
                  <a:solidFill>
                    <a:schemeClr val="tx1"/>
                  </a:solidFill>
                </a:rPr>
                <a:t>läuft </a:t>
              </a:r>
              <a:endParaRPr lang="de-DE" b="1" dirty="0">
                <a:solidFill>
                  <a:schemeClr val="tx1"/>
                </a:solidFill>
              </a:endParaRPr>
            </a:p>
          </p:txBody>
        </p:sp>
        <p:sp>
          <p:nvSpPr>
            <p:cNvPr id="22" name="Rechteck 21">
              <a:extLst>
                <a:ext uri="{FF2B5EF4-FFF2-40B4-BE49-F238E27FC236}">
                  <a16:creationId xmlns:a16="http://schemas.microsoft.com/office/drawing/2014/main" id="{B7E47B25-ADC0-4788-AAB8-5953FB94BA6D}"/>
                </a:ext>
              </a:extLst>
            </p:cNvPr>
            <p:cNvSpPr/>
            <p:nvPr/>
          </p:nvSpPr>
          <p:spPr>
            <a:xfrm>
              <a:off x="6212779"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20.04.2023</a:t>
              </a:r>
              <a:endParaRPr lang="de-DE" dirty="0">
                <a:solidFill>
                  <a:srgbClr val="FFFFFF"/>
                </a:solidFill>
              </a:endParaRPr>
            </a:p>
          </p:txBody>
        </p:sp>
      </p:grpSp>
      <p:grpSp>
        <p:nvGrpSpPr>
          <p:cNvPr id="25" name="Warten">
            <a:extLst>
              <a:ext uri="{FF2B5EF4-FFF2-40B4-BE49-F238E27FC236}">
                <a16:creationId xmlns:a16="http://schemas.microsoft.com/office/drawing/2014/main" id="{6A68BC6C-E75D-405E-94C5-62D9200C699B}"/>
              </a:ext>
            </a:extLst>
          </p:cNvPr>
          <p:cNvGrpSpPr/>
          <p:nvPr/>
        </p:nvGrpSpPr>
        <p:grpSpPr>
          <a:xfrm>
            <a:off x="7303230" y="1509867"/>
            <a:ext cx="2378572" cy="3812875"/>
            <a:chOff x="6210497" y="1921629"/>
            <a:chExt cx="2378572" cy="3812875"/>
          </a:xfrm>
        </p:grpSpPr>
        <p:sp>
          <p:nvSpPr>
            <p:cNvPr id="26" name="Rechteck 25">
              <a:extLst>
                <a:ext uri="{FF2B5EF4-FFF2-40B4-BE49-F238E27FC236}">
                  <a16:creationId xmlns:a16="http://schemas.microsoft.com/office/drawing/2014/main" id="{19B7C4E3-4B1D-4928-8B65-5FA11B8FA6BE}"/>
                </a:ext>
              </a:extLst>
            </p:cNvPr>
            <p:cNvSpPr/>
            <p:nvPr/>
          </p:nvSpPr>
          <p:spPr>
            <a:xfrm>
              <a:off x="6210497" y="1921629"/>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Frist </a:t>
              </a:r>
              <a:r>
                <a:rPr lang="de-DE" b="1" dirty="0" smtClean="0">
                  <a:solidFill>
                    <a:schemeClr val="tx1"/>
                  </a:solidFill>
                </a:rPr>
                <a:t>läuft </a:t>
              </a:r>
              <a:endParaRPr lang="de-DE" b="1" dirty="0">
                <a:solidFill>
                  <a:schemeClr val="tx1"/>
                </a:solidFill>
              </a:endParaRPr>
            </a:p>
          </p:txBody>
        </p:sp>
        <p:sp>
          <p:nvSpPr>
            <p:cNvPr id="27" name="Rechteck 26">
              <a:extLst>
                <a:ext uri="{FF2B5EF4-FFF2-40B4-BE49-F238E27FC236}">
                  <a16:creationId xmlns:a16="http://schemas.microsoft.com/office/drawing/2014/main" id="{B7E47B25-ADC0-4788-AAB8-5953FB94BA6D}"/>
                </a:ext>
              </a:extLst>
            </p:cNvPr>
            <p:cNvSpPr/>
            <p:nvPr/>
          </p:nvSpPr>
          <p:spPr>
            <a:xfrm>
              <a:off x="6212779"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21.04.2023</a:t>
              </a:r>
              <a:endParaRPr lang="de-DE" dirty="0">
                <a:solidFill>
                  <a:srgbClr val="FFFFFF"/>
                </a:solidFill>
              </a:endParaRPr>
            </a:p>
          </p:txBody>
        </p:sp>
      </p:grpSp>
      <p:grpSp>
        <p:nvGrpSpPr>
          <p:cNvPr id="24" name="Warten">
            <a:extLst>
              <a:ext uri="{FF2B5EF4-FFF2-40B4-BE49-F238E27FC236}">
                <a16:creationId xmlns:a16="http://schemas.microsoft.com/office/drawing/2014/main" id="{6A68BC6C-E75D-405E-94C5-62D9200C699B}"/>
              </a:ext>
            </a:extLst>
          </p:cNvPr>
          <p:cNvGrpSpPr/>
          <p:nvPr/>
        </p:nvGrpSpPr>
        <p:grpSpPr>
          <a:xfrm>
            <a:off x="9672672" y="1509866"/>
            <a:ext cx="2378572" cy="3812875"/>
            <a:chOff x="6210497" y="1921629"/>
            <a:chExt cx="2378572" cy="3812875"/>
          </a:xfrm>
        </p:grpSpPr>
        <p:sp>
          <p:nvSpPr>
            <p:cNvPr id="29" name="Rechteck 28">
              <a:extLst>
                <a:ext uri="{FF2B5EF4-FFF2-40B4-BE49-F238E27FC236}">
                  <a16:creationId xmlns:a16="http://schemas.microsoft.com/office/drawing/2014/main" id="{19B7C4E3-4B1D-4928-8B65-5FA11B8FA6BE}"/>
                </a:ext>
              </a:extLst>
            </p:cNvPr>
            <p:cNvSpPr/>
            <p:nvPr/>
          </p:nvSpPr>
          <p:spPr>
            <a:xfrm>
              <a:off x="6210497" y="1921629"/>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Frist </a:t>
              </a:r>
              <a:r>
                <a:rPr lang="de-DE" b="1" dirty="0" smtClean="0">
                  <a:solidFill>
                    <a:schemeClr val="tx1"/>
                  </a:solidFill>
                </a:rPr>
                <a:t>läuft </a:t>
              </a:r>
              <a:endParaRPr lang="de-DE" b="1" dirty="0">
                <a:solidFill>
                  <a:schemeClr val="tx1"/>
                </a:solidFill>
              </a:endParaRPr>
            </a:p>
          </p:txBody>
        </p:sp>
        <p:sp>
          <p:nvSpPr>
            <p:cNvPr id="30" name="Rechteck 29">
              <a:extLst>
                <a:ext uri="{FF2B5EF4-FFF2-40B4-BE49-F238E27FC236}">
                  <a16:creationId xmlns:a16="http://schemas.microsoft.com/office/drawing/2014/main" id="{B7E47B25-ADC0-4788-AAB8-5953FB94BA6D}"/>
                </a:ext>
              </a:extLst>
            </p:cNvPr>
            <p:cNvSpPr/>
            <p:nvPr/>
          </p:nvSpPr>
          <p:spPr>
            <a:xfrm>
              <a:off x="6212779"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22.04.2023</a:t>
              </a:r>
              <a:endParaRPr lang="de-DE" dirty="0">
                <a:solidFill>
                  <a:srgbClr val="FFFFFF"/>
                </a:solidFill>
              </a:endParaRPr>
            </a:p>
          </p:txBody>
        </p:sp>
      </p:grpSp>
      <p:pic>
        <p:nvPicPr>
          <p:cNvPr id="1026" name="Picture 2" descr="Bildergebnis für Piktogramm Gerichtsvollzieh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992" y="2497641"/>
            <a:ext cx="1238250" cy="123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9126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Warten">
            <a:extLst>
              <a:ext uri="{FF2B5EF4-FFF2-40B4-BE49-F238E27FC236}">
                <a16:creationId xmlns:a16="http://schemas.microsoft.com/office/drawing/2014/main" id="{6A68BC6C-E75D-405E-94C5-62D9200C699B}"/>
              </a:ext>
            </a:extLst>
          </p:cNvPr>
          <p:cNvGrpSpPr/>
          <p:nvPr/>
        </p:nvGrpSpPr>
        <p:grpSpPr>
          <a:xfrm>
            <a:off x="871658" y="1513282"/>
            <a:ext cx="2167543" cy="3812875"/>
            <a:chOff x="6210497" y="1921629"/>
            <a:chExt cx="2378572" cy="3812875"/>
          </a:xfrm>
        </p:grpSpPr>
        <p:sp>
          <p:nvSpPr>
            <p:cNvPr id="3" name="Rechteck 2">
              <a:extLst>
                <a:ext uri="{FF2B5EF4-FFF2-40B4-BE49-F238E27FC236}">
                  <a16:creationId xmlns:a16="http://schemas.microsoft.com/office/drawing/2014/main" id="{19B7C4E3-4B1D-4928-8B65-5FA11B8FA6BE}"/>
                </a:ext>
              </a:extLst>
            </p:cNvPr>
            <p:cNvSpPr/>
            <p:nvPr/>
          </p:nvSpPr>
          <p:spPr>
            <a:xfrm>
              <a:off x="6210497" y="1921629"/>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dirty="0" smtClean="0"/>
                <a:t>Letzter Zeitpunkt für den Antrag zur Einstellung der </a:t>
              </a:r>
              <a:r>
                <a:rPr lang="de-DE" dirty="0" err="1" smtClean="0"/>
                <a:t>Zwangsvollstreckungoder</a:t>
              </a:r>
              <a:r>
                <a:rPr lang="de-DE" dirty="0" smtClean="0"/>
                <a:t> Drittwiderspruchs -klage</a:t>
              </a:r>
              <a:endParaRPr lang="de-DE" dirty="0"/>
            </a:p>
            <a:p>
              <a:pPr algn="ctr"/>
              <a:endParaRPr lang="de-DE" dirty="0"/>
            </a:p>
            <a:p>
              <a:pPr algn="ctr"/>
              <a:r>
                <a:rPr lang="de-DE" b="1" dirty="0" smtClean="0">
                  <a:solidFill>
                    <a:schemeClr val="tx1"/>
                  </a:solidFill>
                </a:rPr>
                <a:t>Fristende 24:00 Uhr</a:t>
              </a:r>
              <a:endParaRPr lang="de-DE" b="1" dirty="0">
                <a:solidFill>
                  <a:schemeClr val="tx1"/>
                </a:solidFill>
              </a:endParaRPr>
            </a:p>
          </p:txBody>
        </p:sp>
        <p:sp>
          <p:nvSpPr>
            <p:cNvPr id="4" name="Rechteck 3">
              <a:extLst>
                <a:ext uri="{FF2B5EF4-FFF2-40B4-BE49-F238E27FC236}">
                  <a16:creationId xmlns:a16="http://schemas.microsoft.com/office/drawing/2014/main" id="{B7E47B25-ADC0-4788-AAB8-5953FB94BA6D}"/>
                </a:ext>
              </a:extLst>
            </p:cNvPr>
            <p:cNvSpPr/>
            <p:nvPr/>
          </p:nvSpPr>
          <p:spPr>
            <a:xfrm>
              <a:off x="6212779"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23.04.2023</a:t>
              </a:r>
              <a:endParaRPr lang="de-DE" dirty="0">
                <a:solidFill>
                  <a:srgbClr val="FFFFFF"/>
                </a:solidFill>
              </a:endParaRPr>
            </a:p>
          </p:txBody>
        </p:sp>
      </p:grpSp>
      <p:grpSp>
        <p:nvGrpSpPr>
          <p:cNvPr id="10" name="FRistende">
            <a:extLst>
              <a:ext uri="{FF2B5EF4-FFF2-40B4-BE49-F238E27FC236}">
                <a16:creationId xmlns:a16="http://schemas.microsoft.com/office/drawing/2014/main" id="{5722A496-406B-49A7-AF32-0D19E43D235E}"/>
              </a:ext>
            </a:extLst>
          </p:cNvPr>
          <p:cNvGrpSpPr/>
          <p:nvPr/>
        </p:nvGrpSpPr>
        <p:grpSpPr>
          <a:xfrm>
            <a:off x="4433208" y="1513282"/>
            <a:ext cx="2376290" cy="3812875"/>
            <a:chOff x="9131499" y="1934072"/>
            <a:chExt cx="2376290" cy="3816290"/>
          </a:xfrm>
        </p:grpSpPr>
        <p:sp>
          <p:nvSpPr>
            <p:cNvPr id="11" name="Rechteck 10">
              <a:extLst>
                <a:ext uri="{FF2B5EF4-FFF2-40B4-BE49-F238E27FC236}">
                  <a16:creationId xmlns:a16="http://schemas.microsoft.com/office/drawing/2014/main" id="{0E823386-B16B-4A15-A83B-7D9D08F01206}"/>
                </a:ext>
              </a:extLst>
            </p:cNvPr>
            <p:cNvSpPr/>
            <p:nvPr/>
          </p:nvSpPr>
          <p:spPr>
            <a:xfrm>
              <a:off x="9131499" y="1937487"/>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smtClean="0">
                  <a:solidFill>
                    <a:schemeClr val="tx1"/>
                  </a:solidFill>
                </a:rPr>
                <a:t>Versteigerung kann stattfinden</a:t>
              </a:r>
              <a:endParaRPr lang="de-DE" b="1" dirty="0">
                <a:solidFill>
                  <a:schemeClr val="tx1"/>
                </a:solidFill>
              </a:endParaRPr>
            </a:p>
          </p:txBody>
        </p:sp>
        <p:sp>
          <p:nvSpPr>
            <p:cNvPr id="12" name="Rechteck 11">
              <a:extLst>
                <a:ext uri="{FF2B5EF4-FFF2-40B4-BE49-F238E27FC236}">
                  <a16:creationId xmlns:a16="http://schemas.microsoft.com/office/drawing/2014/main" id="{AF32A34E-50AF-4A57-AB07-C99C10D3A06B}"/>
                </a:ext>
              </a:extLst>
            </p:cNvPr>
            <p:cNvSpPr/>
            <p:nvPr/>
          </p:nvSpPr>
          <p:spPr>
            <a:xfrm>
              <a:off x="9131499" y="1934072"/>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solidFill>
                    <a:srgbClr val="FFFFFF"/>
                  </a:solidFill>
                </a:rPr>
                <a:t>Montag, 24.04.2023</a:t>
              </a:r>
              <a:endParaRPr lang="de-DE" sz="1600" dirty="0">
                <a:solidFill>
                  <a:srgbClr val="FFFFFF"/>
                </a:solidFill>
              </a:endParaRPr>
            </a:p>
          </p:txBody>
        </p:sp>
        <p:pic>
          <p:nvPicPr>
            <p:cNvPr id="13" name="Grafik 12" descr="Stoppuhr">
              <a:extLst>
                <a:ext uri="{FF2B5EF4-FFF2-40B4-BE49-F238E27FC236}">
                  <a16:creationId xmlns:a16="http://schemas.microsoft.com/office/drawing/2014/main" id="{6966A418-3C2B-4593-AAE1-73AF962E0814}"/>
                </a:ext>
              </a:extLst>
            </p:cNvPr>
            <p:cNvPicPr>
              <a:picLocks noChangeAspect="1"/>
            </p:cNvPicPr>
            <p:nvPr/>
          </p:nvPicPr>
          <p:blipFill>
            <a:blip r:embed="rId2">
              <a:extLst>
                <a:ext uri="{96DAC541-7B7A-43D3-8B79-37D633B846F1}">
                  <asvg:svgBlip xmlns:asvg="http://schemas.microsoft.com/office/drawing/2016/SVG/main" xmlns="" r:embed="rId9"/>
                </a:ext>
              </a:extLst>
            </a:blip>
            <a:srcRect/>
            <a:stretch/>
          </p:blipFill>
          <p:spPr>
            <a:xfrm>
              <a:off x="9219505" y="2492629"/>
              <a:ext cx="2200275" cy="2200275"/>
            </a:xfrm>
            <a:prstGeom prst="rect">
              <a:avLst/>
            </a:prstGeom>
          </p:spPr>
        </p:pic>
      </p:grpSp>
      <p:sp>
        <p:nvSpPr>
          <p:cNvPr id="19" name="AutoShape 2" descr="H:\Downloads\Documents\Zivilprozess\71577961-osterhase-in-ei-%C3%BCberraschung-piktogramm-vektor-illustration.webp"/>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9" name="AutoShape 2" descr="Schnelle Auto Und Geschwindigkeitszählerlinie Und Solides Symbol Fahrzeug  Und Tacho Fahrsymbol Umriss Stil Piktogramm Auf Weißem Hintergrund  Transportschild Für Mobiles Konzept Webdesign Vektorgrafiken Stock Vektor  Art und mehr Bilder von Tachometer -"/>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Tree>
    <p:extLst>
      <p:ext uri="{BB962C8B-B14F-4D97-AF65-F5344CB8AC3E}">
        <p14:creationId xmlns:p14="http://schemas.microsoft.com/office/powerpoint/2010/main" val="1425442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smtClean="0"/>
              <a:t>Der Parteiprozess</a:t>
            </a:r>
            <a:endParaRPr lang="de-DE" b="1" dirty="0"/>
          </a:p>
        </p:txBody>
      </p:sp>
      <p:sp>
        <p:nvSpPr>
          <p:cNvPr id="3" name="Inhaltsplatzhalter 2"/>
          <p:cNvSpPr>
            <a:spLocks noGrp="1"/>
          </p:cNvSpPr>
          <p:nvPr>
            <p:ph idx="1"/>
          </p:nvPr>
        </p:nvSpPr>
        <p:spPr/>
        <p:txBody>
          <a:bodyPr/>
          <a:lstStyle/>
          <a:p>
            <a:endParaRPr lang="de-DE" dirty="0"/>
          </a:p>
        </p:txBody>
      </p:sp>
    </p:spTree>
    <p:extLst>
      <p:ext uri="{BB962C8B-B14F-4D97-AF65-F5344CB8AC3E}">
        <p14:creationId xmlns:p14="http://schemas.microsoft.com/office/powerpoint/2010/main" val="460484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Fristbeginn">
            <a:extLst>
              <a:ext uri="{FF2B5EF4-FFF2-40B4-BE49-F238E27FC236}">
                <a16:creationId xmlns:a16="http://schemas.microsoft.com/office/drawing/2014/main" id="{941524E5-6C67-40EB-BC4C-400145A97D5A}"/>
              </a:ext>
            </a:extLst>
          </p:cNvPr>
          <p:cNvGrpSpPr/>
          <p:nvPr/>
        </p:nvGrpSpPr>
        <p:grpSpPr>
          <a:xfrm>
            <a:off x="3331715" y="1513286"/>
            <a:ext cx="2376290" cy="3812875"/>
            <a:chOff x="3448494" y="1925044"/>
            <a:chExt cx="2376290" cy="3812875"/>
          </a:xfrm>
        </p:grpSpPr>
        <p:sp>
          <p:nvSpPr>
            <p:cNvPr id="5" name="Rechteck 4">
              <a:extLst>
                <a:ext uri="{FF2B5EF4-FFF2-40B4-BE49-F238E27FC236}">
                  <a16:creationId xmlns:a16="http://schemas.microsoft.com/office/drawing/2014/main" id="{015D45DD-C6A6-44F5-9745-D6E7CF4C6116}"/>
                </a:ext>
              </a:extLst>
            </p:cNvPr>
            <p:cNvSpPr/>
            <p:nvPr/>
          </p:nvSpPr>
          <p:spPr>
            <a:xfrm>
              <a:off x="3448494" y="1925044"/>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0.00 Uhr</a:t>
              </a:r>
            </a:p>
            <a:p>
              <a:pPr algn="ctr"/>
              <a:r>
                <a:rPr lang="de-DE" b="1" dirty="0">
                  <a:solidFill>
                    <a:schemeClr val="tx1"/>
                  </a:solidFill>
                </a:rPr>
                <a:t>Fristbeginn</a:t>
              </a:r>
            </a:p>
          </p:txBody>
        </p:sp>
        <p:sp>
          <p:nvSpPr>
            <p:cNvPr id="6" name="Rechteck 5">
              <a:extLst>
                <a:ext uri="{FF2B5EF4-FFF2-40B4-BE49-F238E27FC236}">
                  <a16:creationId xmlns:a16="http://schemas.microsoft.com/office/drawing/2014/main" id="{FB63E38B-EF12-4122-A856-79F3F652FC2D}"/>
                </a:ext>
              </a:extLst>
            </p:cNvPr>
            <p:cNvSpPr/>
            <p:nvPr/>
          </p:nvSpPr>
          <p:spPr>
            <a:xfrm>
              <a:off x="3448494"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18.04.2023</a:t>
              </a:r>
              <a:endParaRPr lang="de-DE" dirty="0">
                <a:solidFill>
                  <a:srgbClr val="FFFFFF"/>
                </a:solidFill>
              </a:endParaRPr>
            </a:p>
          </p:txBody>
        </p:sp>
        <p:pic>
          <p:nvPicPr>
            <p:cNvPr id="7" name="Grafik 6" descr="Uhr">
              <a:extLst>
                <a:ext uri="{FF2B5EF4-FFF2-40B4-BE49-F238E27FC236}">
                  <a16:creationId xmlns:a16="http://schemas.microsoft.com/office/drawing/2014/main" id="{720DC53A-90A2-4909-A841-9D315CF9322C}"/>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3536500" y="2492632"/>
              <a:ext cx="2200275" cy="2200275"/>
            </a:xfrm>
            <a:prstGeom prst="rect">
              <a:avLst/>
            </a:prstGeom>
          </p:spPr>
        </p:pic>
      </p:grpSp>
      <p:grpSp>
        <p:nvGrpSpPr>
          <p:cNvPr id="12" name="Warten">
            <a:extLst>
              <a:ext uri="{FF2B5EF4-FFF2-40B4-BE49-F238E27FC236}">
                <a16:creationId xmlns:a16="http://schemas.microsoft.com/office/drawing/2014/main" id="{6A68BC6C-E75D-405E-94C5-62D9200C699B}"/>
              </a:ext>
            </a:extLst>
          </p:cNvPr>
          <p:cNvGrpSpPr/>
          <p:nvPr/>
        </p:nvGrpSpPr>
        <p:grpSpPr>
          <a:xfrm>
            <a:off x="6093718" y="1509871"/>
            <a:ext cx="2380854" cy="3812875"/>
            <a:chOff x="6210497" y="1921629"/>
            <a:chExt cx="2380854" cy="3812875"/>
          </a:xfrm>
        </p:grpSpPr>
        <p:sp>
          <p:nvSpPr>
            <p:cNvPr id="13" name="Rechteck 12">
              <a:extLst>
                <a:ext uri="{FF2B5EF4-FFF2-40B4-BE49-F238E27FC236}">
                  <a16:creationId xmlns:a16="http://schemas.microsoft.com/office/drawing/2014/main" id="{19B7C4E3-4B1D-4928-8B65-5FA11B8FA6BE}"/>
                </a:ext>
              </a:extLst>
            </p:cNvPr>
            <p:cNvSpPr/>
            <p:nvPr/>
          </p:nvSpPr>
          <p:spPr>
            <a:xfrm>
              <a:off x="6210497" y="1921629"/>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Frist läuft</a:t>
              </a:r>
            </a:p>
          </p:txBody>
        </p:sp>
        <p:sp>
          <p:nvSpPr>
            <p:cNvPr id="14" name="Rechteck 13">
              <a:extLst>
                <a:ext uri="{FF2B5EF4-FFF2-40B4-BE49-F238E27FC236}">
                  <a16:creationId xmlns:a16="http://schemas.microsoft.com/office/drawing/2014/main" id="{B7E47B25-ADC0-4788-AAB8-5953FB94BA6D}"/>
                </a:ext>
              </a:extLst>
            </p:cNvPr>
            <p:cNvSpPr/>
            <p:nvPr/>
          </p:nvSpPr>
          <p:spPr>
            <a:xfrm>
              <a:off x="6212779"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19.04.2023</a:t>
              </a:r>
              <a:endParaRPr lang="de-DE" dirty="0">
                <a:solidFill>
                  <a:srgbClr val="FFFFFF"/>
                </a:solidFill>
              </a:endParaRPr>
            </a:p>
          </p:txBody>
        </p:sp>
        <p:pic>
          <p:nvPicPr>
            <p:cNvPr id="15" name="Grafik 14" descr="Kaffee">
              <a:extLst>
                <a:ext uri="{FF2B5EF4-FFF2-40B4-BE49-F238E27FC236}">
                  <a16:creationId xmlns:a16="http://schemas.microsoft.com/office/drawing/2014/main" id="{AF5DD686-D518-414D-A2D5-9D5099188D00}"/>
                </a:ext>
              </a:extLst>
            </p:cNvPr>
            <p:cNvPicPr>
              <a:picLocks noChangeAspect="1"/>
            </p:cNvPicPr>
            <p:nvPr/>
          </p:nvPicPr>
          <p:blipFill>
            <a:blip r:embed="rId4">
              <a:extLst>
                <a:ext uri="{96DAC541-7B7A-43D3-8B79-37D633B846F1}">
                  <asvg:svgBlip xmlns:asvg="http://schemas.microsoft.com/office/drawing/2016/SVG/main" xmlns="" r:embed="rId7"/>
                </a:ext>
              </a:extLst>
            </a:blip>
            <a:srcRect/>
            <a:stretch/>
          </p:blipFill>
          <p:spPr>
            <a:xfrm>
              <a:off x="6391076" y="2492630"/>
              <a:ext cx="2200275" cy="2200275"/>
            </a:xfrm>
            <a:prstGeom prst="rect">
              <a:avLst/>
            </a:prstGeom>
          </p:spPr>
        </p:pic>
      </p:grpSp>
      <p:grpSp>
        <p:nvGrpSpPr>
          <p:cNvPr id="16" name="FRistende">
            <a:extLst>
              <a:ext uri="{FF2B5EF4-FFF2-40B4-BE49-F238E27FC236}">
                <a16:creationId xmlns:a16="http://schemas.microsoft.com/office/drawing/2014/main" id="{5722A496-406B-49A7-AF32-0D19E43D235E}"/>
              </a:ext>
            </a:extLst>
          </p:cNvPr>
          <p:cNvGrpSpPr/>
          <p:nvPr/>
        </p:nvGrpSpPr>
        <p:grpSpPr>
          <a:xfrm>
            <a:off x="9014720" y="1509871"/>
            <a:ext cx="2376290" cy="3816290"/>
            <a:chOff x="9131499" y="1934072"/>
            <a:chExt cx="2376290" cy="3816290"/>
          </a:xfrm>
        </p:grpSpPr>
        <p:sp>
          <p:nvSpPr>
            <p:cNvPr id="17" name="Rechteck 16">
              <a:extLst>
                <a:ext uri="{FF2B5EF4-FFF2-40B4-BE49-F238E27FC236}">
                  <a16:creationId xmlns:a16="http://schemas.microsoft.com/office/drawing/2014/main" id="{0E823386-B16B-4A15-A83B-7D9D08F01206}"/>
                </a:ext>
              </a:extLst>
            </p:cNvPr>
            <p:cNvSpPr/>
            <p:nvPr/>
          </p:nvSpPr>
          <p:spPr>
            <a:xfrm>
              <a:off x="9131499" y="1937487"/>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24.00 Uhr</a:t>
              </a:r>
            </a:p>
            <a:p>
              <a:pPr algn="ctr"/>
              <a:r>
                <a:rPr lang="de-DE" b="1" dirty="0">
                  <a:solidFill>
                    <a:schemeClr val="tx1"/>
                  </a:solidFill>
                </a:rPr>
                <a:t>Fristende</a:t>
              </a:r>
            </a:p>
          </p:txBody>
        </p:sp>
        <p:sp>
          <p:nvSpPr>
            <p:cNvPr id="18" name="Rechteck 17">
              <a:extLst>
                <a:ext uri="{FF2B5EF4-FFF2-40B4-BE49-F238E27FC236}">
                  <a16:creationId xmlns:a16="http://schemas.microsoft.com/office/drawing/2014/main" id="{AF32A34E-50AF-4A57-AB07-C99C10D3A06B}"/>
                </a:ext>
              </a:extLst>
            </p:cNvPr>
            <p:cNvSpPr/>
            <p:nvPr/>
          </p:nvSpPr>
          <p:spPr>
            <a:xfrm>
              <a:off x="9131499" y="1934072"/>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20.04.2023</a:t>
              </a:r>
              <a:endParaRPr lang="de-DE" dirty="0">
                <a:solidFill>
                  <a:srgbClr val="FFFFFF"/>
                </a:solidFill>
              </a:endParaRPr>
            </a:p>
          </p:txBody>
        </p:sp>
        <p:pic>
          <p:nvPicPr>
            <p:cNvPr id="19" name="Grafik 18" descr="Stoppuhr">
              <a:extLst>
                <a:ext uri="{FF2B5EF4-FFF2-40B4-BE49-F238E27FC236}">
                  <a16:creationId xmlns:a16="http://schemas.microsoft.com/office/drawing/2014/main" id="{6966A418-3C2B-4593-AAE1-73AF962E0814}"/>
                </a:ext>
              </a:extLst>
            </p:cNvPr>
            <p:cNvPicPr>
              <a:picLocks noChangeAspect="1"/>
            </p:cNvPicPr>
            <p:nvPr/>
          </p:nvPicPr>
          <p:blipFill>
            <a:blip r:embed="rId8">
              <a:extLst>
                <a:ext uri="{96DAC541-7B7A-43D3-8B79-37D633B846F1}">
                  <asvg:svgBlip xmlns:asvg="http://schemas.microsoft.com/office/drawing/2016/SVG/main" xmlns="" r:embed="rId9"/>
                </a:ext>
              </a:extLst>
            </a:blip>
            <a:srcRect/>
            <a:stretch/>
          </p:blipFill>
          <p:spPr>
            <a:xfrm>
              <a:off x="9219505" y="2492629"/>
              <a:ext cx="2200275" cy="2200275"/>
            </a:xfrm>
            <a:prstGeom prst="rect">
              <a:avLst/>
            </a:prstGeom>
          </p:spPr>
        </p:pic>
      </p:grpSp>
      <p:grpSp>
        <p:nvGrpSpPr>
          <p:cNvPr id="8" name="Übergabe">
            <a:extLst>
              <a:ext uri="{FF2B5EF4-FFF2-40B4-BE49-F238E27FC236}">
                <a16:creationId xmlns:a16="http://schemas.microsoft.com/office/drawing/2014/main" id="{92B2B997-A0E6-4D69-BD97-7443E028760F}"/>
              </a:ext>
            </a:extLst>
          </p:cNvPr>
          <p:cNvGrpSpPr/>
          <p:nvPr/>
        </p:nvGrpSpPr>
        <p:grpSpPr>
          <a:xfrm>
            <a:off x="567432" y="1522314"/>
            <a:ext cx="2376290" cy="3812875"/>
            <a:chOff x="684211" y="1934072"/>
            <a:chExt cx="2376290" cy="3812875"/>
          </a:xfrm>
        </p:grpSpPr>
        <p:sp>
          <p:nvSpPr>
            <p:cNvPr id="9" name="Rechteck 8">
              <a:extLst>
                <a:ext uri="{FF2B5EF4-FFF2-40B4-BE49-F238E27FC236}">
                  <a16:creationId xmlns:a16="http://schemas.microsoft.com/office/drawing/2014/main" id="{15282915-A177-47A4-9277-3C3E7A131D56}"/>
                </a:ext>
              </a:extLst>
            </p:cNvPr>
            <p:cNvSpPr/>
            <p:nvPr/>
          </p:nvSpPr>
          <p:spPr>
            <a:xfrm>
              <a:off x="684211" y="1934072"/>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smtClean="0">
                  <a:solidFill>
                    <a:schemeClr val="tx1"/>
                  </a:solidFill>
                </a:rPr>
                <a:t>Zustellung durch Postdienstleister</a:t>
              </a:r>
            </a:p>
            <a:p>
              <a:pPr algn="ctr"/>
              <a:r>
                <a:rPr lang="de-DE" b="1" dirty="0" smtClean="0">
                  <a:solidFill>
                    <a:schemeClr val="tx1"/>
                  </a:solidFill>
                </a:rPr>
                <a:t>Der Tag des Ereignisses wird nicht mitgerechnet!!!</a:t>
              </a:r>
              <a:endParaRPr lang="de-DE" b="1" dirty="0">
                <a:solidFill>
                  <a:schemeClr val="tx1"/>
                </a:solidFill>
              </a:endParaRPr>
            </a:p>
          </p:txBody>
        </p:sp>
        <p:sp>
          <p:nvSpPr>
            <p:cNvPr id="10" name="Rechteck 9">
              <a:extLst>
                <a:ext uri="{FF2B5EF4-FFF2-40B4-BE49-F238E27FC236}">
                  <a16:creationId xmlns:a16="http://schemas.microsoft.com/office/drawing/2014/main" id="{DEE779AE-90A1-4173-B84C-D42EE98DAB2B}"/>
                </a:ext>
              </a:extLst>
            </p:cNvPr>
            <p:cNvSpPr/>
            <p:nvPr/>
          </p:nvSpPr>
          <p:spPr>
            <a:xfrm>
              <a:off x="684211" y="1934072"/>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17.04.2023</a:t>
              </a:r>
              <a:endParaRPr lang="de-DE" dirty="0">
                <a:solidFill>
                  <a:srgbClr val="FFFFFF"/>
                </a:solidFill>
              </a:endParaRPr>
            </a:p>
          </p:txBody>
        </p:sp>
      </p:grpSp>
      <p:pic>
        <p:nvPicPr>
          <p:cNvPr id="3" name="Grafik 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080654" y="2651759"/>
            <a:ext cx="1338349" cy="1313411"/>
          </a:xfrm>
          <a:prstGeom prst="rect">
            <a:avLst/>
          </a:prstGeom>
        </p:spPr>
      </p:pic>
    </p:spTree>
    <p:extLst>
      <p:ext uri="{BB962C8B-B14F-4D97-AF65-F5344CB8AC3E}">
        <p14:creationId xmlns:p14="http://schemas.microsoft.com/office/powerpoint/2010/main" val="1007375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ctr"/>
            <a:r>
              <a:rPr lang="de-DE" dirty="0" smtClean="0"/>
              <a:t>Termin kann frühestens stattfinden (nach 3 Tagen)</a:t>
            </a:r>
            <a:br>
              <a:rPr lang="de-DE" dirty="0" smtClean="0"/>
            </a:br>
            <a:r>
              <a:rPr lang="de-DE" dirty="0" smtClean="0"/>
              <a:t>a) im Parteiprozess gem. § 79 ZPO</a:t>
            </a:r>
            <a:endParaRPr lang="de-DE" dirty="0"/>
          </a:p>
        </p:txBody>
      </p:sp>
      <p:pic>
        <p:nvPicPr>
          <p:cNvPr id="6" name="Inhaltsplatzhalt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29950" y="3516284"/>
            <a:ext cx="3284199" cy="2189466"/>
          </a:xfrm>
        </p:spPr>
      </p:pic>
      <p:grpSp>
        <p:nvGrpSpPr>
          <p:cNvPr id="7" name="Zustellung">
            <a:extLst>
              <a:ext uri="{FF2B5EF4-FFF2-40B4-BE49-F238E27FC236}">
                <a16:creationId xmlns:a16="http://schemas.microsoft.com/office/drawing/2014/main" id="{D55AD8C5-2E74-43BE-B0A9-1262FDCA9992}"/>
              </a:ext>
            </a:extLst>
          </p:cNvPr>
          <p:cNvGrpSpPr/>
          <p:nvPr/>
        </p:nvGrpSpPr>
        <p:grpSpPr>
          <a:xfrm>
            <a:off x="1541199" y="2121078"/>
            <a:ext cx="2376291" cy="3812878"/>
            <a:chOff x="9131497" y="1937484"/>
            <a:chExt cx="2376291" cy="3812878"/>
          </a:xfrm>
        </p:grpSpPr>
        <p:sp>
          <p:nvSpPr>
            <p:cNvPr id="8" name="Rechteck 7">
              <a:extLst>
                <a:ext uri="{FF2B5EF4-FFF2-40B4-BE49-F238E27FC236}">
                  <a16:creationId xmlns:a16="http://schemas.microsoft.com/office/drawing/2014/main" id="{86880418-5B65-476B-BB4C-22B2BBEDF856}"/>
                </a:ext>
              </a:extLst>
            </p:cNvPr>
            <p:cNvSpPr/>
            <p:nvPr/>
          </p:nvSpPr>
          <p:spPr>
            <a:xfrm>
              <a:off x="9131499" y="1937487"/>
              <a:ext cx="2376289" cy="381287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p:txBody>
        </p:sp>
        <p:sp>
          <p:nvSpPr>
            <p:cNvPr id="9" name="Rechteck 8">
              <a:extLst>
                <a:ext uri="{FF2B5EF4-FFF2-40B4-BE49-F238E27FC236}">
                  <a16:creationId xmlns:a16="http://schemas.microsoft.com/office/drawing/2014/main" id="{D9B19911-FF26-46DD-BA93-E52E85D07FEE}"/>
                </a:ext>
              </a:extLst>
            </p:cNvPr>
            <p:cNvSpPr/>
            <p:nvPr/>
          </p:nvSpPr>
          <p:spPr>
            <a:xfrm>
              <a:off x="9131497" y="193748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solidFill>
                    <a:srgbClr val="FFFFFF"/>
                  </a:solidFill>
                </a:rPr>
                <a:t>21.04.2023</a:t>
              </a:r>
              <a:endParaRPr lang="de-DE" sz="1600" dirty="0">
                <a:solidFill>
                  <a:srgbClr val="FFFFFF"/>
                </a:solidFill>
              </a:endParaRPr>
            </a:p>
          </p:txBody>
        </p:sp>
        <p:pic>
          <p:nvPicPr>
            <p:cNvPr id="10" name="Grafik 9" descr="Daumen hoch">
              <a:extLst>
                <a:ext uri="{FF2B5EF4-FFF2-40B4-BE49-F238E27FC236}">
                  <a16:creationId xmlns:a16="http://schemas.microsoft.com/office/drawing/2014/main" id="{5E0AD313-C69F-43AB-87CC-40E75A83A59D}"/>
                </a:ext>
              </a:extLst>
            </p:cNvPr>
            <p:cNvPicPr>
              <a:picLocks noChangeAspect="1"/>
            </p:cNvPicPr>
            <p:nvPr/>
          </p:nvPicPr>
          <p:blipFill>
            <a:blip r:embed="rId3">
              <a:extLst>
                <a:ext uri="{96DAC541-7B7A-43D3-8B79-37D633B846F1}">
                  <asvg:svgBlip xmlns:asvg="http://schemas.microsoft.com/office/drawing/2016/SVG/main" xmlns="" r:embed="rId4"/>
                </a:ext>
              </a:extLst>
            </a:blip>
            <a:srcRect/>
            <a:stretch/>
          </p:blipFill>
          <p:spPr>
            <a:xfrm>
              <a:off x="9219505" y="2505072"/>
              <a:ext cx="2200275" cy="2200275"/>
            </a:xfrm>
            <a:prstGeom prst="rect">
              <a:avLst/>
            </a:prstGeom>
          </p:spPr>
        </p:pic>
      </p:grpSp>
    </p:spTree>
    <p:extLst>
      <p:ext uri="{BB962C8B-B14F-4D97-AF65-F5344CB8AC3E}">
        <p14:creationId xmlns:p14="http://schemas.microsoft.com/office/powerpoint/2010/main" val="2674415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smtClean="0"/>
              <a:t>Der Anwaltsprozess Frist: 1 Woche</a:t>
            </a:r>
            <a:endParaRPr lang="de-DE" b="1" dirty="0"/>
          </a:p>
        </p:txBody>
      </p:sp>
      <p:sp>
        <p:nvSpPr>
          <p:cNvPr id="3" name="Inhaltsplatzhalter 2"/>
          <p:cNvSpPr>
            <a:spLocks noGrp="1"/>
          </p:cNvSpPr>
          <p:nvPr>
            <p:ph idx="1"/>
          </p:nvPr>
        </p:nvSpPr>
        <p:spPr/>
        <p:txBody>
          <a:bodyPr/>
          <a:lstStyle/>
          <a:p>
            <a:endParaRPr lang="de-DE" dirty="0"/>
          </a:p>
        </p:txBody>
      </p:sp>
    </p:spTree>
    <p:extLst>
      <p:ext uri="{BB962C8B-B14F-4D97-AF65-F5344CB8AC3E}">
        <p14:creationId xmlns:p14="http://schemas.microsoft.com/office/powerpoint/2010/main" val="1614149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Fristbeginn">
            <a:extLst>
              <a:ext uri="{FF2B5EF4-FFF2-40B4-BE49-F238E27FC236}">
                <a16:creationId xmlns:a16="http://schemas.microsoft.com/office/drawing/2014/main" id="{941524E5-6C67-40EB-BC4C-400145A97D5A}"/>
              </a:ext>
            </a:extLst>
          </p:cNvPr>
          <p:cNvGrpSpPr/>
          <p:nvPr/>
        </p:nvGrpSpPr>
        <p:grpSpPr>
          <a:xfrm>
            <a:off x="2540828" y="1509867"/>
            <a:ext cx="2488372" cy="3812875"/>
            <a:chOff x="3448494" y="1925044"/>
            <a:chExt cx="2376290" cy="3812875"/>
          </a:xfrm>
        </p:grpSpPr>
        <p:sp>
          <p:nvSpPr>
            <p:cNvPr id="5" name="Rechteck 4">
              <a:extLst>
                <a:ext uri="{FF2B5EF4-FFF2-40B4-BE49-F238E27FC236}">
                  <a16:creationId xmlns:a16="http://schemas.microsoft.com/office/drawing/2014/main" id="{015D45DD-C6A6-44F5-9745-D6E7CF4C6116}"/>
                </a:ext>
              </a:extLst>
            </p:cNvPr>
            <p:cNvSpPr/>
            <p:nvPr/>
          </p:nvSpPr>
          <p:spPr>
            <a:xfrm>
              <a:off x="3448494" y="1925044"/>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0.00 Uhr</a:t>
              </a:r>
            </a:p>
            <a:p>
              <a:pPr algn="ctr"/>
              <a:r>
                <a:rPr lang="de-DE" b="1" dirty="0">
                  <a:solidFill>
                    <a:schemeClr val="tx1"/>
                  </a:solidFill>
                </a:rPr>
                <a:t>Fristbeginn</a:t>
              </a:r>
            </a:p>
          </p:txBody>
        </p:sp>
        <p:sp>
          <p:nvSpPr>
            <p:cNvPr id="6" name="Rechteck 5">
              <a:extLst>
                <a:ext uri="{FF2B5EF4-FFF2-40B4-BE49-F238E27FC236}">
                  <a16:creationId xmlns:a16="http://schemas.microsoft.com/office/drawing/2014/main" id="{FB63E38B-EF12-4122-A856-79F3F652FC2D}"/>
                </a:ext>
              </a:extLst>
            </p:cNvPr>
            <p:cNvSpPr/>
            <p:nvPr/>
          </p:nvSpPr>
          <p:spPr>
            <a:xfrm>
              <a:off x="3448494"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18.04.2023</a:t>
              </a:r>
              <a:endParaRPr lang="de-DE" dirty="0">
                <a:solidFill>
                  <a:srgbClr val="FFFFFF"/>
                </a:solidFill>
              </a:endParaRPr>
            </a:p>
          </p:txBody>
        </p:sp>
        <p:pic>
          <p:nvPicPr>
            <p:cNvPr id="7" name="Grafik 6" descr="Uhr">
              <a:extLst>
                <a:ext uri="{FF2B5EF4-FFF2-40B4-BE49-F238E27FC236}">
                  <a16:creationId xmlns:a16="http://schemas.microsoft.com/office/drawing/2014/main" id="{720DC53A-90A2-4909-A841-9D315CF9322C}"/>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3536500" y="2492632"/>
              <a:ext cx="2200275" cy="2200275"/>
            </a:xfrm>
            <a:prstGeom prst="rect">
              <a:avLst/>
            </a:prstGeom>
          </p:spPr>
        </p:pic>
      </p:grpSp>
      <p:grpSp>
        <p:nvGrpSpPr>
          <p:cNvPr id="12" name="Warten">
            <a:extLst>
              <a:ext uri="{FF2B5EF4-FFF2-40B4-BE49-F238E27FC236}">
                <a16:creationId xmlns:a16="http://schemas.microsoft.com/office/drawing/2014/main" id="{6A68BC6C-E75D-405E-94C5-62D9200C699B}"/>
              </a:ext>
            </a:extLst>
          </p:cNvPr>
          <p:cNvGrpSpPr/>
          <p:nvPr/>
        </p:nvGrpSpPr>
        <p:grpSpPr>
          <a:xfrm>
            <a:off x="4918656" y="1509867"/>
            <a:ext cx="2380854" cy="3812875"/>
            <a:chOff x="6210497" y="1921629"/>
            <a:chExt cx="2380854" cy="3812875"/>
          </a:xfrm>
        </p:grpSpPr>
        <p:sp>
          <p:nvSpPr>
            <p:cNvPr id="13" name="Rechteck 12">
              <a:extLst>
                <a:ext uri="{FF2B5EF4-FFF2-40B4-BE49-F238E27FC236}">
                  <a16:creationId xmlns:a16="http://schemas.microsoft.com/office/drawing/2014/main" id="{19B7C4E3-4B1D-4928-8B65-5FA11B8FA6BE}"/>
                </a:ext>
              </a:extLst>
            </p:cNvPr>
            <p:cNvSpPr/>
            <p:nvPr/>
          </p:nvSpPr>
          <p:spPr>
            <a:xfrm>
              <a:off x="6210497" y="1921629"/>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Frist </a:t>
              </a:r>
              <a:r>
                <a:rPr lang="de-DE" b="1" dirty="0" smtClean="0">
                  <a:solidFill>
                    <a:schemeClr val="tx1"/>
                  </a:solidFill>
                </a:rPr>
                <a:t>läuft </a:t>
              </a:r>
              <a:endParaRPr lang="de-DE" b="1" dirty="0">
                <a:solidFill>
                  <a:schemeClr val="tx1"/>
                </a:solidFill>
              </a:endParaRPr>
            </a:p>
          </p:txBody>
        </p:sp>
        <p:sp>
          <p:nvSpPr>
            <p:cNvPr id="14" name="Rechteck 13">
              <a:extLst>
                <a:ext uri="{FF2B5EF4-FFF2-40B4-BE49-F238E27FC236}">
                  <a16:creationId xmlns:a16="http://schemas.microsoft.com/office/drawing/2014/main" id="{B7E47B25-ADC0-4788-AAB8-5953FB94BA6D}"/>
                </a:ext>
              </a:extLst>
            </p:cNvPr>
            <p:cNvSpPr/>
            <p:nvPr/>
          </p:nvSpPr>
          <p:spPr>
            <a:xfrm>
              <a:off x="6212779"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19.04.2023</a:t>
              </a:r>
              <a:endParaRPr lang="de-DE" dirty="0">
                <a:solidFill>
                  <a:srgbClr val="FFFFFF"/>
                </a:solidFill>
              </a:endParaRPr>
            </a:p>
          </p:txBody>
        </p:sp>
        <p:pic>
          <p:nvPicPr>
            <p:cNvPr id="15" name="Grafik 14" descr="Kaffee">
              <a:extLst>
                <a:ext uri="{FF2B5EF4-FFF2-40B4-BE49-F238E27FC236}">
                  <a16:creationId xmlns:a16="http://schemas.microsoft.com/office/drawing/2014/main" id="{AF5DD686-D518-414D-A2D5-9D5099188D00}"/>
                </a:ext>
              </a:extLst>
            </p:cNvPr>
            <p:cNvPicPr>
              <a:picLocks noChangeAspect="1"/>
            </p:cNvPicPr>
            <p:nvPr/>
          </p:nvPicPr>
          <p:blipFill>
            <a:blip r:embed="rId4">
              <a:extLst>
                <a:ext uri="{96DAC541-7B7A-43D3-8B79-37D633B846F1}">
                  <asvg:svgBlip xmlns:asvg="http://schemas.microsoft.com/office/drawing/2016/SVG/main" xmlns="" r:embed="rId7"/>
                </a:ext>
              </a:extLst>
            </a:blip>
            <a:srcRect/>
            <a:stretch/>
          </p:blipFill>
          <p:spPr>
            <a:xfrm>
              <a:off x="6391076" y="2492630"/>
              <a:ext cx="2200275" cy="2200275"/>
            </a:xfrm>
            <a:prstGeom prst="rect">
              <a:avLst/>
            </a:prstGeom>
          </p:spPr>
        </p:pic>
      </p:grpSp>
      <p:grpSp>
        <p:nvGrpSpPr>
          <p:cNvPr id="8" name="Übergabe">
            <a:extLst>
              <a:ext uri="{FF2B5EF4-FFF2-40B4-BE49-F238E27FC236}">
                <a16:creationId xmlns:a16="http://schemas.microsoft.com/office/drawing/2014/main" id="{92B2B997-A0E6-4D69-BD97-7443E028760F}"/>
              </a:ext>
            </a:extLst>
          </p:cNvPr>
          <p:cNvGrpSpPr/>
          <p:nvPr/>
        </p:nvGrpSpPr>
        <p:grpSpPr>
          <a:xfrm>
            <a:off x="159973" y="1509867"/>
            <a:ext cx="2376290" cy="3812875"/>
            <a:chOff x="684211" y="1934072"/>
            <a:chExt cx="2376290" cy="3812875"/>
          </a:xfrm>
        </p:grpSpPr>
        <p:sp>
          <p:nvSpPr>
            <p:cNvPr id="9" name="Rechteck 8">
              <a:extLst>
                <a:ext uri="{FF2B5EF4-FFF2-40B4-BE49-F238E27FC236}">
                  <a16:creationId xmlns:a16="http://schemas.microsoft.com/office/drawing/2014/main" id="{15282915-A177-47A4-9277-3C3E7A131D56}"/>
                </a:ext>
              </a:extLst>
            </p:cNvPr>
            <p:cNvSpPr/>
            <p:nvPr/>
          </p:nvSpPr>
          <p:spPr>
            <a:xfrm>
              <a:off x="684211" y="1934072"/>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smtClean="0">
                  <a:solidFill>
                    <a:schemeClr val="tx1"/>
                  </a:solidFill>
                </a:rPr>
                <a:t>Zustellung durch Postdienstleister</a:t>
              </a:r>
            </a:p>
            <a:p>
              <a:pPr algn="ctr"/>
              <a:r>
                <a:rPr lang="de-DE" b="1" dirty="0" smtClean="0">
                  <a:solidFill>
                    <a:schemeClr val="tx1"/>
                  </a:solidFill>
                </a:rPr>
                <a:t>Der Tag des Ereignisses wird nicht mitgerechnet</a:t>
              </a:r>
              <a:endParaRPr lang="de-DE" b="1" dirty="0">
                <a:solidFill>
                  <a:schemeClr val="tx1"/>
                </a:solidFill>
              </a:endParaRPr>
            </a:p>
          </p:txBody>
        </p:sp>
        <p:sp>
          <p:nvSpPr>
            <p:cNvPr id="10" name="Rechteck 9">
              <a:extLst>
                <a:ext uri="{FF2B5EF4-FFF2-40B4-BE49-F238E27FC236}">
                  <a16:creationId xmlns:a16="http://schemas.microsoft.com/office/drawing/2014/main" id="{DEE779AE-90A1-4173-B84C-D42EE98DAB2B}"/>
                </a:ext>
              </a:extLst>
            </p:cNvPr>
            <p:cNvSpPr/>
            <p:nvPr/>
          </p:nvSpPr>
          <p:spPr>
            <a:xfrm>
              <a:off x="684211" y="1934072"/>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Montag, 17.04.2023</a:t>
              </a:r>
              <a:endParaRPr lang="de-DE" dirty="0">
                <a:solidFill>
                  <a:srgbClr val="FFFFFF"/>
                </a:solidFill>
              </a:endParaRPr>
            </a:p>
          </p:txBody>
        </p:sp>
      </p:grpSp>
      <p:pic>
        <p:nvPicPr>
          <p:cNvPr id="3" name="Grafik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82740" y="2520886"/>
            <a:ext cx="1338349" cy="1313411"/>
          </a:xfrm>
          <a:prstGeom prst="rect">
            <a:avLst/>
          </a:prstGeom>
        </p:spPr>
      </p:pic>
      <p:grpSp>
        <p:nvGrpSpPr>
          <p:cNvPr id="20" name="Warten">
            <a:extLst>
              <a:ext uri="{FF2B5EF4-FFF2-40B4-BE49-F238E27FC236}">
                <a16:creationId xmlns:a16="http://schemas.microsoft.com/office/drawing/2014/main" id="{6A68BC6C-E75D-405E-94C5-62D9200C699B}"/>
              </a:ext>
            </a:extLst>
          </p:cNvPr>
          <p:cNvGrpSpPr/>
          <p:nvPr/>
        </p:nvGrpSpPr>
        <p:grpSpPr>
          <a:xfrm>
            <a:off x="7313057" y="1509867"/>
            <a:ext cx="2380854" cy="3812875"/>
            <a:chOff x="6210497" y="1921629"/>
            <a:chExt cx="2380854" cy="3812875"/>
          </a:xfrm>
        </p:grpSpPr>
        <p:sp>
          <p:nvSpPr>
            <p:cNvPr id="21" name="Rechteck 20">
              <a:extLst>
                <a:ext uri="{FF2B5EF4-FFF2-40B4-BE49-F238E27FC236}">
                  <a16:creationId xmlns:a16="http://schemas.microsoft.com/office/drawing/2014/main" id="{19B7C4E3-4B1D-4928-8B65-5FA11B8FA6BE}"/>
                </a:ext>
              </a:extLst>
            </p:cNvPr>
            <p:cNvSpPr/>
            <p:nvPr/>
          </p:nvSpPr>
          <p:spPr>
            <a:xfrm>
              <a:off x="6210497" y="1921629"/>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Frist </a:t>
              </a:r>
              <a:r>
                <a:rPr lang="de-DE" b="1" dirty="0" smtClean="0">
                  <a:solidFill>
                    <a:schemeClr val="tx1"/>
                  </a:solidFill>
                </a:rPr>
                <a:t>läuft </a:t>
              </a:r>
              <a:endParaRPr lang="de-DE" b="1" dirty="0">
                <a:solidFill>
                  <a:schemeClr val="tx1"/>
                </a:solidFill>
              </a:endParaRPr>
            </a:p>
          </p:txBody>
        </p:sp>
        <p:sp>
          <p:nvSpPr>
            <p:cNvPr id="22" name="Rechteck 21">
              <a:extLst>
                <a:ext uri="{FF2B5EF4-FFF2-40B4-BE49-F238E27FC236}">
                  <a16:creationId xmlns:a16="http://schemas.microsoft.com/office/drawing/2014/main" id="{B7E47B25-ADC0-4788-AAB8-5953FB94BA6D}"/>
                </a:ext>
              </a:extLst>
            </p:cNvPr>
            <p:cNvSpPr/>
            <p:nvPr/>
          </p:nvSpPr>
          <p:spPr>
            <a:xfrm>
              <a:off x="6212779"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20.04.2023</a:t>
              </a:r>
              <a:endParaRPr lang="de-DE" dirty="0">
                <a:solidFill>
                  <a:srgbClr val="FFFFFF"/>
                </a:solidFill>
              </a:endParaRPr>
            </a:p>
          </p:txBody>
        </p:sp>
        <p:pic>
          <p:nvPicPr>
            <p:cNvPr id="23" name="Grafik 22" descr="Kaffee">
              <a:extLst>
                <a:ext uri="{FF2B5EF4-FFF2-40B4-BE49-F238E27FC236}">
                  <a16:creationId xmlns:a16="http://schemas.microsoft.com/office/drawing/2014/main" id="{AF5DD686-D518-414D-A2D5-9D5099188D00}"/>
                </a:ext>
              </a:extLst>
            </p:cNvPr>
            <p:cNvPicPr>
              <a:picLocks noChangeAspect="1"/>
            </p:cNvPicPr>
            <p:nvPr/>
          </p:nvPicPr>
          <p:blipFill>
            <a:blip r:embed="rId4">
              <a:extLst>
                <a:ext uri="{96DAC541-7B7A-43D3-8B79-37D633B846F1}">
                  <asvg:svgBlip xmlns:asvg="http://schemas.microsoft.com/office/drawing/2016/SVG/main" xmlns="" r:embed="rId7"/>
                </a:ext>
              </a:extLst>
            </a:blip>
            <a:srcRect/>
            <a:stretch/>
          </p:blipFill>
          <p:spPr>
            <a:xfrm>
              <a:off x="6391076" y="2492630"/>
              <a:ext cx="2200275" cy="2200275"/>
            </a:xfrm>
            <a:prstGeom prst="rect">
              <a:avLst/>
            </a:prstGeom>
          </p:spPr>
        </p:pic>
      </p:grpSp>
      <p:grpSp>
        <p:nvGrpSpPr>
          <p:cNvPr id="25" name="Warten">
            <a:extLst>
              <a:ext uri="{FF2B5EF4-FFF2-40B4-BE49-F238E27FC236}">
                <a16:creationId xmlns:a16="http://schemas.microsoft.com/office/drawing/2014/main" id="{6A68BC6C-E75D-405E-94C5-62D9200C699B}"/>
              </a:ext>
            </a:extLst>
          </p:cNvPr>
          <p:cNvGrpSpPr/>
          <p:nvPr/>
        </p:nvGrpSpPr>
        <p:grpSpPr>
          <a:xfrm>
            <a:off x="9668818" y="1509867"/>
            <a:ext cx="2380854" cy="3812875"/>
            <a:chOff x="6210497" y="1921629"/>
            <a:chExt cx="2380854" cy="3812875"/>
          </a:xfrm>
        </p:grpSpPr>
        <p:sp>
          <p:nvSpPr>
            <p:cNvPr id="26" name="Rechteck 25">
              <a:extLst>
                <a:ext uri="{FF2B5EF4-FFF2-40B4-BE49-F238E27FC236}">
                  <a16:creationId xmlns:a16="http://schemas.microsoft.com/office/drawing/2014/main" id="{19B7C4E3-4B1D-4928-8B65-5FA11B8FA6BE}"/>
                </a:ext>
              </a:extLst>
            </p:cNvPr>
            <p:cNvSpPr/>
            <p:nvPr/>
          </p:nvSpPr>
          <p:spPr>
            <a:xfrm>
              <a:off x="6210497" y="1921629"/>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Frist </a:t>
              </a:r>
              <a:r>
                <a:rPr lang="de-DE" b="1" dirty="0" smtClean="0">
                  <a:solidFill>
                    <a:schemeClr val="tx1"/>
                  </a:solidFill>
                </a:rPr>
                <a:t>läuft </a:t>
              </a:r>
              <a:endParaRPr lang="de-DE" b="1" dirty="0">
                <a:solidFill>
                  <a:schemeClr val="tx1"/>
                </a:solidFill>
              </a:endParaRPr>
            </a:p>
          </p:txBody>
        </p:sp>
        <p:sp>
          <p:nvSpPr>
            <p:cNvPr id="27" name="Rechteck 26">
              <a:extLst>
                <a:ext uri="{FF2B5EF4-FFF2-40B4-BE49-F238E27FC236}">
                  <a16:creationId xmlns:a16="http://schemas.microsoft.com/office/drawing/2014/main" id="{B7E47B25-ADC0-4788-AAB8-5953FB94BA6D}"/>
                </a:ext>
              </a:extLst>
            </p:cNvPr>
            <p:cNvSpPr/>
            <p:nvPr/>
          </p:nvSpPr>
          <p:spPr>
            <a:xfrm>
              <a:off x="6212779"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21.04.2023</a:t>
              </a:r>
              <a:endParaRPr lang="de-DE" dirty="0">
                <a:solidFill>
                  <a:srgbClr val="FFFFFF"/>
                </a:solidFill>
              </a:endParaRPr>
            </a:p>
          </p:txBody>
        </p:sp>
        <p:pic>
          <p:nvPicPr>
            <p:cNvPr id="28" name="Grafik 27" descr="Kaffee">
              <a:extLst>
                <a:ext uri="{FF2B5EF4-FFF2-40B4-BE49-F238E27FC236}">
                  <a16:creationId xmlns:a16="http://schemas.microsoft.com/office/drawing/2014/main" id="{AF5DD686-D518-414D-A2D5-9D5099188D00}"/>
                </a:ext>
              </a:extLst>
            </p:cNvPr>
            <p:cNvPicPr>
              <a:picLocks noChangeAspect="1"/>
            </p:cNvPicPr>
            <p:nvPr/>
          </p:nvPicPr>
          <p:blipFill>
            <a:blip r:embed="rId4">
              <a:extLst>
                <a:ext uri="{96DAC541-7B7A-43D3-8B79-37D633B846F1}">
                  <asvg:svgBlip xmlns:asvg="http://schemas.microsoft.com/office/drawing/2016/SVG/main" xmlns="" r:embed="rId7"/>
                </a:ext>
              </a:extLst>
            </a:blip>
            <a:srcRect/>
            <a:stretch/>
          </p:blipFill>
          <p:spPr>
            <a:xfrm>
              <a:off x="6391076" y="2492630"/>
              <a:ext cx="2200275" cy="2200275"/>
            </a:xfrm>
            <a:prstGeom prst="rect">
              <a:avLst/>
            </a:prstGeom>
          </p:spPr>
        </p:pic>
      </p:grpSp>
    </p:spTree>
    <p:extLst>
      <p:ext uri="{BB962C8B-B14F-4D97-AF65-F5344CB8AC3E}">
        <p14:creationId xmlns:p14="http://schemas.microsoft.com/office/powerpoint/2010/main" val="745871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Warten">
            <a:extLst>
              <a:ext uri="{FF2B5EF4-FFF2-40B4-BE49-F238E27FC236}">
                <a16:creationId xmlns:a16="http://schemas.microsoft.com/office/drawing/2014/main" id="{6A68BC6C-E75D-405E-94C5-62D9200C699B}"/>
              </a:ext>
            </a:extLst>
          </p:cNvPr>
          <p:cNvGrpSpPr/>
          <p:nvPr/>
        </p:nvGrpSpPr>
        <p:grpSpPr>
          <a:xfrm>
            <a:off x="871657" y="1513282"/>
            <a:ext cx="2171831" cy="3812875"/>
            <a:chOff x="6210497" y="1921629"/>
            <a:chExt cx="2383278" cy="3812875"/>
          </a:xfrm>
        </p:grpSpPr>
        <p:sp>
          <p:nvSpPr>
            <p:cNvPr id="3" name="Rechteck 2">
              <a:extLst>
                <a:ext uri="{FF2B5EF4-FFF2-40B4-BE49-F238E27FC236}">
                  <a16:creationId xmlns:a16="http://schemas.microsoft.com/office/drawing/2014/main" id="{19B7C4E3-4B1D-4928-8B65-5FA11B8FA6BE}"/>
                </a:ext>
              </a:extLst>
            </p:cNvPr>
            <p:cNvSpPr/>
            <p:nvPr/>
          </p:nvSpPr>
          <p:spPr>
            <a:xfrm>
              <a:off x="6210497" y="1921629"/>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Frist </a:t>
              </a:r>
              <a:r>
                <a:rPr lang="de-DE" b="1" dirty="0" smtClean="0">
                  <a:solidFill>
                    <a:schemeClr val="tx1"/>
                  </a:solidFill>
                </a:rPr>
                <a:t>läuft </a:t>
              </a:r>
              <a:endParaRPr lang="de-DE" b="1" dirty="0">
                <a:solidFill>
                  <a:schemeClr val="tx1"/>
                </a:solidFill>
              </a:endParaRPr>
            </a:p>
          </p:txBody>
        </p:sp>
        <p:sp>
          <p:nvSpPr>
            <p:cNvPr id="4" name="Rechteck 3">
              <a:extLst>
                <a:ext uri="{FF2B5EF4-FFF2-40B4-BE49-F238E27FC236}">
                  <a16:creationId xmlns:a16="http://schemas.microsoft.com/office/drawing/2014/main" id="{B7E47B25-ADC0-4788-AAB8-5953FB94BA6D}"/>
                </a:ext>
              </a:extLst>
            </p:cNvPr>
            <p:cNvSpPr/>
            <p:nvPr/>
          </p:nvSpPr>
          <p:spPr>
            <a:xfrm>
              <a:off x="6212779" y="192504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22.04.2023</a:t>
              </a:r>
              <a:endParaRPr lang="de-DE" dirty="0">
                <a:solidFill>
                  <a:srgbClr val="FFFFFF"/>
                </a:solidFill>
              </a:endParaRPr>
            </a:p>
          </p:txBody>
        </p:sp>
        <p:pic>
          <p:nvPicPr>
            <p:cNvPr id="5" name="Grafik 4" descr="Kaffee">
              <a:extLst>
                <a:ext uri="{FF2B5EF4-FFF2-40B4-BE49-F238E27FC236}">
                  <a16:creationId xmlns:a16="http://schemas.microsoft.com/office/drawing/2014/main" id="{AF5DD686-D518-414D-A2D5-9D5099188D00}"/>
                </a:ext>
              </a:extLst>
            </p:cNvPr>
            <p:cNvPicPr>
              <a:picLocks noChangeAspect="1"/>
            </p:cNvPicPr>
            <p:nvPr/>
          </p:nvPicPr>
          <p:blipFill>
            <a:blip r:embed="rId2">
              <a:extLst>
                <a:ext uri="{96DAC541-7B7A-43D3-8B79-37D633B846F1}">
                  <asvg:svgBlip xmlns:asvg="http://schemas.microsoft.com/office/drawing/2016/SVG/main" xmlns="" r:embed="rId7"/>
                </a:ext>
              </a:extLst>
            </a:blip>
            <a:srcRect/>
            <a:stretch/>
          </p:blipFill>
          <p:spPr>
            <a:xfrm>
              <a:off x="6393500" y="2492632"/>
              <a:ext cx="2200275" cy="2200275"/>
            </a:xfrm>
            <a:prstGeom prst="rect">
              <a:avLst/>
            </a:prstGeom>
          </p:spPr>
        </p:pic>
      </p:grpSp>
      <p:grpSp>
        <p:nvGrpSpPr>
          <p:cNvPr id="6" name="Warten">
            <a:extLst>
              <a:ext uri="{FF2B5EF4-FFF2-40B4-BE49-F238E27FC236}">
                <a16:creationId xmlns:a16="http://schemas.microsoft.com/office/drawing/2014/main" id="{6A68BC6C-E75D-405E-94C5-62D9200C699B}"/>
              </a:ext>
            </a:extLst>
          </p:cNvPr>
          <p:cNvGrpSpPr/>
          <p:nvPr/>
        </p:nvGrpSpPr>
        <p:grpSpPr>
          <a:xfrm>
            <a:off x="4466553" y="1509867"/>
            <a:ext cx="2298213" cy="3812875"/>
            <a:chOff x="6219362" y="1921630"/>
            <a:chExt cx="2376291" cy="3812875"/>
          </a:xfrm>
        </p:grpSpPr>
        <p:sp>
          <p:nvSpPr>
            <p:cNvPr id="7" name="Rechteck 6">
              <a:extLst>
                <a:ext uri="{FF2B5EF4-FFF2-40B4-BE49-F238E27FC236}">
                  <a16:creationId xmlns:a16="http://schemas.microsoft.com/office/drawing/2014/main" id="{19B7C4E3-4B1D-4928-8B65-5FA11B8FA6BE}"/>
                </a:ext>
              </a:extLst>
            </p:cNvPr>
            <p:cNvSpPr/>
            <p:nvPr/>
          </p:nvSpPr>
          <p:spPr>
            <a:xfrm>
              <a:off x="6219362" y="1921630"/>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Frist </a:t>
              </a:r>
              <a:r>
                <a:rPr lang="de-DE" b="1" dirty="0" smtClean="0">
                  <a:solidFill>
                    <a:schemeClr val="tx1"/>
                  </a:solidFill>
                </a:rPr>
                <a:t>läuft </a:t>
              </a:r>
              <a:endParaRPr lang="de-DE" b="1" dirty="0">
                <a:solidFill>
                  <a:schemeClr val="tx1"/>
                </a:solidFill>
              </a:endParaRPr>
            </a:p>
          </p:txBody>
        </p:sp>
        <p:sp>
          <p:nvSpPr>
            <p:cNvPr id="8" name="Rechteck 7">
              <a:extLst>
                <a:ext uri="{FF2B5EF4-FFF2-40B4-BE49-F238E27FC236}">
                  <a16:creationId xmlns:a16="http://schemas.microsoft.com/office/drawing/2014/main" id="{B7E47B25-ADC0-4788-AAB8-5953FB94BA6D}"/>
                </a:ext>
              </a:extLst>
            </p:cNvPr>
            <p:cNvSpPr/>
            <p:nvPr/>
          </p:nvSpPr>
          <p:spPr>
            <a:xfrm>
              <a:off x="6219363" y="1925045"/>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23.04.2023</a:t>
              </a:r>
              <a:endParaRPr lang="de-DE" dirty="0">
                <a:solidFill>
                  <a:srgbClr val="FFFFFF"/>
                </a:solidFill>
              </a:endParaRPr>
            </a:p>
          </p:txBody>
        </p:sp>
      </p:grpSp>
      <p:grpSp>
        <p:nvGrpSpPr>
          <p:cNvPr id="10" name="FRistende">
            <a:extLst>
              <a:ext uri="{FF2B5EF4-FFF2-40B4-BE49-F238E27FC236}">
                <a16:creationId xmlns:a16="http://schemas.microsoft.com/office/drawing/2014/main" id="{5722A496-406B-49A7-AF32-0D19E43D235E}"/>
              </a:ext>
            </a:extLst>
          </p:cNvPr>
          <p:cNvGrpSpPr/>
          <p:nvPr/>
        </p:nvGrpSpPr>
        <p:grpSpPr>
          <a:xfrm>
            <a:off x="8198874" y="1506452"/>
            <a:ext cx="2376290" cy="3816290"/>
            <a:chOff x="9131499" y="1934072"/>
            <a:chExt cx="2376290" cy="3816290"/>
          </a:xfrm>
        </p:grpSpPr>
        <p:sp>
          <p:nvSpPr>
            <p:cNvPr id="11" name="Rechteck 10">
              <a:extLst>
                <a:ext uri="{FF2B5EF4-FFF2-40B4-BE49-F238E27FC236}">
                  <a16:creationId xmlns:a16="http://schemas.microsoft.com/office/drawing/2014/main" id="{0E823386-B16B-4A15-A83B-7D9D08F01206}"/>
                </a:ext>
              </a:extLst>
            </p:cNvPr>
            <p:cNvSpPr/>
            <p:nvPr/>
          </p:nvSpPr>
          <p:spPr>
            <a:xfrm>
              <a:off x="9131499" y="1937487"/>
              <a:ext cx="2376289" cy="381287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b="1" dirty="0">
                  <a:solidFill>
                    <a:schemeClr val="tx1"/>
                  </a:solidFill>
                </a:rPr>
                <a:t>24.00 Uhr</a:t>
              </a:r>
            </a:p>
            <a:p>
              <a:pPr algn="ctr"/>
              <a:r>
                <a:rPr lang="de-DE" b="1" dirty="0" smtClean="0">
                  <a:solidFill>
                    <a:schemeClr val="tx1"/>
                  </a:solidFill>
                </a:rPr>
                <a:t>Fristende </a:t>
              </a:r>
              <a:endParaRPr lang="de-DE" b="1" dirty="0">
                <a:solidFill>
                  <a:schemeClr val="tx1"/>
                </a:solidFill>
              </a:endParaRPr>
            </a:p>
          </p:txBody>
        </p:sp>
        <p:sp>
          <p:nvSpPr>
            <p:cNvPr id="12" name="Rechteck 11">
              <a:extLst>
                <a:ext uri="{FF2B5EF4-FFF2-40B4-BE49-F238E27FC236}">
                  <a16:creationId xmlns:a16="http://schemas.microsoft.com/office/drawing/2014/main" id="{AF32A34E-50AF-4A57-AB07-C99C10D3A06B}"/>
                </a:ext>
              </a:extLst>
            </p:cNvPr>
            <p:cNvSpPr/>
            <p:nvPr/>
          </p:nvSpPr>
          <p:spPr>
            <a:xfrm>
              <a:off x="9131499" y="1934072"/>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solidFill>
                    <a:srgbClr val="FFFFFF"/>
                  </a:solidFill>
                </a:rPr>
                <a:t>24.04.2023</a:t>
              </a:r>
              <a:endParaRPr lang="de-DE" sz="1600" dirty="0">
                <a:solidFill>
                  <a:srgbClr val="FFFFFF"/>
                </a:solidFill>
              </a:endParaRPr>
            </a:p>
          </p:txBody>
        </p:sp>
        <p:pic>
          <p:nvPicPr>
            <p:cNvPr id="13" name="Grafik 12" descr="Stoppuhr">
              <a:extLst>
                <a:ext uri="{FF2B5EF4-FFF2-40B4-BE49-F238E27FC236}">
                  <a16:creationId xmlns:a16="http://schemas.microsoft.com/office/drawing/2014/main" id="{6966A418-3C2B-4593-AAE1-73AF962E0814}"/>
                </a:ext>
              </a:extLst>
            </p:cNvPr>
            <p:cNvPicPr>
              <a:picLocks noChangeAspect="1"/>
            </p:cNvPicPr>
            <p:nvPr/>
          </p:nvPicPr>
          <p:blipFill>
            <a:blip r:embed="rId8">
              <a:extLst>
                <a:ext uri="{96DAC541-7B7A-43D3-8B79-37D633B846F1}">
                  <asvg:svgBlip xmlns:asvg="http://schemas.microsoft.com/office/drawing/2016/SVG/main" xmlns="" r:embed="rId9"/>
                </a:ext>
              </a:extLst>
            </a:blip>
            <a:srcRect/>
            <a:stretch/>
          </p:blipFill>
          <p:spPr>
            <a:xfrm>
              <a:off x="9219505" y="2492629"/>
              <a:ext cx="2200275" cy="2200275"/>
            </a:xfrm>
            <a:prstGeom prst="rect">
              <a:avLst/>
            </a:prstGeom>
          </p:spPr>
        </p:pic>
      </p:grpSp>
      <p:sp>
        <p:nvSpPr>
          <p:cNvPr id="19" name="AutoShape 2" descr="H:\Downloads\Documents\Zivilprozess\71577961-osterhase-in-ei-%C3%BCberraschung-piktogramm-vektor-illustration.webp"/>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18" name="Grafik 17" descr="Kaffee">
            <a:extLst>
              <a:ext uri="{FF2B5EF4-FFF2-40B4-BE49-F238E27FC236}">
                <a16:creationId xmlns:a16="http://schemas.microsoft.com/office/drawing/2014/main" id="{AF5DD686-D518-414D-A2D5-9D5099188D00}"/>
              </a:ext>
            </a:extLst>
          </p:cNvPr>
          <p:cNvPicPr>
            <a:picLocks noChangeAspect="1"/>
          </p:cNvPicPr>
          <p:nvPr/>
        </p:nvPicPr>
        <p:blipFill>
          <a:blip r:embed="rId2">
            <a:extLst>
              <a:ext uri="{96DAC541-7B7A-43D3-8B79-37D633B846F1}">
                <asvg:svgBlip xmlns:asvg="http://schemas.microsoft.com/office/drawing/2016/SVG/main" xmlns="" r:embed="rId7"/>
              </a:ext>
            </a:extLst>
          </a:blip>
          <a:srcRect/>
          <a:stretch/>
        </p:blipFill>
        <p:spPr>
          <a:xfrm>
            <a:off x="4803704" y="2084285"/>
            <a:ext cx="2005064" cy="2200275"/>
          </a:xfrm>
          <a:prstGeom prst="rect">
            <a:avLst/>
          </a:prstGeom>
        </p:spPr>
      </p:pic>
    </p:spTree>
    <p:extLst>
      <p:ext uri="{BB962C8B-B14F-4D97-AF65-F5344CB8AC3E}">
        <p14:creationId xmlns:p14="http://schemas.microsoft.com/office/powerpoint/2010/main" val="4113243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ctr"/>
            <a:r>
              <a:rPr lang="de-DE" sz="3600" dirty="0" smtClean="0"/>
              <a:t>Termin kann frühestens stattfinden</a:t>
            </a:r>
            <a:br>
              <a:rPr lang="de-DE" sz="3600" dirty="0" smtClean="0"/>
            </a:br>
            <a:r>
              <a:rPr lang="de-DE" sz="3600" dirty="0" smtClean="0"/>
              <a:t>b) im Anwaltsprozess gem. § 78 ZPO(nach 1 Woche)</a:t>
            </a:r>
            <a:br>
              <a:rPr lang="de-DE" sz="3600" dirty="0" smtClean="0"/>
            </a:br>
            <a:r>
              <a:rPr lang="de-DE" sz="3600" dirty="0" smtClean="0"/>
              <a:t>Wochenfristen enden am gleichen Tag der folgenden Woche!!!</a:t>
            </a:r>
            <a:endParaRPr lang="de-DE" sz="3600" dirty="0"/>
          </a:p>
        </p:txBody>
      </p:sp>
      <p:pic>
        <p:nvPicPr>
          <p:cNvPr id="6" name="Inhaltsplatzhalt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39899" y="3491347"/>
            <a:ext cx="3284199" cy="2189466"/>
          </a:xfrm>
        </p:spPr>
      </p:pic>
      <p:grpSp>
        <p:nvGrpSpPr>
          <p:cNvPr id="7" name="Zustellung">
            <a:extLst>
              <a:ext uri="{FF2B5EF4-FFF2-40B4-BE49-F238E27FC236}">
                <a16:creationId xmlns:a16="http://schemas.microsoft.com/office/drawing/2014/main" id="{D55AD8C5-2E74-43BE-B0A9-1262FDCA9992}"/>
              </a:ext>
            </a:extLst>
          </p:cNvPr>
          <p:cNvGrpSpPr/>
          <p:nvPr/>
        </p:nvGrpSpPr>
        <p:grpSpPr>
          <a:xfrm>
            <a:off x="3947971" y="2179268"/>
            <a:ext cx="2376291" cy="3812878"/>
            <a:chOff x="9131497" y="1937484"/>
            <a:chExt cx="2376291" cy="3812878"/>
          </a:xfrm>
        </p:grpSpPr>
        <p:sp>
          <p:nvSpPr>
            <p:cNvPr id="8" name="Rechteck 7">
              <a:extLst>
                <a:ext uri="{FF2B5EF4-FFF2-40B4-BE49-F238E27FC236}">
                  <a16:creationId xmlns:a16="http://schemas.microsoft.com/office/drawing/2014/main" id="{86880418-5B65-476B-BB4C-22B2BBEDF856}"/>
                </a:ext>
              </a:extLst>
            </p:cNvPr>
            <p:cNvSpPr/>
            <p:nvPr/>
          </p:nvSpPr>
          <p:spPr>
            <a:xfrm>
              <a:off x="9131499" y="1937487"/>
              <a:ext cx="2376289" cy="381287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p:txBody>
        </p:sp>
        <p:sp>
          <p:nvSpPr>
            <p:cNvPr id="9" name="Rechteck 8">
              <a:extLst>
                <a:ext uri="{FF2B5EF4-FFF2-40B4-BE49-F238E27FC236}">
                  <a16:creationId xmlns:a16="http://schemas.microsoft.com/office/drawing/2014/main" id="{D9B19911-FF26-46DD-BA93-E52E85D07FEE}"/>
                </a:ext>
              </a:extLst>
            </p:cNvPr>
            <p:cNvSpPr/>
            <p:nvPr/>
          </p:nvSpPr>
          <p:spPr>
            <a:xfrm>
              <a:off x="9131497" y="1937484"/>
              <a:ext cx="2376290" cy="56758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FFFF"/>
                  </a:solidFill>
                </a:rPr>
                <a:t>Montag, 25.04.2023</a:t>
              </a:r>
              <a:endParaRPr lang="de-DE" dirty="0">
                <a:solidFill>
                  <a:srgbClr val="FFFFFF"/>
                </a:solidFill>
              </a:endParaRPr>
            </a:p>
          </p:txBody>
        </p:sp>
        <p:pic>
          <p:nvPicPr>
            <p:cNvPr id="10" name="Grafik 9" descr="Daumen hoch">
              <a:extLst>
                <a:ext uri="{FF2B5EF4-FFF2-40B4-BE49-F238E27FC236}">
                  <a16:creationId xmlns:a16="http://schemas.microsoft.com/office/drawing/2014/main" id="{5E0AD313-C69F-43AB-87CC-40E75A83A59D}"/>
                </a:ext>
              </a:extLst>
            </p:cNvPr>
            <p:cNvPicPr>
              <a:picLocks noChangeAspect="1"/>
            </p:cNvPicPr>
            <p:nvPr/>
          </p:nvPicPr>
          <p:blipFill>
            <a:blip r:embed="rId3">
              <a:extLst>
                <a:ext uri="{96DAC541-7B7A-43D3-8B79-37D633B846F1}">
                  <asvg:svgBlip xmlns:asvg="http://schemas.microsoft.com/office/drawing/2016/SVG/main" xmlns="" r:embed="rId4"/>
                </a:ext>
              </a:extLst>
            </a:blip>
            <a:srcRect/>
            <a:stretch/>
          </p:blipFill>
          <p:spPr>
            <a:xfrm>
              <a:off x="9219505" y="2505072"/>
              <a:ext cx="2200275" cy="2200275"/>
            </a:xfrm>
            <a:prstGeom prst="rect">
              <a:avLst/>
            </a:prstGeom>
          </p:spPr>
        </p:pic>
      </p:grpSp>
    </p:spTree>
    <p:extLst>
      <p:ext uri="{BB962C8B-B14F-4D97-AF65-F5344CB8AC3E}">
        <p14:creationId xmlns:p14="http://schemas.microsoft.com/office/powerpoint/2010/main" val="5308553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474</Words>
  <Application>Microsoft Office PowerPoint</Application>
  <PresentationFormat>Breitbild</PresentationFormat>
  <Paragraphs>533</Paragraphs>
  <Slides>24</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24</vt:i4>
      </vt:variant>
    </vt:vector>
  </HeadingPairs>
  <TitlesOfParts>
    <vt:vector size="28" baseType="lpstr">
      <vt:lpstr>Arial</vt:lpstr>
      <vt:lpstr>Calibri</vt:lpstr>
      <vt:lpstr>Calibri Light</vt:lpstr>
      <vt:lpstr>Office</vt:lpstr>
      <vt:lpstr>Fristenberechnung Ereignisfrist § 187 (1) BGB</vt:lpstr>
      <vt:lpstr>Ereignisfrist Zustellung des Schriftstücks ist erfolgt und beurkundet (das Ereignis der erfolgten Zustellung)</vt:lpstr>
      <vt:lpstr>Der Parteiprozess</vt:lpstr>
      <vt:lpstr>PowerPoint-Präsentation</vt:lpstr>
      <vt:lpstr>Termin kann frühestens stattfinden (nach 3 Tagen) a) im Parteiprozess gem. § 79 ZPO</vt:lpstr>
      <vt:lpstr>Der Anwaltsprozess Frist: 1 Woche</vt:lpstr>
      <vt:lpstr>PowerPoint-Präsentation</vt:lpstr>
      <vt:lpstr>PowerPoint-Präsentation</vt:lpstr>
      <vt:lpstr>Termin kann frühestens stattfinden b) im Anwaltsprozess gem. § 78 ZPO(nach 1 Woche) Wochenfristen enden am gleichen Tag der folgenden Woche!!!</vt:lpstr>
      <vt:lpstr>PowerPoint-Präsentation</vt:lpstr>
      <vt:lpstr>PowerPoint-Präsentation</vt:lpstr>
      <vt:lpstr>Termin kann frühestens stattfinden (nach 3 Tagen) a) im Parteiprozess gem. § 79 ZPO</vt:lpstr>
      <vt:lpstr>PowerPoint-Präsentation</vt:lpstr>
      <vt:lpstr>PowerPoint-Präsentation</vt:lpstr>
      <vt:lpstr>Termin kann frühestens stattfinden b) im Anwaltsprozess gem. § 78 ZPO(nach 1 Woche)</vt:lpstr>
      <vt:lpstr>Berechnung einer Monatsfrist, Beispiel: Berufungsfrist gem. § 517 ZPO = 1 Monat</vt:lpstr>
      <vt:lpstr>Ein streitiges Urteil wurde erlassen</vt:lpstr>
      <vt:lpstr>PowerPoint-Präsentation</vt:lpstr>
      <vt:lpstr>PowerPoint-Präsentation</vt:lpstr>
      <vt:lpstr>Fristenberechnung Beginnfrist § 187 (2) BGB </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Fristenberechnung Ereignisfrist</dc:title>
  <dc:creator>Neuendorf-Schulz, Simone</dc:creator>
  <cp:lastModifiedBy>Neuendorf-Schulz, Simone</cp:lastModifiedBy>
  <cp:revision>27</cp:revision>
  <dcterms:created xsi:type="dcterms:W3CDTF">2023-04-04T12:08:19Z</dcterms:created>
  <dcterms:modified xsi:type="dcterms:W3CDTF">2023-04-25T09:57:43Z</dcterms:modified>
</cp:coreProperties>
</file>