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5D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4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100549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9428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42251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6915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8660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26070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444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96871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9505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346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4705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702CDF-2DC7-49AC-9ECF-63027A015A06}" type="datetimeFigureOut">
              <a:rPr lang="de-DE" smtClean="0"/>
              <a:t>07.05.2024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7D314-46DA-4061-A034-6DCBA0DE900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2478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1469035" y="700423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0709294"/>
              </p:ext>
            </p:extLst>
          </p:nvPr>
        </p:nvGraphicFramePr>
        <p:xfrm>
          <a:off x="1467765" y="1380484"/>
          <a:ext cx="10150879" cy="47339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06881">
                  <a:extLst>
                    <a:ext uri="{9D8B030D-6E8A-4147-A177-3AD203B41FA5}">
                      <a16:colId xmlns:a16="http://schemas.microsoft.com/office/drawing/2014/main" val="3186664314"/>
                    </a:ext>
                  </a:extLst>
                </a:gridCol>
                <a:gridCol w="1993692">
                  <a:extLst>
                    <a:ext uri="{9D8B030D-6E8A-4147-A177-3AD203B41FA5}">
                      <a16:colId xmlns:a16="http://schemas.microsoft.com/office/drawing/2014/main" val="316497416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540794854"/>
                    </a:ext>
                  </a:extLst>
                </a:gridCol>
                <a:gridCol w="2053652">
                  <a:extLst>
                    <a:ext uri="{9D8B030D-6E8A-4147-A177-3AD203B41FA5}">
                      <a16:colId xmlns:a16="http://schemas.microsoft.com/office/drawing/2014/main" val="386674676"/>
                    </a:ext>
                  </a:extLst>
                </a:gridCol>
                <a:gridCol w="1753849">
                  <a:extLst>
                    <a:ext uri="{9D8B030D-6E8A-4147-A177-3AD203B41FA5}">
                      <a16:colId xmlns:a16="http://schemas.microsoft.com/office/drawing/2014/main" val="4117031524"/>
                    </a:ext>
                  </a:extLst>
                </a:gridCol>
                <a:gridCol w="1514005">
                  <a:extLst>
                    <a:ext uri="{9D8B030D-6E8A-4147-A177-3AD203B41FA5}">
                      <a16:colId xmlns:a16="http://schemas.microsoft.com/office/drawing/2014/main" val="3313305969"/>
                    </a:ext>
                  </a:extLst>
                </a:gridCol>
              </a:tblGrid>
              <a:tr h="120273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KV-Nr. 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Gebührentatbestand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(Gegenstand des Kostenansatzes)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Streitwert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Betrag/Gebühr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>
                          <a:solidFill>
                            <a:schemeClr val="tx1"/>
                          </a:solidFill>
                          <a:effectLst/>
                        </a:rPr>
                        <a:t>In EUR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</a:rPr>
                        <a:t>Mithaft</a:t>
                      </a: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</a:rPr>
                        <a:t>Kläger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2000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err="1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Mithaft</a:t>
                      </a:r>
                      <a:endParaRPr lang="de-DE" sz="2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20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Beklagter</a:t>
                      </a:r>
                      <a:endParaRPr lang="de-DE" sz="20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6858955"/>
                  </a:ext>
                </a:extLst>
              </a:tr>
              <a:tr h="60146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e-DE" sz="1600" dirty="0" smtClean="0">
                        <a:effectLst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de-DE" sz="1600" dirty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</a:rPr>
                        <a:t> </a:t>
                      </a: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9362680"/>
                  </a:ext>
                </a:extLst>
              </a:tr>
              <a:tr h="65705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6465287"/>
                  </a:ext>
                </a:extLst>
              </a:tr>
              <a:tr h="59324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6990574"/>
                  </a:ext>
                </a:extLst>
              </a:tr>
              <a:tr h="8201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200" dirty="0" smtClean="0"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de-DE" sz="1600" dirty="0" smtClean="0">
                        <a:solidFill>
                          <a:schemeClr val="accent6">
                            <a:lumMod val="75000"/>
                          </a:schemeClr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913311"/>
                  </a:ext>
                </a:extLst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337397" y="2668006"/>
            <a:ext cx="16719316" cy="6463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sp>
        <p:nvSpPr>
          <p:cNvPr id="7" name="Abgerundetes Rechteck 6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1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69584" y="3105924"/>
            <a:ext cx="809468" cy="32182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1210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4" name="Rechteck 3"/>
          <p:cNvSpPr/>
          <p:nvPr/>
        </p:nvSpPr>
        <p:spPr>
          <a:xfrm>
            <a:off x="4777497" y="3095978"/>
            <a:ext cx="1154243" cy="3746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3.200,00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hteck 11"/>
          <p:cNvSpPr/>
          <p:nvPr/>
        </p:nvSpPr>
        <p:spPr>
          <a:xfrm>
            <a:off x="7067148" y="3163943"/>
            <a:ext cx="914400" cy="2730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420,00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13" name="Rechteck 12"/>
          <p:cNvSpPr/>
          <p:nvPr/>
        </p:nvSpPr>
        <p:spPr>
          <a:xfrm>
            <a:off x="8821783" y="312487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420,00 €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hteck 14"/>
          <p:cNvSpPr/>
          <p:nvPr/>
        </p:nvSpPr>
        <p:spPr>
          <a:xfrm>
            <a:off x="2493791" y="3065121"/>
            <a:ext cx="1781284" cy="40343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Verfahren im Allgemeinen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17" name="Rechteck 16"/>
          <p:cNvSpPr/>
          <p:nvPr/>
        </p:nvSpPr>
        <p:spPr>
          <a:xfrm>
            <a:off x="7059341" y="384140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 smtClean="0">
                <a:solidFill>
                  <a:schemeClr val="tx1"/>
                </a:solidFill>
              </a:rPr>
              <a:t>125,00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2" name="Rechteck 21"/>
          <p:cNvSpPr/>
          <p:nvPr/>
        </p:nvSpPr>
        <p:spPr>
          <a:xfrm>
            <a:off x="10308189" y="3143221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4" name="Rechteck 23"/>
          <p:cNvSpPr/>
          <p:nvPr/>
        </p:nvSpPr>
        <p:spPr>
          <a:xfrm>
            <a:off x="10199352" y="3785623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Rechteck 24"/>
          <p:cNvSpPr/>
          <p:nvPr/>
        </p:nvSpPr>
        <p:spPr>
          <a:xfrm>
            <a:off x="1538932" y="4646217"/>
            <a:ext cx="908483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9002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6" name="Rechteck 25"/>
          <p:cNvSpPr/>
          <p:nvPr/>
        </p:nvSpPr>
        <p:spPr>
          <a:xfrm>
            <a:off x="1496899" y="3855794"/>
            <a:ext cx="950516" cy="317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9005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27" name="Rechteck 26"/>
          <p:cNvSpPr/>
          <p:nvPr/>
        </p:nvSpPr>
        <p:spPr>
          <a:xfrm>
            <a:off x="2568612" y="4566872"/>
            <a:ext cx="1781284" cy="5712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b="1" dirty="0" smtClean="0">
                <a:solidFill>
                  <a:schemeClr val="tx1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Zustellungsauslagen über 10 sind 2 x 3,50 EUR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29" name="Rechteck 28"/>
          <p:cNvSpPr/>
          <p:nvPr/>
        </p:nvSpPr>
        <p:spPr>
          <a:xfrm>
            <a:off x="7263148" y="4551885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0" name="Rechteck 29"/>
          <p:cNvSpPr/>
          <p:nvPr/>
        </p:nvSpPr>
        <p:spPr>
          <a:xfrm>
            <a:off x="9061957" y="4577924"/>
            <a:ext cx="914400" cy="449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de-DE" b="1" dirty="0">
                <a:solidFill>
                  <a:schemeClr val="tx1"/>
                </a:solidFill>
              </a:rPr>
              <a:t>7</a:t>
            </a:r>
            <a:r>
              <a:rPr lang="de-DE" b="1" dirty="0" smtClean="0">
                <a:solidFill>
                  <a:schemeClr val="tx1"/>
                </a:solidFill>
              </a:rPr>
              <a:t>,00 €</a:t>
            </a:r>
            <a:endParaRPr lang="de-DE" b="1" dirty="0">
              <a:solidFill>
                <a:schemeClr val="tx1"/>
              </a:solidFill>
            </a:endParaRPr>
          </a:p>
        </p:txBody>
      </p:sp>
      <p:sp>
        <p:nvSpPr>
          <p:cNvPr id="32" name="Rechteck 31"/>
          <p:cNvSpPr/>
          <p:nvPr/>
        </p:nvSpPr>
        <p:spPr>
          <a:xfrm>
            <a:off x="2568612" y="3812716"/>
            <a:ext cx="1713691" cy="5773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Zeugenauslagen nach JVEG in voller Höhe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6" name="Rechteck 35"/>
          <p:cNvSpPr/>
          <p:nvPr/>
        </p:nvSpPr>
        <p:spPr>
          <a:xfrm>
            <a:off x="2504397" y="5480039"/>
            <a:ext cx="2003258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400" dirty="0" smtClean="0">
                <a:solidFill>
                  <a:schemeClr val="tx1"/>
                </a:solidFill>
              </a:rPr>
              <a:t>Gesamtkosten des Verfahrens</a:t>
            </a:r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37" name="Rechteck 36"/>
          <p:cNvSpPr/>
          <p:nvPr/>
        </p:nvSpPr>
        <p:spPr>
          <a:xfrm>
            <a:off x="6872756" y="5368076"/>
            <a:ext cx="1190393" cy="5166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u="sng" dirty="0" smtClean="0">
                <a:solidFill>
                  <a:schemeClr val="tx1"/>
                </a:solidFill>
              </a:rPr>
              <a:t> 552,00</a:t>
            </a:r>
            <a:endParaRPr lang="de-DE" b="1" u="sng" dirty="0">
              <a:solidFill>
                <a:schemeClr val="tx1"/>
              </a:solidFill>
            </a:endParaRPr>
          </a:p>
        </p:txBody>
      </p:sp>
      <p:sp>
        <p:nvSpPr>
          <p:cNvPr id="39" name="Rechteck 38"/>
          <p:cNvSpPr/>
          <p:nvPr/>
        </p:nvSpPr>
        <p:spPr>
          <a:xfrm>
            <a:off x="10370644" y="4631619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keine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Rechteck 27"/>
          <p:cNvSpPr/>
          <p:nvPr/>
        </p:nvSpPr>
        <p:spPr>
          <a:xfrm>
            <a:off x="8780060" y="3798644"/>
            <a:ext cx="1126803" cy="37679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>
              <a:lnSpc>
                <a:spcPct val="107000"/>
              </a:lnSpc>
              <a:defRPr/>
            </a:pPr>
            <a:r>
              <a:rPr lang="de-DE" b="1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125,00 €</a:t>
            </a:r>
            <a:endParaRPr lang="de-DE" b="1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29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" grpId="0" animBg="1"/>
      <p:bldP spid="4" grpId="0" animBg="1"/>
      <p:bldP spid="12" grpId="0" animBg="1"/>
      <p:bldP spid="13" grpId="0" animBg="1"/>
      <p:bldP spid="15" grpId="0" animBg="1"/>
      <p:bldP spid="17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9" grpId="0" animBg="1"/>
      <p:bldP spid="30" grpId="0" animBg="1"/>
      <p:bldP spid="32" grpId="0" animBg="1"/>
      <p:bldP spid="36" grpId="0" animBg="1"/>
      <p:bldP spid="37" grpId="0" animBg="1"/>
      <p:bldP spid="39" grpId="0" animBg="1"/>
      <p:bldP spid="2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hteck 31"/>
          <p:cNvSpPr/>
          <p:nvPr/>
        </p:nvSpPr>
        <p:spPr>
          <a:xfrm>
            <a:off x="6334361" y="3120074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auf den Kläger:</a:t>
            </a:r>
            <a:endParaRPr lang="de-DE" u="sng" dirty="0">
              <a:solidFill>
                <a:schemeClr val="tx1"/>
              </a:solidFill>
            </a:endParaRPr>
          </a:p>
        </p:txBody>
      </p:sp>
      <p:grpSp>
        <p:nvGrpSpPr>
          <p:cNvPr id="33" name="Gruppieren 32"/>
          <p:cNvGrpSpPr/>
          <p:nvPr/>
        </p:nvGrpSpPr>
        <p:grpSpPr>
          <a:xfrm>
            <a:off x="6334361" y="3864429"/>
            <a:ext cx="5222899" cy="421672"/>
            <a:chOff x="1190005" y="6361812"/>
            <a:chExt cx="5222899" cy="421672"/>
          </a:xfrm>
        </p:grpSpPr>
        <p:sp>
          <p:nvSpPr>
            <p:cNvPr id="34" name="Rechteck 33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35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0,00 EUR</a:t>
              </a:r>
              <a:endParaRPr lang="de-DE" dirty="0"/>
            </a:p>
          </p:txBody>
        </p:sp>
      </p:grpSp>
      <p:cxnSp>
        <p:nvCxnSpPr>
          <p:cNvPr id="9" name="Gerade Verbindung mit Pfeil 8"/>
          <p:cNvCxnSpPr/>
          <p:nvPr/>
        </p:nvCxnSpPr>
        <p:spPr>
          <a:xfrm flipV="1">
            <a:off x="8417301" y="2956811"/>
            <a:ext cx="1166056" cy="1962904"/>
          </a:xfrm>
          <a:prstGeom prst="straightConnector1">
            <a:avLst/>
          </a:prstGeom>
          <a:ln w="571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hteck 1"/>
          <p:cNvSpPr/>
          <p:nvPr/>
        </p:nvSpPr>
        <p:spPr>
          <a:xfrm>
            <a:off x="581227" y="2508800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Klägerin: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469031" y="718522"/>
            <a:ext cx="10148340" cy="5884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606401" y="1329795"/>
            <a:ext cx="1805441" cy="369332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Davon tragen:</a:t>
            </a:r>
            <a:endParaRPr lang="de-DE" dirty="0"/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3805072" y="2561308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420 ,00 EUR</a:t>
            </a:r>
            <a:endParaRPr lang="de-DE" dirty="0"/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606401" y="1690439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Kläger 	                          =  552,00 EUR</a:t>
            </a:r>
            <a:endParaRPr lang="de-DE" dirty="0"/>
          </a:p>
        </p:txBody>
      </p:sp>
      <p:grpSp>
        <p:nvGrpSpPr>
          <p:cNvPr id="27" name="Gruppieren 26"/>
          <p:cNvGrpSpPr/>
          <p:nvPr/>
        </p:nvGrpSpPr>
        <p:grpSpPr>
          <a:xfrm>
            <a:off x="606401" y="4708879"/>
            <a:ext cx="5222899" cy="421672"/>
            <a:chOff x="1190005" y="6361812"/>
            <a:chExt cx="5222899" cy="421672"/>
          </a:xfrm>
        </p:grpSpPr>
        <p:sp>
          <p:nvSpPr>
            <p:cNvPr id="25" name="Rechteck 24"/>
            <p:cNvSpPr/>
            <p:nvPr/>
          </p:nvSpPr>
          <p:spPr>
            <a:xfrm>
              <a:off x="1190005" y="6361812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Rest</a:t>
              </a:r>
            </a:p>
          </p:txBody>
        </p:sp>
        <p:sp>
          <p:nvSpPr>
            <p:cNvPr id="23" name="Rectangle 1"/>
            <p:cNvSpPr>
              <a:spLocks noChangeArrowheads="1"/>
            </p:cNvSpPr>
            <p:nvPr/>
          </p:nvSpPr>
          <p:spPr bwMode="auto">
            <a:xfrm>
              <a:off x="4586874" y="6387982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32,00 EUR</a:t>
              </a:r>
              <a:endParaRPr lang="de-DE" dirty="0"/>
            </a:p>
          </p:txBody>
        </p:sp>
      </p:grpSp>
      <p:sp>
        <p:nvSpPr>
          <p:cNvPr id="28" name="Abgerundetes Rechteck 27"/>
          <p:cNvSpPr/>
          <p:nvPr/>
        </p:nvSpPr>
        <p:spPr>
          <a:xfrm>
            <a:off x="1469036" y="108812"/>
            <a:ext cx="10148335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Übungsaufgaben 012z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9" name="Gefaltete Ecke 28"/>
          <p:cNvSpPr/>
          <p:nvPr/>
        </p:nvSpPr>
        <p:spPr>
          <a:xfrm>
            <a:off x="6264560" y="4327882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restliche </a:t>
            </a:r>
            <a:r>
              <a:rPr lang="de-DE" b="1" dirty="0" err="1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Mithaft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der </a:t>
            </a:r>
            <a:r>
              <a:rPr lang="de-DE" b="1" u="sng" dirty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Beklagte=</a:t>
            </a:r>
          </a:p>
          <a:p>
            <a:pPr algn="ctr"/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0" name="Gefaltete Ecke 29"/>
          <p:cNvSpPr/>
          <p:nvPr/>
        </p:nvSpPr>
        <p:spPr>
          <a:xfrm>
            <a:off x="7924696" y="4621794"/>
            <a:ext cx="1491341" cy="1358141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125 </a:t>
            </a:r>
            <a:r>
              <a:rPr lang="de-DE" b="1" u="sng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 </a:t>
            </a:r>
            <a:r>
              <a:rPr lang="de-DE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abzüglich gezahlten </a:t>
            </a:r>
            <a:r>
              <a:rPr lang="de-DE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100 </a:t>
            </a:r>
            <a:r>
              <a:rPr lang="de-DE" sz="2400" b="1" u="sng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€</a:t>
            </a:r>
            <a:endParaRPr lang="de-DE" sz="2400" b="1" u="sng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7" name="Gefaltete Ecke 36"/>
          <p:cNvSpPr/>
          <p:nvPr/>
        </p:nvSpPr>
        <p:spPr>
          <a:xfrm rot="21418836">
            <a:off x="9358418" y="4806591"/>
            <a:ext cx="1348849" cy="1259213"/>
          </a:xfrm>
          <a:prstGeom prst="foldedCorner">
            <a:avLst/>
          </a:prstGeom>
          <a:solidFill>
            <a:srgbClr val="E55D84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sz="2400" b="1" dirty="0" smtClean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=25€!!!  </a:t>
            </a:r>
          </a:p>
          <a:p>
            <a:pPr algn="ctr"/>
            <a:r>
              <a:rPr lang="de-DE" sz="2400" b="1" dirty="0" smtClean="0">
                <a:solidFill>
                  <a:schemeClr val="tx1"/>
                </a:solidFill>
                <a:latin typeface="MV Boli" panose="02000500030200090000" pitchFamily="2" charset="0"/>
                <a:cs typeface="MV Boli" panose="02000500030200090000" pitchFamily="2" charset="0"/>
              </a:rPr>
              <a:t> </a:t>
            </a:r>
            <a:endParaRPr lang="de-DE" sz="2400" b="1" dirty="0">
              <a:solidFill>
                <a:schemeClr val="tx1"/>
              </a:solidFill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38" name="Rechteck 37"/>
          <p:cNvSpPr/>
          <p:nvPr/>
        </p:nvSpPr>
        <p:spPr>
          <a:xfrm>
            <a:off x="606401" y="3087886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 smtClean="0">
                <a:solidFill>
                  <a:schemeClr val="tx1"/>
                </a:solidFill>
              </a:rPr>
              <a:t>Zu verrechnen vom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39" name="Rectangle 1"/>
          <p:cNvSpPr>
            <a:spLocks noChangeArrowheads="1"/>
          </p:cNvSpPr>
          <p:nvPr/>
        </p:nvSpPr>
        <p:spPr bwMode="auto">
          <a:xfrm>
            <a:off x="3805072" y="3112200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 ,00 EUR</a:t>
            </a:r>
            <a:endParaRPr lang="de-DE" dirty="0"/>
          </a:p>
        </p:txBody>
      </p:sp>
      <p:grpSp>
        <p:nvGrpSpPr>
          <p:cNvPr id="3" name="Gruppieren 2"/>
          <p:cNvGrpSpPr/>
          <p:nvPr/>
        </p:nvGrpSpPr>
        <p:grpSpPr>
          <a:xfrm>
            <a:off x="606401" y="3804372"/>
            <a:ext cx="5222899" cy="429560"/>
            <a:chOff x="649264" y="4830623"/>
            <a:chExt cx="5222899" cy="429560"/>
          </a:xfrm>
        </p:grpSpPr>
        <p:sp>
          <p:nvSpPr>
            <p:cNvPr id="42" name="Rechteck 41"/>
            <p:cNvSpPr/>
            <p:nvPr/>
          </p:nvSpPr>
          <p:spPr>
            <a:xfrm>
              <a:off x="649264" y="4830623"/>
              <a:ext cx="4672012" cy="4216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dirty="0" smtClean="0">
                  <a:solidFill>
                    <a:schemeClr val="tx1"/>
                  </a:solidFill>
                </a:rPr>
                <a:t>Summe:</a:t>
              </a:r>
            </a:p>
          </p:txBody>
        </p:sp>
        <p:sp>
          <p:nvSpPr>
            <p:cNvPr id="43" name="Rectangle 1"/>
            <p:cNvSpPr>
              <a:spLocks noChangeArrowheads="1"/>
            </p:cNvSpPr>
            <p:nvPr/>
          </p:nvSpPr>
          <p:spPr bwMode="auto">
            <a:xfrm>
              <a:off x="4046133" y="4890851"/>
              <a:ext cx="1826030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r>
                <a:rPr lang="de-DE" dirty="0" smtClean="0"/>
                <a:t>=      520,00 EUR</a:t>
              </a:r>
              <a:endParaRPr lang="de-DE" dirty="0"/>
            </a:p>
          </p:txBody>
        </p:sp>
      </p:grpSp>
      <p:sp>
        <p:nvSpPr>
          <p:cNvPr id="44" name="Gefaltete Ecke 43"/>
          <p:cNvSpPr/>
          <p:nvPr/>
        </p:nvSpPr>
        <p:spPr>
          <a:xfrm rot="398425">
            <a:off x="10577022" y="217339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260045" y="1698435"/>
            <a:ext cx="5351487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der Beklagte 	                             = 0,00 EUR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>
            <a:off x="6322896" y="2549009"/>
            <a:ext cx="4188811" cy="29391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u="sng" dirty="0">
                <a:solidFill>
                  <a:schemeClr val="tx1"/>
                </a:solidFill>
              </a:rPr>
              <a:t>Bereits </a:t>
            </a:r>
            <a:r>
              <a:rPr lang="de-DE" u="sng" dirty="0" smtClean="0">
                <a:solidFill>
                  <a:schemeClr val="tx1"/>
                </a:solidFill>
              </a:rPr>
              <a:t>gezahlt von Beklagten:</a:t>
            </a:r>
            <a:endParaRPr lang="de-DE" u="sng" dirty="0">
              <a:solidFill>
                <a:schemeClr val="tx1"/>
              </a:solidFill>
            </a:endParaRPr>
          </a:p>
        </p:txBody>
      </p:sp>
      <p:sp>
        <p:nvSpPr>
          <p:cNvPr id="26" name="Rectangle 1"/>
          <p:cNvSpPr>
            <a:spLocks noChangeArrowheads="1"/>
          </p:cNvSpPr>
          <p:nvPr/>
        </p:nvSpPr>
        <p:spPr bwMode="auto">
          <a:xfrm>
            <a:off x="9583357" y="2618051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 ,00 EUR</a:t>
            </a:r>
            <a:endParaRPr lang="de-DE" dirty="0"/>
          </a:p>
        </p:txBody>
      </p:sp>
      <p:sp>
        <p:nvSpPr>
          <p:cNvPr id="31" name="Rectangle 1"/>
          <p:cNvSpPr>
            <a:spLocks noChangeArrowheads="1"/>
          </p:cNvSpPr>
          <p:nvPr/>
        </p:nvSpPr>
        <p:spPr bwMode="auto">
          <a:xfrm>
            <a:off x="9583357" y="3188090"/>
            <a:ext cx="1521819" cy="369332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= 100 ,00 EUR</a:t>
            </a:r>
            <a:endParaRPr lang="de-DE" dirty="0"/>
          </a:p>
        </p:txBody>
      </p:sp>
      <p:sp>
        <p:nvSpPr>
          <p:cNvPr id="40" name="Rechteckige Legende 39"/>
          <p:cNvSpPr/>
          <p:nvPr/>
        </p:nvSpPr>
        <p:spPr>
          <a:xfrm>
            <a:off x="3202130" y="5367287"/>
            <a:ext cx="2727701" cy="612648"/>
          </a:xfrm>
          <a:prstGeom prst="wedgeRectCallout">
            <a:avLst>
              <a:gd name="adj1" fmla="val 4394"/>
              <a:gd name="adj2" fmla="val -96872"/>
            </a:avLst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 smtClean="0">
                <a:solidFill>
                  <a:schemeClr val="tx1"/>
                </a:solidFill>
              </a:rPr>
              <a:t>Zweitschuldnerrechnung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nur</a:t>
            </a:r>
            <a:r>
              <a:rPr lang="de-DE" sz="1600" dirty="0" smtClean="0">
                <a:solidFill>
                  <a:schemeClr val="tx1"/>
                </a:solidFill>
              </a:rPr>
              <a:t> </a:t>
            </a:r>
            <a:r>
              <a:rPr lang="de-DE" sz="1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über 25€ </a:t>
            </a:r>
            <a:r>
              <a:rPr lang="de-DE" sz="1600" dirty="0" smtClean="0">
                <a:solidFill>
                  <a:schemeClr val="tx1"/>
                </a:solidFill>
              </a:rPr>
              <a:t>Betrag möglich !!</a:t>
            </a:r>
            <a:endParaRPr lang="de-DE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5640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8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" grpId="0" animBg="1"/>
      <p:bldP spid="6" grpId="0" animBg="1"/>
      <p:bldP spid="13" grpId="0" animBg="1"/>
      <p:bldP spid="15" grpId="0" animBg="1"/>
      <p:bldP spid="29" grpId="0" animBg="1"/>
      <p:bldP spid="30" grpId="0" animBg="1"/>
      <p:bldP spid="37" grpId="0" animBg="1"/>
      <p:bldP spid="38" grpId="0" animBg="1"/>
      <p:bldP spid="39" grpId="0" animBg="1"/>
      <p:bldP spid="22" grpId="0" animBg="1"/>
      <p:bldP spid="24" grpId="0" animBg="1"/>
      <p:bldP spid="26" grpId="0" animBg="1"/>
      <p:bldP spid="31" grpId="0" animBg="1"/>
      <p:bldP spid="4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383268" y="1986549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 Für die Streitwertberechnung ist gem. §§ 40, 48 Abs. 1 S. 1 GKG, 4 Abs. 1 ZPO der Streitwert zum 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 Zeitpunkt des Antragseingangs zugrunde zu legen.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 Der Streitwert bestimmt sich gem. §§ 48 Abs. 1 S. 1 GKG und 6 S. 1 ZPO nach dem Betrag der 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 Zahlungsforderung. Gem. §§ 43 Abs. 1, 48 Abs. 1 S. 1 GKG und 4 Abs. 1/2. HS ZPO bleiben die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   vorgerichtlichen Anwaltskosten als Nebenforderungen bei der Streitwertberechnung unberücksichtigt.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1385907" y="1098864"/>
            <a:ext cx="10148340" cy="9144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sz="2000" b="1" dirty="0" smtClean="0">
                <a:solidFill>
                  <a:schemeClr val="tx1"/>
                </a:solidFill>
              </a:rPr>
              <a:t>KR Schlusskostenrechnung</a:t>
            </a:r>
            <a:endParaRPr lang="de-DE" sz="2000" b="1" dirty="0">
              <a:solidFill>
                <a:schemeClr val="tx1"/>
              </a:solidFill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0" y="6551736"/>
            <a:ext cx="871538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11" name="Rechteck 10"/>
          <p:cNvSpPr/>
          <p:nvPr/>
        </p:nvSpPr>
        <p:spPr>
          <a:xfrm>
            <a:off x="10198229" y="6551736"/>
            <a:ext cx="1993771" cy="30626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KG-Ref.AF Carus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15" name="Rectangle 1"/>
          <p:cNvSpPr>
            <a:spLocks noChangeArrowheads="1"/>
          </p:cNvSpPr>
          <p:nvPr/>
        </p:nvSpPr>
        <p:spPr bwMode="auto">
          <a:xfrm>
            <a:off x="1383269" y="4365261"/>
            <a:ext cx="10150979" cy="147732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 smtClean="0"/>
              <a:t>b) Kostenschuldner ist die Klägerin gem. § 29 Nr. 1  GKG als Entscheidungsschuldnerin. Sie ist</a:t>
            </a:r>
          </a:p>
          <a:p>
            <a:r>
              <a:rPr lang="de-DE" dirty="0"/>
              <a:t> </a:t>
            </a:r>
            <a:r>
              <a:rPr lang="de-DE" dirty="0" smtClean="0"/>
              <a:t>   Erstschuldnerin gem. § 31 Abs. 2 S. 1 GKG für den offenen Betrag. </a:t>
            </a:r>
            <a:r>
              <a:rPr lang="de-DE" dirty="0" smtClean="0">
                <a:solidFill>
                  <a:srgbClr val="FF0000"/>
                </a:solidFill>
              </a:rPr>
              <a:t>Die Inanspruchnahme der Beklagten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als Zweitschuldnerin gem. §§ 22 Abs. 1 S. 1, 31 Abs. 2 S. 1 GKG sowie 8 Abs. 1 S. 1 </a:t>
            </a:r>
            <a:r>
              <a:rPr lang="de-DE" dirty="0" err="1" smtClean="0">
                <a:solidFill>
                  <a:srgbClr val="FF0000"/>
                </a:solidFill>
              </a:rPr>
              <a:t>KostVfg</a:t>
            </a:r>
            <a:r>
              <a:rPr lang="de-DE" dirty="0" smtClean="0">
                <a:solidFill>
                  <a:srgbClr val="FF0000"/>
                </a:solidFill>
              </a:rPr>
              <a:t> erfolgt erst 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nach erfolgloser bzw. aussichtsloser Zwangsvollstreckung auf eine Mithaftanfrage der KEJ und auch nur</a:t>
            </a:r>
          </a:p>
          <a:p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smtClean="0">
                <a:solidFill>
                  <a:srgbClr val="FF0000"/>
                </a:solidFill>
              </a:rPr>
              <a:t>   im Rahmen der restlichen </a:t>
            </a:r>
            <a:r>
              <a:rPr lang="de-DE" dirty="0" err="1" smtClean="0">
                <a:solidFill>
                  <a:srgbClr val="FF0000"/>
                </a:solidFill>
              </a:rPr>
              <a:t>Mithaft</a:t>
            </a:r>
            <a:r>
              <a:rPr lang="de-DE" dirty="0" smtClean="0">
                <a:solidFill>
                  <a:srgbClr val="FF0000"/>
                </a:solidFill>
              </a:rPr>
              <a:t>, hier in Höhe von 25,00 EUR. </a:t>
            </a:r>
            <a:endParaRPr lang="de-DE" dirty="0">
              <a:solidFill>
                <a:srgbClr val="FF0000"/>
              </a:solidFill>
            </a:endParaRP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1383269" y="5905405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de-DE" dirty="0"/>
              <a:t>c</a:t>
            </a:r>
            <a:r>
              <a:rPr lang="de-DE" dirty="0" smtClean="0"/>
              <a:t>) Die restlichen Kosten werden im Wege der </a:t>
            </a:r>
            <a:r>
              <a:rPr lang="de-DE" u="sng" dirty="0" smtClean="0"/>
              <a:t>Sollstellung</a:t>
            </a:r>
            <a:r>
              <a:rPr lang="de-DE" dirty="0" smtClean="0"/>
              <a:t> gem. §§ 4 Abs.2, 15 und 25 </a:t>
            </a:r>
            <a:r>
              <a:rPr lang="de-DE" dirty="0" err="1" smtClean="0"/>
              <a:t>KostVfg</a:t>
            </a:r>
            <a:r>
              <a:rPr lang="de-DE" dirty="0" smtClean="0"/>
              <a:t>. mit Kost23</a:t>
            </a:r>
          </a:p>
          <a:p>
            <a:r>
              <a:rPr lang="de-DE" dirty="0" smtClean="0"/>
              <a:t>     zu Lasten der Klägerin eingefordert.</a:t>
            </a:r>
            <a:endParaRPr lang="de-DE" dirty="0"/>
          </a:p>
        </p:txBody>
      </p:sp>
      <p:sp>
        <p:nvSpPr>
          <p:cNvPr id="13" name="Abgerundetes Rechteck 12"/>
          <p:cNvSpPr/>
          <p:nvPr/>
        </p:nvSpPr>
        <p:spPr>
          <a:xfrm>
            <a:off x="1469036" y="108812"/>
            <a:ext cx="9533743" cy="749384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Übungsaufgabe Ü012z</a:t>
            </a:r>
            <a:endParaRPr lang="de-DE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Gefaltete Ecke 8"/>
          <p:cNvSpPr/>
          <p:nvPr/>
        </p:nvSpPr>
        <p:spPr>
          <a:xfrm rot="21054758">
            <a:off x="284367" y="201814"/>
            <a:ext cx="1236183" cy="1201351"/>
          </a:xfrm>
          <a:prstGeom prst="foldedCorner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Lösung</a:t>
            </a:r>
            <a:endParaRPr lang="de-DE" sz="2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1383268" y="3569089"/>
            <a:ext cx="10150979" cy="64633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  <a:ex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lphaLcParenR"/>
            </a:pPr>
            <a:r>
              <a:rPr lang="de-DE" dirty="0" smtClean="0"/>
              <a:t>Alle Kosten sind nun gem. § 9 Abs. 3 Nr. 1 GKG fällig. Gem. § 28 Abs. 1 </a:t>
            </a:r>
            <a:r>
              <a:rPr lang="de-DE" dirty="0" err="1" smtClean="0"/>
              <a:t>KostVfg</a:t>
            </a:r>
            <a:r>
              <a:rPr lang="de-DE" dirty="0" smtClean="0"/>
              <a:t>. ist nunmehr eine neue Kostenrechnung die Schlusskostenrechnung, zu erstellen.</a:t>
            </a:r>
            <a:endParaRPr lang="de-DE" dirty="0"/>
          </a:p>
        </p:txBody>
      </p:sp>
      <p:sp>
        <p:nvSpPr>
          <p:cNvPr id="18" name="Rechteck 17"/>
          <p:cNvSpPr/>
          <p:nvPr/>
        </p:nvSpPr>
        <p:spPr>
          <a:xfrm>
            <a:off x="11351368" y="3613799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E</a:t>
            </a:r>
          </a:p>
        </p:txBody>
      </p:sp>
      <p:sp>
        <p:nvSpPr>
          <p:cNvPr id="19" name="Rechteck 18"/>
          <p:cNvSpPr/>
          <p:nvPr/>
        </p:nvSpPr>
        <p:spPr>
          <a:xfrm>
            <a:off x="11351368" y="4781745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 smtClean="0">
                <a:solidFill>
                  <a:schemeClr val="tx1"/>
                </a:solidFill>
              </a:rPr>
              <a:t>F</a:t>
            </a:r>
            <a:r>
              <a:rPr lang="de-DE" sz="1600" dirty="0" smtClean="0">
                <a:solidFill>
                  <a:schemeClr val="tx1"/>
                </a:solidFill>
              </a:rPr>
              <a:t>1</a:t>
            </a:r>
            <a:endParaRPr lang="de-DE" sz="1200" dirty="0">
              <a:solidFill>
                <a:schemeClr val="tx1"/>
              </a:solidFill>
            </a:endParaRPr>
          </a:p>
        </p:txBody>
      </p:sp>
      <p:sp>
        <p:nvSpPr>
          <p:cNvPr id="21" name="Rechteck 20"/>
          <p:cNvSpPr/>
          <p:nvPr/>
        </p:nvSpPr>
        <p:spPr>
          <a:xfrm>
            <a:off x="11351368" y="5980406"/>
            <a:ext cx="532014" cy="55733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de-DE" dirty="0">
                <a:solidFill>
                  <a:schemeClr val="tx1"/>
                </a:solidFill>
              </a:rPr>
              <a:t>G</a:t>
            </a:r>
            <a:r>
              <a:rPr lang="de-DE" sz="1600" dirty="0" smtClean="0">
                <a:solidFill>
                  <a:schemeClr val="tx1"/>
                </a:solidFill>
              </a:rPr>
              <a:t>2</a:t>
            </a:r>
            <a:endParaRPr lang="de-DE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996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5" grpId="0" animBg="1"/>
      <p:bldP spid="16" grpId="0" animBg="1"/>
      <p:bldP spid="9" grpId="0" animBg="1"/>
      <p:bldP spid="18" grpId="0" animBg="1"/>
      <p:bldP spid="19" grpId="0" animBg="1"/>
      <p:bldP spid="21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452</Words>
  <Application>Microsoft Office PowerPoint</Application>
  <PresentationFormat>Breitbild</PresentationFormat>
  <Paragraphs>92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MV Boli</vt:lpstr>
      <vt:lpstr>Times New Roman</vt:lpstr>
      <vt:lpstr>Office</vt:lpstr>
      <vt:lpstr>PowerPoint-Präsentation</vt:lpstr>
      <vt:lpstr>PowerPoint-Präsentation</vt:lpstr>
      <vt:lpstr>PowerPoint-Präsentation</vt:lpstr>
    </vt:vector>
  </TitlesOfParts>
  <Company>ITDZ-Berlin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Carus, Natascha</dc:creator>
  <cp:lastModifiedBy>Carus, Natascha</cp:lastModifiedBy>
  <cp:revision>18</cp:revision>
  <dcterms:created xsi:type="dcterms:W3CDTF">2023-07-24T07:26:55Z</dcterms:created>
  <dcterms:modified xsi:type="dcterms:W3CDTF">2024-05-07T05:23:35Z</dcterms:modified>
</cp:coreProperties>
</file>