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199352" y="378562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538932" y="4646217"/>
            <a:ext cx="90848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9002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950516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Zustellungsauslagen über 10 sind 2 x 3,50 EUR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263148" y="455188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</a:t>
            </a:r>
            <a:r>
              <a:rPr lang="de-DE" b="1" dirty="0" smtClean="0">
                <a:solidFill>
                  <a:schemeClr val="tx1"/>
                </a:solidFill>
              </a:rPr>
              <a:t>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9061957" y="457792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</a:t>
            </a:r>
            <a:r>
              <a:rPr lang="de-DE" b="1" dirty="0" smtClean="0">
                <a:solidFill>
                  <a:schemeClr val="tx1"/>
                </a:solidFill>
              </a:rPr>
              <a:t>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552,00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10370644" y="463161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8780060" y="3798644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6" grpId="0" animBg="1"/>
      <p:bldP spid="37" grpId="0" animBg="1"/>
      <p:bldP spid="39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8417301" y="2956811"/>
            <a:ext cx="1166056" cy="196290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420 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                          =  552,00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606401" y="4708879"/>
            <a:ext cx="5222899" cy="421672"/>
            <a:chOff x="1190005" y="6361812"/>
            <a:chExt cx="5222899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32,00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6264560" y="4327882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der </a:t>
            </a:r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Beklagte=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Gefaltete Ecke 29"/>
          <p:cNvSpPr/>
          <p:nvPr/>
        </p:nvSpPr>
        <p:spPr>
          <a:xfrm>
            <a:off x="7924696" y="4621794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125 </a:t>
            </a:r>
            <a:r>
              <a:rPr lang="de-DE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abzüglich gezahlten </a:t>
            </a:r>
            <a:r>
              <a:rPr lang="de-DE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100 </a:t>
            </a:r>
            <a:r>
              <a:rPr lang="de-DE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sz="2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Gefaltete Ecke 36"/>
          <p:cNvSpPr/>
          <p:nvPr/>
        </p:nvSpPr>
        <p:spPr>
          <a:xfrm rot="21418836">
            <a:off x="9358418" y="4806591"/>
            <a:ext cx="1348849" cy="1259213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=25€!!! 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606401" y="3087886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805072" y="3112200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100 ,00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606401" y="3804372"/>
            <a:ext cx="5222899" cy="429560"/>
            <a:chOff x="649264" y="4830623"/>
            <a:chExt cx="5222899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046133" y="4890851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520,00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                             = 0,00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100 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583357" y="3188090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100 ,00 EUR</a:t>
            </a:r>
            <a:endParaRPr lang="de-DE" dirty="0"/>
          </a:p>
        </p:txBody>
      </p:sp>
      <p:sp>
        <p:nvSpPr>
          <p:cNvPr id="40" name="Rechteckige Legende 39"/>
          <p:cNvSpPr/>
          <p:nvPr/>
        </p:nvSpPr>
        <p:spPr>
          <a:xfrm>
            <a:off x="3202130" y="5367287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über 25€ </a:t>
            </a:r>
            <a:r>
              <a:rPr lang="de-DE" sz="1600" dirty="0" smtClean="0">
                <a:solidFill>
                  <a:schemeClr val="tx1"/>
                </a:solidFill>
              </a:rPr>
              <a:t>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29" grpId="0" animBg="1"/>
      <p:bldP spid="30" grpId="0" animBg="1"/>
      <p:bldP spid="37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1968084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>
                <a:solidFill>
                  <a:srgbClr val="FF0000"/>
                </a:solidFill>
              </a:rPr>
              <a:t>Für die Streitwertberechnung ist gem. §§ 40, 48 Abs. 1 S. 1 GKG, 4 Abs. 1 ZPO der Streitwert zum Zeitpunkt des Antragseingangs zugrunde zu legen.</a:t>
            </a:r>
          </a:p>
          <a:p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   Der Streitwert bestimmt sich gem. §§ 48 Abs. 1 S. 1 GKG und 6 S. 1 ZPO nach dem Betrag der </a:t>
            </a:r>
          </a:p>
          <a:p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   Zahlungsforderung. Gem. §§ 43 Abs. 1, 48 Abs. 1 S. 1 GKG und 4 Abs. 1/2. HS ZPO bleiben die</a:t>
            </a:r>
          </a:p>
          <a:p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   vorgerichtlichen Anwaltskosten als Nebenforderungen bei der Streitwertberechnung unberücksichtigt.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6" y="3537742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die Klägerin gem. § 29 Nr. 1  GKG als Entscheidungsschuldnerin. Sie ist</a:t>
            </a:r>
          </a:p>
          <a:p>
            <a:r>
              <a:rPr lang="de-DE" dirty="0"/>
              <a:t> </a:t>
            </a:r>
            <a:r>
              <a:rPr lang="de-DE" dirty="0" smtClean="0"/>
              <a:t>   Erstschuldnerin gem. § 31 Abs. 2 S. 1 GKG für den offenen Betrag. Die Inanspruchnahme der Beklagten</a:t>
            </a:r>
          </a:p>
          <a:p>
            <a:r>
              <a:rPr lang="de-DE" dirty="0"/>
              <a:t> </a:t>
            </a:r>
            <a:r>
              <a:rPr lang="de-DE" dirty="0" smtClean="0"/>
              <a:t>   als Zweitschuldnerin gem. §§ 22 Abs. 1 S. 1, 31 Abs. 2 S. 1 GKG sowie 8 Abs. 1 S. 1 </a:t>
            </a:r>
            <a:r>
              <a:rPr lang="de-DE" dirty="0" err="1" smtClean="0"/>
              <a:t>KostVfg</a:t>
            </a:r>
            <a:r>
              <a:rPr lang="de-DE" dirty="0" smtClean="0"/>
              <a:t> erfolgt erst </a:t>
            </a:r>
          </a:p>
          <a:p>
            <a:r>
              <a:rPr lang="de-DE" dirty="0"/>
              <a:t> </a:t>
            </a:r>
            <a:r>
              <a:rPr lang="de-DE" dirty="0" smtClean="0"/>
              <a:t>   nach erfolgloser bzw. aussichtsloser Zwangsvollstreckung auf eine Mithaftanfrage der KEJ und auch nur</a:t>
            </a:r>
          </a:p>
          <a:p>
            <a:r>
              <a:rPr lang="de-DE" dirty="0"/>
              <a:t> </a:t>
            </a:r>
            <a:r>
              <a:rPr lang="de-DE" dirty="0" smtClean="0"/>
              <a:t>   im Rahmen der restlichen </a:t>
            </a:r>
            <a:r>
              <a:rPr lang="de-DE" dirty="0" err="1" smtClean="0"/>
              <a:t>Mithaft</a:t>
            </a:r>
            <a:r>
              <a:rPr lang="de-DE" dirty="0" smtClean="0"/>
              <a:t>, hier in Höhe von 25,00 EUR. 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6" y="5149345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restlichen Kosten werden im Wege der Sollstellung gem. §§ 4 Abs.2, 15 und 25 </a:t>
            </a:r>
            <a:r>
              <a:rPr lang="de-DE" dirty="0" err="1" smtClean="0"/>
              <a:t>KostVfg</a:t>
            </a:r>
            <a:r>
              <a:rPr lang="de-DE" dirty="0" smtClean="0"/>
              <a:t>. </a:t>
            </a:r>
            <a:r>
              <a:rPr lang="de-DE" smtClean="0"/>
              <a:t>mit </a:t>
            </a:r>
            <a:r>
              <a:rPr lang="de-DE" dirty="0" smtClean="0"/>
              <a:t>Kost23</a:t>
            </a:r>
          </a:p>
          <a:p>
            <a:r>
              <a:rPr lang="de-DE" dirty="0" smtClean="0"/>
              <a:t>     zu Lasten der Klägerin eingefordert.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Breitbild</PresentationFormat>
  <Paragraphs>87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16</cp:revision>
  <dcterms:created xsi:type="dcterms:W3CDTF">2023-07-24T07:26:55Z</dcterms:created>
  <dcterms:modified xsi:type="dcterms:W3CDTF">2024-03-15T08:38:58Z</dcterms:modified>
</cp:coreProperties>
</file>