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1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5D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0054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9428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422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6915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86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6070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144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871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950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462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70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247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709294"/>
              </p:ext>
            </p:extLst>
          </p:nvPr>
        </p:nvGraphicFramePr>
        <p:xfrm>
          <a:off x="1467765" y="1380484"/>
          <a:ext cx="10150879" cy="4687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Ü012z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3.200,00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067148" y="3163943"/>
            <a:ext cx="914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420,00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821783" y="312487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420,00 €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493791" y="306512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7059341" y="3841405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125,00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10308189" y="314322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199352" y="3785623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125,00 €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1538932" y="4646217"/>
            <a:ext cx="908483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9002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1496899" y="3855794"/>
            <a:ext cx="950516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2568612" y="4566872"/>
            <a:ext cx="1781284" cy="5712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Zustellungsauslagen über 10 sind 2 x 3,50 EUR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9" name="Rechteck 28"/>
          <p:cNvSpPr/>
          <p:nvPr/>
        </p:nvSpPr>
        <p:spPr>
          <a:xfrm>
            <a:off x="7263148" y="4551885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7</a:t>
            </a:r>
            <a:r>
              <a:rPr lang="de-DE" b="1" dirty="0" smtClean="0">
                <a:solidFill>
                  <a:schemeClr val="tx1"/>
                </a:solidFill>
              </a:rPr>
              <a:t>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0" name="Rechteck 29"/>
          <p:cNvSpPr/>
          <p:nvPr/>
        </p:nvSpPr>
        <p:spPr>
          <a:xfrm>
            <a:off x="9061957" y="4577924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7</a:t>
            </a:r>
            <a:r>
              <a:rPr lang="de-DE" b="1" dirty="0" smtClean="0">
                <a:solidFill>
                  <a:schemeClr val="tx1"/>
                </a:solidFill>
              </a:rPr>
              <a:t>,00 €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2568612" y="3812716"/>
            <a:ext cx="1713691" cy="577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Zeugenauslagen nach JVEG in voller Höhe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504397" y="5480039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872756" y="5368076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 smtClean="0">
                <a:solidFill>
                  <a:schemeClr val="tx1"/>
                </a:solidFill>
              </a:rPr>
              <a:t> 552,00</a:t>
            </a:r>
            <a:endParaRPr lang="de-DE" b="1" u="sng" dirty="0">
              <a:solidFill>
                <a:schemeClr val="tx1"/>
              </a:solidFill>
            </a:endParaRPr>
          </a:p>
        </p:txBody>
      </p:sp>
      <p:sp>
        <p:nvSpPr>
          <p:cNvPr id="39" name="Rechteck 38"/>
          <p:cNvSpPr/>
          <p:nvPr/>
        </p:nvSpPr>
        <p:spPr>
          <a:xfrm>
            <a:off x="10370644" y="463161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hteck 27"/>
          <p:cNvSpPr/>
          <p:nvPr/>
        </p:nvSpPr>
        <p:spPr>
          <a:xfrm>
            <a:off x="8780060" y="3798644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125,00 €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2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4" grpId="0" animBg="1"/>
      <p:bldP spid="12" grpId="0" animBg="1"/>
      <p:bldP spid="13" grpId="0" animBg="1"/>
      <p:bldP spid="15" grpId="0" animBg="1"/>
      <p:bldP spid="17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2" grpId="0" animBg="1"/>
      <p:bldP spid="36" grpId="0" animBg="1"/>
      <p:bldP spid="37" grpId="0" animBg="1"/>
      <p:bldP spid="39" grpId="0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/>
          <p:cNvSpPr/>
          <p:nvPr/>
        </p:nvSpPr>
        <p:spPr>
          <a:xfrm>
            <a:off x="6334361" y="3120074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auf den Kläger:</a:t>
            </a:r>
            <a:endParaRPr lang="de-DE" u="sng" dirty="0">
              <a:solidFill>
                <a:schemeClr val="tx1"/>
              </a:solidFill>
            </a:endParaRPr>
          </a:p>
        </p:txBody>
      </p:sp>
      <p:grpSp>
        <p:nvGrpSpPr>
          <p:cNvPr id="33" name="Gruppieren 32"/>
          <p:cNvGrpSpPr/>
          <p:nvPr/>
        </p:nvGrpSpPr>
        <p:grpSpPr>
          <a:xfrm>
            <a:off x="6334361" y="3864429"/>
            <a:ext cx="5222899" cy="421672"/>
            <a:chOff x="1190005" y="6361812"/>
            <a:chExt cx="5222899" cy="421672"/>
          </a:xfrm>
        </p:grpSpPr>
        <p:sp>
          <p:nvSpPr>
            <p:cNvPr id="34" name="Rechteck 33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4586874" y="6387982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 0,00 EUR</a:t>
              </a:r>
              <a:endParaRPr lang="de-DE" dirty="0"/>
            </a:p>
          </p:txBody>
        </p:sp>
      </p:grpSp>
      <p:cxnSp>
        <p:nvCxnSpPr>
          <p:cNvPr id="9" name="Gerade Verbindung mit Pfeil 8"/>
          <p:cNvCxnSpPr/>
          <p:nvPr/>
        </p:nvCxnSpPr>
        <p:spPr>
          <a:xfrm flipV="1">
            <a:off x="8417301" y="2956811"/>
            <a:ext cx="1166056" cy="196290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Klägerin: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52181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420 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	                          =  552,00 EUR</a:t>
            </a:r>
            <a:endParaRPr lang="de-DE" dirty="0"/>
          </a:p>
        </p:txBody>
      </p:sp>
      <p:grpSp>
        <p:nvGrpSpPr>
          <p:cNvPr id="27" name="Gruppieren 26"/>
          <p:cNvGrpSpPr/>
          <p:nvPr/>
        </p:nvGrpSpPr>
        <p:grpSpPr>
          <a:xfrm>
            <a:off x="606401" y="4708879"/>
            <a:ext cx="5222899" cy="421672"/>
            <a:chOff x="1190005" y="6361812"/>
            <a:chExt cx="5222899" cy="421672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586874" y="6387982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 32,00 EUR</a:t>
              </a:r>
              <a:endParaRPr lang="de-DE" dirty="0"/>
            </a:p>
          </p:txBody>
        </p:sp>
      </p:grp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012z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6264560" y="4327882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restliche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der </a:t>
            </a:r>
            <a:r>
              <a: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Beklagte=</a:t>
            </a: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0" name="Gefaltete Ecke 29"/>
          <p:cNvSpPr/>
          <p:nvPr/>
        </p:nvSpPr>
        <p:spPr>
          <a:xfrm>
            <a:off x="7924696" y="4621794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125 </a:t>
            </a:r>
            <a:r>
              <a:rPr lang="de-DE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€ 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abzüglich gezahlten </a:t>
            </a:r>
            <a:r>
              <a:rPr lang="de-DE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100 </a:t>
            </a:r>
            <a:r>
              <a:rPr lang="de-DE" sz="2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€</a:t>
            </a:r>
            <a:endParaRPr lang="de-DE" sz="24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7" name="Gefaltete Ecke 36"/>
          <p:cNvSpPr/>
          <p:nvPr/>
        </p:nvSpPr>
        <p:spPr>
          <a:xfrm rot="21418836">
            <a:off x="9358418" y="4806591"/>
            <a:ext cx="1348849" cy="1259213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=25€!!!  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606401" y="3087886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vom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3805072" y="3112200"/>
            <a:ext cx="152181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100 ,00 EUR</a:t>
            </a:r>
            <a:endParaRPr lang="de-DE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606401" y="3804372"/>
            <a:ext cx="5222899" cy="429560"/>
            <a:chOff x="649264" y="4830623"/>
            <a:chExt cx="5222899" cy="429560"/>
          </a:xfrm>
        </p:grpSpPr>
        <p:sp>
          <p:nvSpPr>
            <p:cNvPr id="42" name="Rechteck 41"/>
            <p:cNvSpPr/>
            <p:nvPr/>
          </p:nvSpPr>
          <p:spPr>
            <a:xfrm>
              <a:off x="649264" y="4830623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Summe:</a:t>
              </a:r>
            </a:p>
          </p:txBody>
        </p:sp>
        <p:sp>
          <p:nvSpPr>
            <p:cNvPr id="43" name="Rectangle 1"/>
            <p:cNvSpPr>
              <a:spLocks noChangeArrowheads="1"/>
            </p:cNvSpPr>
            <p:nvPr/>
          </p:nvSpPr>
          <p:spPr bwMode="auto">
            <a:xfrm>
              <a:off x="4046133" y="4890851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 520,00 EUR</a:t>
              </a:r>
              <a:endParaRPr lang="de-DE" dirty="0"/>
            </a:p>
          </p:txBody>
        </p:sp>
      </p:grpSp>
      <p:sp>
        <p:nvSpPr>
          <p:cNvPr id="44" name="Gefaltete Ecke 43"/>
          <p:cNvSpPr/>
          <p:nvPr/>
        </p:nvSpPr>
        <p:spPr>
          <a:xfrm rot="398425">
            <a:off x="10577022" y="21733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260045" y="1698435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	                             = 0,00 EUR</a:t>
            </a: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6322896" y="2549009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9583357" y="2618051"/>
            <a:ext cx="152181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100 ,00 EUR</a:t>
            </a:r>
            <a:endParaRPr lang="de-DE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9583357" y="3188090"/>
            <a:ext cx="152181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100 ,00 EUR</a:t>
            </a:r>
            <a:endParaRPr lang="de-DE" dirty="0"/>
          </a:p>
        </p:txBody>
      </p:sp>
      <p:sp>
        <p:nvSpPr>
          <p:cNvPr id="40" name="Rechteckige Legende 39"/>
          <p:cNvSpPr/>
          <p:nvPr/>
        </p:nvSpPr>
        <p:spPr>
          <a:xfrm>
            <a:off x="3202130" y="5367287"/>
            <a:ext cx="2727701" cy="612648"/>
          </a:xfrm>
          <a:prstGeom prst="wedgeRectCallout">
            <a:avLst>
              <a:gd name="adj1" fmla="val 4394"/>
              <a:gd name="adj2" fmla="val -9687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u="sng" dirty="0" smtClean="0">
                <a:solidFill>
                  <a:schemeClr val="tx1"/>
                </a:solidFill>
              </a:rPr>
              <a:t>Zweitschuldnerrechnung</a:t>
            </a:r>
            <a:r>
              <a:rPr lang="de-DE" sz="1600" dirty="0" smtClean="0">
                <a:solidFill>
                  <a:schemeClr val="tx1"/>
                </a:solidFill>
              </a:rPr>
              <a:t> </a:t>
            </a:r>
            <a:r>
              <a:rPr lang="de-DE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nur</a:t>
            </a:r>
            <a:r>
              <a:rPr lang="de-DE" sz="1600" dirty="0" smtClean="0">
                <a:solidFill>
                  <a:schemeClr val="tx1"/>
                </a:solidFill>
              </a:rPr>
              <a:t> </a:t>
            </a:r>
            <a:r>
              <a:rPr lang="de-DE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über 25€ </a:t>
            </a:r>
            <a:r>
              <a:rPr lang="de-DE" sz="1600" dirty="0" smtClean="0">
                <a:solidFill>
                  <a:schemeClr val="tx1"/>
                </a:solidFill>
              </a:rPr>
              <a:t>Betrag möglich !!</a:t>
            </a:r>
            <a:endParaRPr lang="de-DE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64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6" grpId="0" animBg="1"/>
      <p:bldP spid="13" grpId="0" animBg="1"/>
      <p:bldP spid="15" grpId="0" animBg="1"/>
      <p:bldP spid="29" grpId="0" animBg="1"/>
      <p:bldP spid="30" grpId="0" animBg="1"/>
      <p:bldP spid="37" grpId="0" animBg="1"/>
      <p:bldP spid="38" grpId="0" animBg="1"/>
      <p:bldP spid="39" grpId="0" animBg="1"/>
      <p:bldP spid="22" grpId="0" animBg="1"/>
      <p:bldP spid="24" grpId="0" animBg="1"/>
      <p:bldP spid="26" grpId="0" animBg="1"/>
      <p:bldP spid="31" grpId="0" animBg="1"/>
      <p:bldP spid="4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1968084"/>
            <a:ext cx="10150979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dirty="0" smtClean="0">
                <a:solidFill>
                  <a:srgbClr val="FF0000"/>
                </a:solidFill>
              </a:rPr>
              <a:t>Für die Streitwertberechnung ist gem. §§ 40, 48 Abs. 1 S. 1 GKG, 4 Abs. 1 ZPO der Streitwert zum Zeitpunkt des Antragseingangs zugrunde zu legen.</a:t>
            </a:r>
          </a:p>
          <a:p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smtClean="0">
                <a:solidFill>
                  <a:srgbClr val="FF0000"/>
                </a:solidFill>
              </a:rPr>
              <a:t>      Der Streitwert bestimmt sich gem. §§ 48 Abs. 1 S. 1 GKG und 6 S. 1 ZPO nach dem Betrag der </a:t>
            </a:r>
          </a:p>
          <a:p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smtClean="0">
                <a:solidFill>
                  <a:srgbClr val="FF0000"/>
                </a:solidFill>
              </a:rPr>
              <a:t>      Zahlungsforderung. Gem. §§ 43 Abs. 1, 48 Abs. 1 S. 1 GKG und 4 Abs. 1/2. HS ZPO bleiben die</a:t>
            </a:r>
          </a:p>
          <a:p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smtClean="0">
                <a:solidFill>
                  <a:srgbClr val="FF0000"/>
                </a:solidFill>
              </a:rPr>
              <a:t>      vorgerichtlichen Anwaltskosten als Nebenforderungen bei der Streitwertberechnung unberücksichtigt.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6" y="3537742"/>
            <a:ext cx="10150979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ist die Klägerin gem. § 29 Nr. 1  GKG als Entscheidungsschuldnerin. Sie ist</a:t>
            </a:r>
          </a:p>
          <a:p>
            <a:r>
              <a:rPr lang="de-DE" dirty="0"/>
              <a:t> </a:t>
            </a:r>
            <a:r>
              <a:rPr lang="de-DE" dirty="0" smtClean="0"/>
              <a:t>   Erstschuldnerin gem. § 31 Abs. 2 S. 1 GKG für den offenen Betrag. Die Inanspruchnahme der Beklagten</a:t>
            </a:r>
          </a:p>
          <a:p>
            <a:r>
              <a:rPr lang="de-DE" dirty="0"/>
              <a:t> </a:t>
            </a:r>
            <a:r>
              <a:rPr lang="de-DE" dirty="0" smtClean="0"/>
              <a:t>   als Zweitschuldnerin gem. §§ 22 Abs. 1 S. 1, 31 Abs. 2 S. 1 GKG sowie 8 Abs. 1 S. 1 </a:t>
            </a:r>
            <a:r>
              <a:rPr lang="de-DE" dirty="0" err="1" smtClean="0"/>
              <a:t>KostVfg</a:t>
            </a:r>
            <a:r>
              <a:rPr lang="de-DE" dirty="0" smtClean="0"/>
              <a:t> erfolgt erst </a:t>
            </a:r>
          </a:p>
          <a:p>
            <a:r>
              <a:rPr lang="de-DE" dirty="0"/>
              <a:t> </a:t>
            </a:r>
            <a:r>
              <a:rPr lang="de-DE" dirty="0" smtClean="0"/>
              <a:t>   nach erfolgloser bzw. aussichtsloser Zwangsvollstreckung auf eine Mithaftanfrage der KEJ und auch nur</a:t>
            </a:r>
          </a:p>
          <a:p>
            <a:r>
              <a:rPr lang="de-DE" dirty="0"/>
              <a:t> </a:t>
            </a:r>
            <a:r>
              <a:rPr lang="de-DE" dirty="0" smtClean="0"/>
              <a:t>   im Rahmen der restlichen </a:t>
            </a:r>
            <a:r>
              <a:rPr lang="de-DE" dirty="0" err="1" smtClean="0"/>
              <a:t>Mithaft</a:t>
            </a:r>
            <a:r>
              <a:rPr lang="de-DE" dirty="0" smtClean="0"/>
              <a:t>, hier in Höhe von 25,00 EUR. 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6" y="5149345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Die restlichen Kosten werden im Wege der Sollstellung gem. §§ 4 Abs.2, 15 und 25 </a:t>
            </a:r>
            <a:r>
              <a:rPr lang="de-DE" dirty="0" err="1" smtClean="0"/>
              <a:t>KostVfg</a:t>
            </a:r>
            <a:r>
              <a:rPr lang="de-DE" dirty="0" smtClean="0"/>
              <a:t>. </a:t>
            </a:r>
            <a:r>
              <a:rPr lang="de-DE" smtClean="0"/>
              <a:t>mit </a:t>
            </a:r>
            <a:r>
              <a:rPr lang="de-DE" dirty="0" smtClean="0"/>
              <a:t>Kost23</a:t>
            </a:r>
          </a:p>
          <a:p>
            <a:r>
              <a:rPr lang="de-DE" dirty="0" smtClean="0"/>
              <a:t>     zu Lasten der Klägerin eingefordert.</a:t>
            </a:r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Ü012z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99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410</Words>
  <Application>Microsoft Office PowerPoint</Application>
  <PresentationFormat>Breitbild</PresentationFormat>
  <Paragraphs>87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16</cp:revision>
  <dcterms:created xsi:type="dcterms:W3CDTF">2023-07-24T07:26:55Z</dcterms:created>
  <dcterms:modified xsi:type="dcterms:W3CDTF">2024-03-15T08:38:58Z</dcterms:modified>
</cp:coreProperties>
</file>