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8"/>
  </p:notesMasterIdLst>
  <p:handoutMasterIdLst>
    <p:handoutMasterId r:id="rId109"/>
  </p:handoutMasterIdLst>
  <p:sldIdLst>
    <p:sldId id="355" r:id="rId2"/>
    <p:sldId id="256" r:id="rId3"/>
    <p:sldId id="277" r:id="rId4"/>
    <p:sldId id="385" r:id="rId5"/>
    <p:sldId id="279" r:id="rId6"/>
    <p:sldId id="258" r:id="rId7"/>
    <p:sldId id="259" r:id="rId8"/>
    <p:sldId id="260" r:id="rId9"/>
    <p:sldId id="263" r:id="rId10"/>
    <p:sldId id="261" r:id="rId11"/>
    <p:sldId id="262" r:id="rId12"/>
    <p:sldId id="280" r:id="rId13"/>
    <p:sldId id="281" r:id="rId14"/>
    <p:sldId id="264" r:id="rId15"/>
    <p:sldId id="265" r:id="rId16"/>
    <p:sldId id="266" r:id="rId17"/>
    <p:sldId id="267" r:id="rId18"/>
    <p:sldId id="363" r:id="rId19"/>
    <p:sldId id="268" r:id="rId20"/>
    <p:sldId id="282" r:id="rId21"/>
    <p:sldId id="283" r:id="rId22"/>
    <p:sldId id="285" r:id="rId23"/>
    <p:sldId id="286" r:id="rId24"/>
    <p:sldId id="370" r:id="rId25"/>
    <p:sldId id="371" r:id="rId26"/>
    <p:sldId id="357" r:id="rId27"/>
    <p:sldId id="287" r:id="rId28"/>
    <p:sldId id="288" r:id="rId29"/>
    <p:sldId id="289" r:id="rId30"/>
    <p:sldId id="356" r:id="rId31"/>
    <p:sldId id="290" r:id="rId32"/>
    <p:sldId id="291" r:id="rId33"/>
    <p:sldId id="292" r:id="rId34"/>
    <p:sldId id="364" r:id="rId35"/>
    <p:sldId id="365" r:id="rId36"/>
    <p:sldId id="293" r:id="rId37"/>
    <p:sldId id="294" r:id="rId38"/>
    <p:sldId id="295" r:id="rId39"/>
    <p:sldId id="296" r:id="rId40"/>
    <p:sldId id="297" r:id="rId41"/>
    <p:sldId id="298" r:id="rId42"/>
    <p:sldId id="299" r:id="rId43"/>
    <p:sldId id="300" r:id="rId44"/>
    <p:sldId id="304" r:id="rId45"/>
    <p:sldId id="301" r:id="rId46"/>
    <p:sldId id="302" r:id="rId47"/>
    <p:sldId id="303" r:id="rId48"/>
    <p:sldId id="305" r:id="rId49"/>
    <p:sldId id="308" r:id="rId50"/>
    <p:sldId id="306" r:id="rId51"/>
    <p:sldId id="367" r:id="rId52"/>
    <p:sldId id="309" r:id="rId53"/>
    <p:sldId id="310" r:id="rId54"/>
    <p:sldId id="311" r:id="rId55"/>
    <p:sldId id="312" r:id="rId56"/>
    <p:sldId id="313" r:id="rId57"/>
    <p:sldId id="314" r:id="rId58"/>
    <p:sldId id="315" r:id="rId59"/>
    <p:sldId id="319" r:id="rId60"/>
    <p:sldId id="316" r:id="rId61"/>
    <p:sldId id="317" r:id="rId62"/>
    <p:sldId id="318" r:id="rId63"/>
    <p:sldId id="320" r:id="rId64"/>
    <p:sldId id="321" r:id="rId65"/>
    <p:sldId id="322" r:id="rId66"/>
    <p:sldId id="323" r:id="rId67"/>
    <p:sldId id="324" r:id="rId68"/>
    <p:sldId id="362" r:id="rId69"/>
    <p:sldId id="334" r:id="rId70"/>
    <p:sldId id="335" r:id="rId71"/>
    <p:sldId id="336" r:id="rId72"/>
    <p:sldId id="337" r:id="rId73"/>
    <p:sldId id="338" r:id="rId74"/>
    <p:sldId id="339" r:id="rId75"/>
    <p:sldId id="340" r:id="rId76"/>
    <p:sldId id="341" r:id="rId77"/>
    <p:sldId id="342" r:id="rId78"/>
    <p:sldId id="343" r:id="rId79"/>
    <p:sldId id="344" r:id="rId80"/>
    <p:sldId id="345" r:id="rId81"/>
    <p:sldId id="374" r:id="rId82"/>
    <p:sldId id="368" r:id="rId83"/>
    <p:sldId id="327" r:id="rId84"/>
    <p:sldId id="328" r:id="rId85"/>
    <p:sldId id="329" r:id="rId86"/>
    <p:sldId id="330" r:id="rId87"/>
    <p:sldId id="331" r:id="rId88"/>
    <p:sldId id="332" r:id="rId89"/>
    <p:sldId id="333" r:id="rId90"/>
    <p:sldId id="346" r:id="rId91"/>
    <p:sldId id="347" r:id="rId92"/>
    <p:sldId id="348" r:id="rId93"/>
    <p:sldId id="349" r:id="rId94"/>
    <p:sldId id="350" r:id="rId95"/>
    <p:sldId id="351" r:id="rId96"/>
    <p:sldId id="352" r:id="rId97"/>
    <p:sldId id="353" r:id="rId98"/>
    <p:sldId id="373" r:id="rId99"/>
    <p:sldId id="382" r:id="rId100"/>
    <p:sldId id="383" r:id="rId101"/>
    <p:sldId id="376" r:id="rId102"/>
    <p:sldId id="377" r:id="rId103"/>
    <p:sldId id="378" r:id="rId104"/>
    <p:sldId id="379" r:id="rId105"/>
    <p:sldId id="380" r:id="rId106"/>
    <p:sldId id="381" r:id="rId107"/>
  </p:sldIdLst>
  <p:sldSz cx="12192000" cy="6858000"/>
  <p:notesSz cx="6669088"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2E25EED5-8132-435C-AFD7-306E0AD57669}">
          <p14:sldIdLst>
            <p14:sldId id="355"/>
            <p14:sldId id="256"/>
            <p14:sldId id="277"/>
            <p14:sldId id="385"/>
            <p14:sldId id="279"/>
            <p14:sldId id="258"/>
            <p14:sldId id="259"/>
            <p14:sldId id="260"/>
            <p14:sldId id="263"/>
          </p14:sldIdLst>
        </p14:section>
        <p14:section name="Abschnitt ohne Titel" id="{48DD65F4-95C4-4E8C-B219-22762737FA73}">
          <p14:sldIdLst>
            <p14:sldId id="261"/>
            <p14:sldId id="262"/>
            <p14:sldId id="280"/>
            <p14:sldId id="281"/>
            <p14:sldId id="264"/>
            <p14:sldId id="265"/>
            <p14:sldId id="266"/>
            <p14:sldId id="267"/>
            <p14:sldId id="363"/>
            <p14:sldId id="268"/>
            <p14:sldId id="282"/>
            <p14:sldId id="283"/>
            <p14:sldId id="285"/>
            <p14:sldId id="286"/>
            <p14:sldId id="370"/>
            <p14:sldId id="371"/>
            <p14:sldId id="357"/>
            <p14:sldId id="287"/>
            <p14:sldId id="288"/>
            <p14:sldId id="289"/>
            <p14:sldId id="356"/>
            <p14:sldId id="290"/>
            <p14:sldId id="291"/>
            <p14:sldId id="292"/>
            <p14:sldId id="364"/>
            <p14:sldId id="365"/>
            <p14:sldId id="293"/>
            <p14:sldId id="294"/>
            <p14:sldId id="295"/>
            <p14:sldId id="296"/>
            <p14:sldId id="297"/>
            <p14:sldId id="298"/>
            <p14:sldId id="299"/>
            <p14:sldId id="300"/>
            <p14:sldId id="304"/>
            <p14:sldId id="301"/>
            <p14:sldId id="302"/>
            <p14:sldId id="303"/>
            <p14:sldId id="305"/>
            <p14:sldId id="308"/>
            <p14:sldId id="306"/>
            <p14:sldId id="367"/>
            <p14:sldId id="309"/>
            <p14:sldId id="310"/>
            <p14:sldId id="311"/>
            <p14:sldId id="312"/>
            <p14:sldId id="313"/>
            <p14:sldId id="314"/>
            <p14:sldId id="315"/>
            <p14:sldId id="319"/>
            <p14:sldId id="316"/>
            <p14:sldId id="317"/>
            <p14:sldId id="318"/>
            <p14:sldId id="320"/>
            <p14:sldId id="321"/>
            <p14:sldId id="322"/>
            <p14:sldId id="323"/>
            <p14:sldId id="324"/>
            <p14:sldId id="362"/>
            <p14:sldId id="334"/>
            <p14:sldId id="335"/>
            <p14:sldId id="336"/>
            <p14:sldId id="337"/>
            <p14:sldId id="338"/>
            <p14:sldId id="339"/>
            <p14:sldId id="340"/>
            <p14:sldId id="341"/>
            <p14:sldId id="342"/>
            <p14:sldId id="343"/>
            <p14:sldId id="344"/>
            <p14:sldId id="345"/>
            <p14:sldId id="374"/>
            <p14:sldId id="368"/>
            <p14:sldId id="327"/>
            <p14:sldId id="328"/>
            <p14:sldId id="329"/>
            <p14:sldId id="330"/>
            <p14:sldId id="331"/>
            <p14:sldId id="332"/>
            <p14:sldId id="333"/>
            <p14:sldId id="346"/>
            <p14:sldId id="347"/>
            <p14:sldId id="348"/>
            <p14:sldId id="349"/>
            <p14:sldId id="350"/>
            <p14:sldId id="351"/>
            <p14:sldId id="352"/>
            <p14:sldId id="353"/>
            <p14:sldId id="373"/>
            <p14:sldId id="382"/>
            <p14:sldId id="383"/>
            <p14:sldId id="376"/>
            <p14:sldId id="377"/>
            <p14:sldId id="378"/>
            <p14:sldId id="379"/>
            <p14:sldId id="380"/>
            <p14:sldId id="381"/>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3" autoAdjust="0"/>
    <p:restoredTop sz="53807" autoAdjust="0"/>
  </p:normalViewPr>
  <p:slideViewPr>
    <p:cSldViewPr snapToGrid="0">
      <p:cViewPr varScale="1">
        <p:scale>
          <a:sx n="65" d="100"/>
          <a:sy n="65" d="100"/>
        </p:scale>
        <p:origin x="2292" y="60"/>
      </p:cViewPr>
      <p:guideLst/>
    </p:cSldViewPr>
  </p:slideViewPr>
  <p:notesTextViewPr>
    <p:cViewPr>
      <p:scale>
        <a:sx n="1" d="1"/>
        <a:sy n="1" d="1"/>
      </p:scale>
      <p:origin x="0" y="0"/>
    </p:cViewPr>
  </p:notesTextViewPr>
  <p:notesViewPr>
    <p:cSldViewPr snapToGrid="0">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handoutMaster" Target="handoutMasters/handout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7D7020-CD8D-4341-94C0-327D0A499A99}" type="doc">
      <dgm:prSet loTypeId="urn:microsoft.com/office/officeart/2005/8/layout/vList5" loCatId="list" qsTypeId="urn:microsoft.com/office/officeart/2005/8/quickstyle/simple1" qsCatId="simple" csTypeId="urn:microsoft.com/office/officeart/2005/8/colors/accent2_2" csCatId="accent2" phldr="1"/>
      <dgm:spPr/>
      <dgm:t>
        <a:bodyPr/>
        <a:lstStyle/>
        <a:p>
          <a:endParaRPr lang="de-DE"/>
        </a:p>
      </dgm:t>
    </dgm:pt>
    <dgm:pt modelId="{50DE1E25-7714-4924-9F4E-82CFDAF934A5}">
      <dgm:prSet/>
      <dgm:spPr/>
      <dgm:t>
        <a:bodyPr/>
        <a:lstStyle/>
        <a:p>
          <a:pPr rtl="0"/>
          <a:r>
            <a:rPr lang="de-DE" dirty="0" smtClean="0"/>
            <a:t>Vollstreckungsgläubiger</a:t>
          </a:r>
          <a:endParaRPr lang="de-DE" dirty="0"/>
        </a:p>
      </dgm:t>
    </dgm:pt>
    <dgm:pt modelId="{FAB91164-7628-407A-A198-F4A6F734B6D9}" type="parTrans" cxnId="{0CED202F-A7D3-460E-A753-161F32EB2DA4}">
      <dgm:prSet/>
      <dgm:spPr/>
      <dgm:t>
        <a:bodyPr/>
        <a:lstStyle/>
        <a:p>
          <a:endParaRPr lang="de-DE"/>
        </a:p>
      </dgm:t>
    </dgm:pt>
    <dgm:pt modelId="{B9B1780C-2979-460F-919E-EA2E16E189CC}" type="sibTrans" cxnId="{0CED202F-A7D3-460E-A753-161F32EB2DA4}">
      <dgm:prSet/>
      <dgm:spPr/>
      <dgm:t>
        <a:bodyPr/>
        <a:lstStyle/>
        <a:p>
          <a:endParaRPr lang="de-DE"/>
        </a:p>
      </dgm:t>
    </dgm:pt>
    <dgm:pt modelId="{3C30D418-F6F4-48A3-B1A1-88424AAEBE95}">
      <dgm:prSet/>
      <dgm:spPr/>
      <dgm:t>
        <a:bodyPr/>
        <a:lstStyle/>
        <a:p>
          <a:pPr rtl="0"/>
          <a:r>
            <a:rPr lang="de-DE" dirty="0" smtClean="0"/>
            <a:t>Vollstreckungsschuldner</a:t>
          </a:r>
          <a:endParaRPr lang="de-DE" dirty="0"/>
        </a:p>
      </dgm:t>
    </dgm:pt>
    <dgm:pt modelId="{53C1171E-A9AB-407A-B32B-8C54069BA076}" type="parTrans" cxnId="{403AA300-CB79-4CBE-80F6-5AAA731EE8DB}">
      <dgm:prSet/>
      <dgm:spPr/>
      <dgm:t>
        <a:bodyPr/>
        <a:lstStyle/>
        <a:p>
          <a:endParaRPr lang="de-DE"/>
        </a:p>
      </dgm:t>
    </dgm:pt>
    <dgm:pt modelId="{5606F2F6-EE39-4A0E-A492-45DBCD546185}" type="sibTrans" cxnId="{403AA300-CB79-4CBE-80F6-5AAA731EE8DB}">
      <dgm:prSet/>
      <dgm:spPr/>
      <dgm:t>
        <a:bodyPr/>
        <a:lstStyle/>
        <a:p>
          <a:endParaRPr lang="de-DE"/>
        </a:p>
      </dgm:t>
    </dgm:pt>
    <dgm:pt modelId="{FB32B8A7-FD9B-4AF6-BF03-E79D80E45AA6}">
      <dgm:prSet/>
      <dgm:spPr/>
      <dgm:t>
        <a:bodyPr/>
        <a:lstStyle/>
        <a:p>
          <a:pPr rtl="0"/>
          <a:r>
            <a:rPr lang="de-DE" dirty="0" smtClean="0"/>
            <a:t>Drittschuldner</a:t>
          </a:r>
          <a:endParaRPr lang="de-DE" dirty="0"/>
        </a:p>
      </dgm:t>
    </dgm:pt>
    <dgm:pt modelId="{48DC6191-9E30-49C0-88ED-40BE9028ACCE}" type="parTrans" cxnId="{F0E9148C-7E3D-491F-B565-86C7B944B960}">
      <dgm:prSet/>
      <dgm:spPr/>
      <dgm:t>
        <a:bodyPr/>
        <a:lstStyle/>
        <a:p>
          <a:endParaRPr lang="de-DE"/>
        </a:p>
      </dgm:t>
    </dgm:pt>
    <dgm:pt modelId="{907194FF-FD98-4338-8EF6-112526EBC1B3}" type="sibTrans" cxnId="{F0E9148C-7E3D-491F-B565-86C7B944B960}">
      <dgm:prSet/>
      <dgm:spPr/>
      <dgm:t>
        <a:bodyPr/>
        <a:lstStyle/>
        <a:p>
          <a:endParaRPr lang="de-DE"/>
        </a:p>
      </dgm:t>
    </dgm:pt>
    <dgm:pt modelId="{2C36F53E-6394-4D56-A158-08969EB59511}">
      <dgm:prSet custT="1"/>
      <dgm:spPr/>
      <dgm:t>
        <a:bodyPr/>
        <a:lstStyle/>
        <a:p>
          <a:r>
            <a:rPr lang="de-DE" sz="2800" dirty="0" smtClean="0"/>
            <a:t>die Person, für die vollstreckt wird</a:t>
          </a:r>
          <a:endParaRPr lang="de-DE" sz="2800" dirty="0"/>
        </a:p>
      </dgm:t>
    </dgm:pt>
    <dgm:pt modelId="{87B58DB3-F310-4EEE-9FC1-7D3221B9444C}" type="parTrans" cxnId="{66BC2E83-921D-4C8D-8277-3B7738DF78A6}">
      <dgm:prSet/>
      <dgm:spPr/>
      <dgm:t>
        <a:bodyPr/>
        <a:lstStyle/>
        <a:p>
          <a:endParaRPr lang="de-DE"/>
        </a:p>
      </dgm:t>
    </dgm:pt>
    <dgm:pt modelId="{11ECC2D5-AA4A-4811-8695-CDFBEDC94BFE}" type="sibTrans" cxnId="{66BC2E83-921D-4C8D-8277-3B7738DF78A6}">
      <dgm:prSet/>
      <dgm:spPr/>
      <dgm:t>
        <a:bodyPr/>
        <a:lstStyle/>
        <a:p>
          <a:endParaRPr lang="de-DE"/>
        </a:p>
      </dgm:t>
    </dgm:pt>
    <dgm:pt modelId="{4B04DED4-B487-46A0-B93E-B32788BD05D4}">
      <dgm:prSet custT="1"/>
      <dgm:spPr/>
      <dgm:t>
        <a:bodyPr/>
        <a:lstStyle/>
        <a:p>
          <a:r>
            <a:rPr lang="de-DE" sz="2800" dirty="0" smtClean="0"/>
            <a:t>die Person, gegen die vollstreckt wird</a:t>
          </a:r>
          <a:endParaRPr lang="de-DE" sz="2800" dirty="0"/>
        </a:p>
      </dgm:t>
    </dgm:pt>
    <dgm:pt modelId="{82B89224-E7BE-46B0-B111-4D04C25B49B4}" type="parTrans" cxnId="{E1045174-1AEA-4B1F-ABC3-7BD1AC09AC48}">
      <dgm:prSet/>
      <dgm:spPr/>
      <dgm:t>
        <a:bodyPr/>
        <a:lstStyle/>
        <a:p>
          <a:endParaRPr lang="de-DE"/>
        </a:p>
      </dgm:t>
    </dgm:pt>
    <dgm:pt modelId="{7C1457C5-6C93-4400-B83A-8501FC5E28C1}" type="sibTrans" cxnId="{E1045174-1AEA-4B1F-ABC3-7BD1AC09AC48}">
      <dgm:prSet/>
      <dgm:spPr/>
      <dgm:t>
        <a:bodyPr/>
        <a:lstStyle/>
        <a:p>
          <a:endParaRPr lang="de-DE"/>
        </a:p>
      </dgm:t>
    </dgm:pt>
    <dgm:pt modelId="{5429EB02-1D7B-42D7-B300-E02A2CC97545}">
      <dgm:prSet custT="1"/>
      <dgm:spPr/>
      <dgm:t>
        <a:bodyPr/>
        <a:lstStyle/>
        <a:p>
          <a:r>
            <a:rPr lang="de-DE" sz="2400" dirty="0" smtClean="0"/>
            <a:t>Schuldner einer Forderung, die vom Gläubiger des Gläubigers gepfändet wurde</a:t>
          </a:r>
          <a:endParaRPr lang="de-DE" sz="2400" dirty="0"/>
        </a:p>
      </dgm:t>
    </dgm:pt>
    <dgm:pt modelId="{9A32CD96-28B7-4694-9D14-0DAAA5B6330C}" type="parTrans" cxnId="{17D47EC8-2325-4008-AA79-9202D66C9204}">
      <dgm:prSet/>
      <dgm:spPr/>
      <dgm:t>
        <a:bodyPr/>
        <a:lstStyle/>
        <a:p>
          <a:endParaRPr lang="de-DE"/>
        </a:p>
      </dgm:t>
    </dgm:pt>
    <dgm:pt modelId="{7D976BFB-79F4-43AC-A47F-726C96C9028F}" type="sibTrans" cxnId="{17D47EC8-2325-4008-AA79-9202D66C9204}">
      <dgm:prSet/>
      <dgm:spPr/>
      <dgm:t>
        <a:bodyPr/>
        <a:lstStyle/>
        <a:p>
          <a:endParaRPr lang="de-DE"/>
        </a:p>
      </dgm:t>
    </dgm:pt>
    <dgm:pt modelId="{DF6C9743-E1DC-4BE6-B957-2F05CA11D00D}" type="pres">
      <dgm:prSet presAssocID="{D27D7020-CD8D-4341-94C0-327D0A499A99}" presName="Name0" presStyleCnt="0">
        <dgm:presLayoutVars>
          <dgm:dir/>
          <dgm:animLvl val="lvl"/>
          <dgm:resizeHandles val="exact"/>
        </dgm:presLayoutVars>
      </dgm:prSet>
      <dgm:spPr/>
      <dgm:t>
        <a:bodyPr/>
        <a:lstStyle/>
        <a:p>
          <a:endParaRPr lang="de-DE"/>
        </a:p>
      </dgm:t>
    </dgm:pt>
    <dgm:pt modelId="{B190A89D-869E-4A61-BDDA-934FE4A57E45}" type="pres">
      <dgm:prSet presAssocID="{50DE1E25-7714-4924-9F4E-82CFDAF934A5}" presName="linNode" presStyleCnt="0"/>
      <dgm:spPr/>
    </dgm:pt>
    <dgm:pt modelId="{F9715CD1-8F6A-42D2-9485-7A04C94F8AF5}" type="pres">
      <dgm:prSet presAssocID="{50DE1E25-7714-4924-9F4E-82CFDAF934A5}" presName="parentText" presStyleLbl="node1" presStyleIdx="0" presStyleCnt="3">
        <dgm:presLayoutVars>
          <dgm:chMax val="1"/>
          <dgm:bulletEnabled val="1"/>
        </dgm:presLayoutVars>
      </dgm:prSet>
      <dgm:spPr/>
      <dgm:t>
        <a:bodyPr/>
        <a:lstStyle/>
        <a:p>
          <a:endParaRPr lang="de-DE"/>
        </a:p>
      </dgm:t>
    </dgm:pt>
    <dgm:pt modelId="{EEE73D06-C922-449E-8C52-4266D0236F3F}" type="pres">
      <dgm:prSet presAssocID="{50DE1E25-7714-4924-9F4E-82CFDAF934A5}" presName="descendantText" presStyleLbl="alignAccFollowNode1" presStyleIdx="0" presStyleCnt="3">
        <dgm:presLayoutVars>
          <dgm:bulletEnabled val="1"/>
        </dgm:presLayoutVars>
      </dgm:prSet>
      <dgm:spPr/>
      <dgm:t>
        <a:bodyPr/>
        <a:lstStyle/>
        <a:p>
          <a:endParaRPr lang="de-DE"/>
        </a:p>
      </dgm:t>
    </dgm:pt>
    <dgm:pt modelId="{3677EDF1-9A4A-4551-852D-C6B5C9477316}" type="pres">
      <dgm:prSet presAssocID="{B9B1780C-2979-460F-919E-EA2E16E189CC}" presName="sp" presStyleCnt="0"/>
      <dgm:spPr/>
    </dgm:pt>
    <dgm:pt modelId="{B0DDA36E-6739-474D-B068-4F34B8F2A964}" type="pres">
      <dgm:prSet presAssocID="{3C30D418-F6F4-48A3-B1A1-88424AAEBE95}" presName="linNode" presStyleCnt="0"/>
      <dgm:spPr/>
    </dgm:pt>
    <dgm:pt modelId="{170397E3-A5FE-4522-9C8F-D9E8A73416D4}" type="pres">
      <dgm:prSet presAssocID="{3C30D418-F6F4-48A3-B1A1-88424AAEBE95}" presName="parentText" presStyleLbl="node1" presStyleIdx="1" presStyleCnt="3" custLinFactNeighborY="-741">
        <dgm:presLayoutVars>
          <dgm:chMax val="1"/>
          <dgm:bulletEnabled val="1"/>
        </dgm:presLayoutVars>
      </dgm:prSet>
      <dgm:spPr/>
      <dgm:t>
        <a:bodyPr/>
        <a:lstStyle/>
        <a:p>
          <a:endParaRPr lang="de-DE"/>
        </a:p>
      </dgm:t>
    </dgm:pt>
    <dgm:pt modelId="{99684465-6F93-4189-AD90-4504CA356882}" type="pres">
      <dgm:prSet presAssocID="{3C30D418-F6F4-48A3-B1A1-88424AAEBE95}" presName="descendantText" presStyleLbl="alignAccFollowNode1" presStyleIdx="1" presStyleCnt="3" custLinFactNeighborX="2787" custLinFactNeighborY="784">
        <dgm:presLayoutVars>
          <dgm:bulletEnabled val="1"/>
        </dgm:presLayoutVars>
      </dgm:prSet>
      <dgm:spPr/>
      <dgm:t>
        <a:bodyPr/>
        <a:lstStyle/>
        <a:p>
          <a:endParaRPr lang="de-DE"/>
        </a:p>
      </dgm:t>
    </dgm:pt>
    <dgm:pt modelId="{BBC2BA85-A1A5-4C24-9E9E-D4F1E6C27AA1}" type="pres">
      <dgm:prSet presAssocID="{5606F2F6-EE39-4A0E-A492-45DBCD546185}" presName="sp" presStyleCnt="0"/>
      <dgm:spPr/>
    </dgm:pt>
    <dgm:pt modelId="{365D6D87-27CA-410F-8BED-2744D7ED9DE1}" type="pres">
      <dgm:prSet presAssocID="{FB32B8A7-FD9B-4AF6-BF03-E79D80E45AA6}" presName="linNode" presStyleCnt="0"/>
      <dgm:spPr/>
    </dgm:pt>
    <dgm:pt modelId="{EFE8BD47-07A3-427C-B5E6-18EBBCB51B92}" type="pres">
      <dgm:prSet presAssocID="{FB32B8A7-FD9B-4AF6-BF03-E79D80E45AA6}" presName="parentText" presStyleLbl="node1" presStyleIdx="2" presStyleCnt="3">
        <dgm:presLayoutVars>
          <dgm:chMax val="1"/>
          <dgm:bulletEnabled val="1"/>
        </dgm:presLayoutVars>
      </dgm:prSet>
      <dgm:spPr/>
      <dgm:t>
        <a:bodyPr/>
        <a:lstStyle/>
        <a:p>
          <a:endParaRPr lang="de-DE"/>
        </a:p>
      </dgm:t>
    </dgm:pt>
    <dgm:pt modelId="{CF9ACCFA-FB46-477F-B7E6-533C08472B43}" type="pres">
      <dgm:prSet presAssocID="{FB32B8A7-FD9B-4AF6-BF03-E79D80E45AA6}" presName="descendantText" presStyleLbl="alignAccFollowNode1" presStyleIdx="2" presStyleCnt="3">
        <dgm:presLayoutVars>
          <dgm:bulletEnabled val="1"/>
        </dgm:presLayoutVars>
      </dgm:prSet>
      <dgm:spPr/>
      <dgm:t>
        <a:bodyPr/>
        <a:lstStyle/>
        <a:p>
          <a:endParaRPr lang="de-DE"/>
        </a:p>
      </dgm:t>
    </dgm:pt>
  </dgm:ptLst>
  <dgm:cxnLst>
    <dgm:cxn modelId="{4127F2A2-5C86-44AC-96B8-10A8E5EBF8EA}" type="presOf" srcId="{D27D7020-CD8D-4341-94C0-327D0A499A99}" destId="{DF6C9743-E1DC-4BE6-B957-2F05CA11D00D}" srcOrd="0" destOrd="0" presId="urn:microsoft.com/office/officeart/2005/8/layout/vList5"/>
    <dgm:cxn modelId="{17D47EC8-2325-4008-AA79-9202D66C9204}" srcId="{FB32B8A7-FD9B-4AF6-BF03-E79D80E45AA6}" destId="{5429EB02-1D7B-42D7-B300-E02A2CC97545}" srcOrd="0" destOrd="0" parTransId="{9A32CD96-28B7-4694-9D14-0DAAA5B6330C}" sibTransId="{7D976BFB-79F4-43AC-A47F-726C96C9028F}"/>
    <dgm:cxn modelId="{F0E9148C-7E3D-491F-B565-86C7B944B960}" srcId="{D27D7020-CD8D-4341-94C0-327D0A499A99}" destId="{FB32B8A7-FD9B-4AF6-BF03-E79D80E45AA6}" srcOrd="2" destOrd="0" parTransId="{48DC6191-9E30-49C0-88ED-40BE9028ACCE}" sibTransId="{907194FF-FD98-4338-8EF6-112526EBC1B3}"/>
    <dgm:cxn modelId="{66BC2E83-921D-4C8D-8277-3B7738DF78A6}" srcId="{50DE1E25-7714-4924-9F4E-82CFDAF934A5}" destId="{2C36F53E-6394-4D56-A158-08969EB59511}" srcOrd="0" destOrd="0" parTransId="{87B58DB3-F310-4EEE-9FC1-7D3221B9444C}" sibTransId="{11ECC2D5-AA4A-4811-8695-CDFBEDC94BFE}"/>
    <dgm:cxn modelId="{0CED202F-A7D3-460E-A753-161F32EB2DA4}" srcId="{D27D7020-CD8D-4341-94C0-327D0A499A99}" destId="{50DE1E25-7714-4924-9F4E-82CFDAF934A5}" srcOrd="0" destOrd="0" parTransId="{FAB91164-7628-407A-A198-F4A6F734B6D9}" sibTransId="{B9B1780C-2979-460F-919E-EA2E16E189CC}"/>
    <dgm:cxn modelId="{7195B4D5-5003-4682-9DA4-AFE8475853E2}" type="presOf" srcId="{3C30D418-F6F4-48A3-B1A1-88424AAEBE95}" destId="{170397E3-A5FE-4522-9C8F-D9E8A73416D4}" srcOrd="0" destOrd="0" presId="urn:microsoft.com/office/officeart/2005/8/layout/vList5"/>
    <dgm:cxn modelId="{E1045174-1AEA-4B1F-ABC3-7BD1AC09AC48}" srcId="{3C30D418-F6F4-48A3-B1A1-88424AAEBE95}" destId="{4B04DED4-B487-46A0-B93E-B32788BD05D4}" srcOrd="0" destOrd="0" parTransId="{82B89224-E7BE-46B0-B111-4D04C25B49B4}" sibTransId="{7C1457C5-6C93-4400-B83A-8501FC5E28C1}"/>
    <dgm:cxn modelId="{F0AB2454-7700-4CF1-8DAE-C8FC8FABC282}" type="presOf" srcId="{2C36F53E-6394-4D56-A158-08969EB59511}" destId="{EEE73D06-C922-449E-8C52-4266D0236F3F}" srcOrd="0" destOrd="0" presId="urn:microsoft.com/office/officeart/2005/8/layout/vList5"/>
    <dgm:cxn modelId="{072798BC-3FC8-4FF9-99AF-A8C560C4289C}" type="presOf" srcId="{4B04DED4-B487-46A0-B93E-B32788BD05D4}" destId="{99684465-6F93-4189-AD90-4504CA356882}" srcOrd="0" destOrd="0" presId="urn:microsoft.com/office/officeart/2005/8/layout/vList5"/>
    <dgm:cxn modelId="{754B9820-AAEF-43F1-BFA0-DEAB922D572C}" type="presOf" srcId="{FB32B8A7-FD9B-4AF6-BF03-E79D80E45AA6}" destId="{EFE8BD47-07A3-427C-B5E6-18EBBCB51B92}" srcOrd="0" destOrd="0" presId="urn:microsoft.com/office/officeart/2005/8/layout/vList5"/>
    <dgm:cxn modelId="{403AA300-CB79-4CBE-80F6-5AAA731EE8DB}" srcId="{D27D7020-CD8D-4341-94C0-327D0A499A99}" destId="{3C30D418-F6F4-48A3-B1A1-88424AAEBE95}" srcOrd="1" destOrd="0" parTransId="{53C1171E-A9AB-407A-B32B-8C54069BA076}" sibTransId="{5606F2F6-EE39-4A0E-A492-45DBCD546185}"/>
    <dgm:cxn modelId="{86728E4F-4466-4D14-A0EB-761F761DB15A}" type="presOf" srcId="{50DE1E25-7714-4924-9F4E-82CFDAF934A5}" destId="{F9715CD1-8F6A-42D2-9485-7A04C94F8AF5}" srcOrd="0" destOrd="0" presId="urn:microsoft.com/office/officeart/2005/8/layout/vList5"/>
    <dgm:cxn modelId="{10C6D695-446C-4E38-80C7-D803E161C02C}" type="presOf" srcId="{5429EB02-1D7B-42D7-B300-E02A2CC97545}" destId="{CF9ACCFA-FB46-477F-B7E6-533C08472B43}" srcOrd="0" destOrd="0" presId="urn:microsoft.com/office/officeart/2005/8/layout/vList5"/>
    <dgm:cxn modelId="{F01372F2-5F46-4BFA-91FF-344304230C3B}" type="presParOf" srcId="{DF6C9743-E1DC-4BE6-B957-2F05CA11D00D}" destId="{B190A89D-869E-4A61-BDDA-934FE4A57E45}" srcOrd="0" destOrd="0" presId="urn:microsoft.com/office/officeart/2005/8/layout/vList5"/>
    <dgm:cxn modelId="{6EABDF2C-B4E4-48F6-8686-C182768E7A8F}" type="presParOf" srcId="{B190A89D-869E-4A61-BDDA-934FE4A57E45}" destId="{F9715CD1-8F6A-42D2-9485-7A04C94F8AF5}" srcOrd="0" destOrd="0" presId="urn:microsoft.com/office/officeart/2005/8/layout/vList5"/>
    <dgm:cxn modelId="{15219479-04D1-4CD9-AA20-A13BB5B9AAC0}" type="presParOf" srcId="{B190A89D-869E-4A61-BDDA-934FE4A57E45}" destId="{EEE73D06-C922-449E-8C52-4266D0236F3F}" srcOrd="1" destOrd="0" presId="urn:microsoft.com/office/officeart/2005/8/layout/vList5"/>
    <dgm:cxn modelId="{046B62A9-3E23-4EDE-9C85-E091D3E8CA4F}" type="presParOf" srcId="{DF6C9743-E1DC-4BE6-B957-2F05CA11D00D}" destId="{3677EDF1-9A4A-4551-852D-C6B5C9477316}" srcOrd="1" destOrd="0" presId="urn:microsoft.com/office/officeart/2005/8/layout/vList5"/>
    <dgm:cxn modelId="{6B9CF0DA-0A1A-4D64-8AFD-43FEFC151664}" type="presParOf" srcId="{DF6C9743-E1DC-4BE6-B957-2F05CA11D00D}" destId="{B0DDA36E-6739-474D-B068-4F34B8F2A964}" srcOrd="2" destOrd="0" presId="urn:microsoft.com/office/officeart/2005/8/layout/vList5"/>
    <dgm:cxn modelId="{3B39B1CC-FB79-4469-8259-D3BD2A299E77}" type="presParOf" srcId="{B0DDA36E-6739-474D-B068-4F34B8F2A964}" destId="{170397E3-A5FE-4522-9C8F-D9E8A73416D4}" srcOrd="0" destOrd="0" presId="urn:microsoft.com/office/officeart/2005/8/layout/vList5"/>
    <dgm:cxn modelId="{E71B3FDA-DA52-4CD0-97C3-1861332E125F}" type="presParOf" srcId="{B0DDA36E-6739-474D-B068-4F34B8F2A964}" destId="{99684465-6F93-4189-AD90-4504CA356882}" srcOrd="1" destOrd="0" presId="urn:microsoft.com/office/officeart/2005/8/layout/vList5"/>
    <dgm:cxn modelId="{9FEA16EB-B188-47D2-BEDA-9919880B7E40}" type="presParOf" srcId="{DF6C9743-E1DC-4BE6-B957-2F05CA11D00D}" destId="{BBC2BA85-A1A5-4C24-9E9E-D4F1E6C27AA1}" srcOrd="3" destOrd="0" presId="urn:microsoft.com/office/officeart/2005/8/layout/vList5"/>
    <dgm:cxn modelId="{621F525F-5D09-4283-BB57-D6C6A41491D0}" type="presParOf" srcId="{DF6C9743-E1DC-4BE6-B957-2F05CA11D00D}" destId="{365D6D87-27CA-410F-8BED-2744D7ED9DE1}" srcOrd="4" destOrd="0" presId="urn:microsoft.com/office/officeart/2005/8/layout/vList5"/>
    <dgm:cxn modelId="{B328F3A1-6450-444E-A3DA-2FEECAAEBA4D}" type="presParOf" srcId="{365D6D87-27CA-410F-8BED-2744D7ED9DE1}" destId="{EFE8BD47-07A3-427C-B5E6-18EBBCB51B92}" srcOrd="0" destOrd="0" presId="urn:microsoft.com/office/officeart/2005/8/layout/vList5"/>
    <dgm:cxn modelId="{DB727A9B-7008-45B0-B3A3-AEA0AC36E3C7}" type="presParOf" srcId="{365D6D87-27CA-410F-8BED-2744D7ED9DE1}" destId="{CF9ACCFA-FB46-477F-B7E6-533C08472B43}"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E73D06-C922-449E-8C52-4266D0236F3F}">
      <dsp:nvSpPr>
        <dsp:cNvPr id="0" name=""/>
        <dsp:cNvSpPr/>
      </dsp:nvSpPr>
      <dsp:spPr>
        <a:xfrm rot="5400000">
          <a:off x="6589693" y="-2661723"/>
          <a:ext cx="1121829" cy="6729984"/>
        </a:xfrm>
        <a:prstGeom prst="round2Same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de-DE" sz="2800" kern="1200" dirty="0" smtClean="0"/>
            <a:t>die Person, für die vollstreckt wird</a:t>
          </a:r>
          <a:endParaRPr lang="de-DE" sz="2800" kern="1200" dirty="0"/>
        </a:p>
      </dsp:txBody>
      <dsp:txXfrm rot="-5400000">
        <a:off x="3785616" y="197117"/>
        <a:ext cx="6675221" cy="1012303"/>
      </dsp:txXfrm>
    </dsp:sp>
    <dsp:sp modelId="{F9715CD1-8F6A-42D2-9485-7A04C94F8AF5}">
      <dsp:nvSpPr>
        <dsp:cNvPr id="0" name=""/>
        <dsp:cNvSpPr/>
      </dsp:nvSpPr>
      <dsp:spPr>
        <a:xfrm>
          <a:off x="0" y="2124"/>
          <a:ext cx="3785616" cy="140228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rtl="0">
            <a:lnSpc>
              <a:spcPct val="90000"/>
            </a:lnSpc>
            <a:spcBef>
              <a:spcPct val="0"/>
            </a:spcBef>
            <a:spcAft>
              <a:spcPct val="35000"/>
            </a:spcAft>
          </a:pPr>
          <a:r>
            <a:rPr lang="de-DE" sz="2500" kern="1200" dirty="0" smtClean="0"/>
            <a:t>Vollstreckungsgläubiger</a:t>
          </a:r>
          <a:endParaRPr lang="de-DE" sz="2500" kern="1200" dirty="0"/>
        </a:p>
      </dsp:txBody>
      <dsp:txXfrm>
        <a:off x="68454" y="70578"/>
        <a:ext cx="3648708" cy="1265378"/>
      </dsp:txXfrm>
    </dsp:sp>
    <dsp:sp modelId="{99684465-6F93-4189-AD90-4504CA356882}">
      <dsp:nvSpPr>
        <dsp:cNvPr id="0" name=""/>
        <dsp:cNvSpPr/>
      </dsp:nvSpPr>
      <dsp:spPr>
        <a:xfrm rot="5400000">
          <a:off x="6589693" y="-1180527"/>
          <a:ext cx="1121829" cy="6729984"/>
        </a:xfrm>
        <a:prstGeom prst="round2Same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de-DE" sz="2800" kern="1200" dirty="0" smtClean="0"/>
            <a:t>die Person, gegen die vollstreckt wird</a:t>
          </a:r>
          <a:endParaRPr lang="de-DE" sz="2800" kern="1200" dirty="0"/>
        </a:p>
      </dsp:txBody>
      <dsp:txXfrm rot="-5400000">
        <a:off x="3785616" y="1678313"/>
        <a:ext cx="6675221" cy="1012303"/>
      </dsp:txXfrm>
    </dsp:sp>
    <dsp:sp modelId="{170397E3-A5FE-4522-9C8F-D9E8A73416D4}">
      <dsp:nvSpPr>
        <dsp:cNvPr id="0" name=""/>
        <dsp:cNvSpPr/>
      </dsp:nvSpPr>
      <dsp:spPr>
        <a:xfrm>
          <a:off x="0" y="1464134"/>
          <a:ext cx="3785616" cy="140228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rtl="0">
            <a:lnSpc>
              <a:spcPct val="90000"/>
            </a:lnSpc>
            <a:spcBef>
              <a:spcPct val="0"/>
            </a:spcBef>
            <a:spcAft>
              <a:spcPct val="35000"/>
            </a:spcAft>
          </a:pPr>
          <a:r>
            <a:rPr lang="de-DE" sz="2500" kern="1200" dirty="0" smtClean="0"/>
            <a:t>Vollstreckungsschuldner</a:t>
          </a:r>
          <a:endParaRPr lang="de-DE" sz="2500" kern="1200" dirty="0"/>
        </a:p>
      </dsp:txBody>
      <dsp:txXfrm>
        <a:off x="68454" y="1532588"/>
        <a:ext cx="3648708" cy="1265378"/>
      </dsp:txXfrm>
    </dsp:sp>
    <dsp:sp modelId="{CF9ACCFA-FB46-477F-B7E6-533C08472B43}">
      <dsp:nvSpPr>
        <dsp:cNvPr id="0" name=""/>
        <dsp:cNvSpPr/>
      </dsp:nvSpPr>
      <dsp:spPr>
        <a:xfrm rot="5400000">
          <a:off x="6589693" y="283077"/>
          <a:ext cx="1121829" cy="6729984"/>
        </a:xfrm>
        <a:prstGeom prst="round2Same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de-DE" sz="2400" kern="1200" dirty="0" smtClean="0"/>
            <a:t>Schuldner einer Forderung, die vom Gläubiger des Gläubigers gepfändet wurde</a:t>
          </a:r>
          <a:endParaRPr lang="de-DE" sz="2400" kern="1200" dirty="0"/>
        </a:p>
      </dsp:txBody>
      <dsp:txXfrm rot="-5400000">
        <a:off x="3785616" y="3141918"/>
        <a:ext cx="6675221" cy="1012303"/>
      </dsp:txXfrm>
    </dsp:sp>
    <dsp:sp modelId="{EFE8BD47-07A3-427C-B5E6-18EBBCB51B92}">
      <dsp:nvSpPr>
        <dsp:cNvPr id="0" name=""/>
        <dsp:cNvSpPr/>
      </dsp:nvSpPr>
      <dsp:spPr>
        <a:xfrm>
          <a:off x="0" y="2946926"/>
          <a:ext cx="3785616" cy="140228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rtl="0">
            <a:lnSpc>
              <a:spcPct val="90000"/>
            </a:lnSpc>
            <a:spcBef>
              <a:spcPct val="0"/>
            </a:spcBef>
            <a:spcAft>
              <a:spcPct val="35000"/>
            </a:spcAft>
          </a:pPr>
          <a:r>
            <a:rPr lang="de-DE" sz="2500" kern="1200" dirty="0" smtClean="0"/>
            <a:t>Drittschuldner</a:t>
          </a:r>
          <a:endParaRPr lang="de-DE" sz="2500" kern="1200" dirty="0"/>
        </a:p>
      </dsp:txBody>
      <dsp:txXfrm>
        <a:off x="68454" y="3015380"/>
        <a:ext cx="3648708" cy="126537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A492F960-4ED3-495B-A310-80DCAD909A7E}" type="datetimeFigureOut">
              <a:rPr lang="de-DE" smtClean="0"/>
              <a:t>19.03.2024</a:t>
            </a:fld>
            <a:endParaRPr lang="de-DE"/>
          </a:p>
        </p:txBody>
      </p:sp>
      <p:sp>
        <p:nvSpPr>
          <p:cNvPr id="4" name="Fußzeilenplatzhalter 3"/>
          <p:cNvSpPr>
            <a:spLocks noGrp="1"/>
          </p:cNvSpPr>
          <p:nvPr>
            <p:ph type="ftr" sz="quarter" idx="2"/>
          </p:nvPr>
        </p:nvSpPr>
        <p:spPr>
          <a:xfrm>
            <a:off x="0" y="9429750"/>
            <a:ext cx="2889250" cy="496888"/>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778250" y="9429750"/>
            <a:ext cx="2889250" cy="496888"/>
          </a:xfrm>
          <a:prstGeom prst="rect">
            <a:avLst/>
          </a:prstGeom>
        </p:spPr>
        <p:txBody>
          <a:bodyPr vert="horz" lIns="91440" tIns="45720" rIns="91440" bIns="45720" rtlCol="0" anchor="b"/>
          <a:lstStyle>
            <a:lvl1pPr algn="r">
              <a:defRPr sz="1200"/>
            </a:lvl1pPr>
          </a:lstStyle>
          <a:p>
            <a:fld id="{83DAE644-9ECC-4E18-B2F7-5B98200D5EC7}" type="slidenum">
              <a:rPr lang="de-DE" smtClean="0"/>
              <a:t>‹Nr.›</a:t>
            </a:fld>
            <a:endParaRPr lang="de-DE"/>
          </a:p>
        </p:txBody>
      </p:sp>
    </p:spTree>
    <p:extLst>
      <p:ext uri="{BB962C8B-B14F-4D97-AF65-F5344CB8AC3E}">
        <p14:creationId xmlns:p14="http://schemas.microsoft.com/office/powerpoint/2010/main" val="11823106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EBE0FFA8-6ABA-443B-8244-9EC3C46D4890}" type="datetimeFigureOut">
              <a:rPr lang="de-DE" smtClean="0"/>
              <a:t>19.03.2024</a:t>
            </a:fld>
            <a:endParaRPr lang="de-DE"/>
          </a:p>
        </p:txBody>
      </p:sp>
      <p:sp>
        <p:nvSpPr>
          <p:cNvPr id="4" name="Folienbildplatzhalter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66909" y="4777194"/>
            <a:ext cx="5335270" cy="3908614"/>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EB789DDE-ED35-4A43-BA4D-CEC27D9B6C5F}" type="slidenum">
              <a:rPr lang="de-DE" smtClean="0"/>
              <a:t>‹Nr.›</a:t>
            </a:fld>
            <a:endParaRPr lang="de-DE"/>
          </a:p>
        </p:txBody>
      </p:sp>
    </p:spTree>
    <p:extLst>
      <p:ext uri="{BB962C8B-B14F-4D97-AF65-F5344CB8AC3E}">
        <p14:creationId xmlns:p14="http://schemas.microsoft.com/office/powerpoint/2010/main" val="1026994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3" Type="http://schemas.openxmlformats.org/officeDocument/2006/relationships/hyperlink" Target="http://www.justiz-auktion.de" TargetMode="External"/><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B789DDE-ED35-4A43-BA4D-CEC27D9B6C5F}" type="slidenum">
              <a:rPr lang="de-DE" smtClean="0"/>
              <a:t>1</a:t>
            </a:fld>
            <a:endParaRPr lang="de-DE"/>
          </a:p>
        </p:txBody>
      </p:sp>
    </p:spTree>
    <p:extLst>
      <p:ext uri="{BB962C8B-B14F-4D97-AF65-F5344CB8AC3E}">
        <p14:creationId xmlns:p14="http://schemas.microsoft.com/office/powerpoint/2010/main" val="22669934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smtClean="0"/>
              <a:t>EIGENE LEHRGÄNGE</a:t>
            </a:r>
          </a:p>
          <a:p>
            <a:endParaRPr lang="de-DE" b="1" dirty="0" smtClean="0"/>
          </a:p>
          <a:p>
            <a:r>
              <a:rPr lang="de-DE" b="1" dirty="0" smtClean="0"/>
              <a:t>Grundbuch: </a:t>
            </a:r>
            <a:r>
              <a:rPr lang="de-DE" b="0" dirty="0" smtClean="0"/>
              <a:t>bei Vollstreckung in unbewegliches Vermögen ( </a:t>
            </a:r>
            <a:r>
              <a:rPr lang="de-DE" b="0" dirty="0" err="1" smtClean="0"/>
              <a:t>z.Bsp</a:t>
            </a:r>
            <a:r>
              <a:rPr lang="de-DE" b="0" dirty="0" smtClean="0"/>
              <a:t>. Schuldner hat ein Mietshaus),</a:t>
            </a:r>
          </a:p>
          <a:p>
            <a:r>
              <a:rPr lang="de-DE" b="0" dirty="0" smtClean="0"/>
              <a:t>                     Gläubiger sichert seine Forderung (muss</a:t>
            </a:r>
            <a:r>
              <a:rPr lang="de-DE" b="0" baseline="0" dirty="0" smtClean="0"/>
              <a:t> über 750 € liegen)</a:t>
            </a:r>
            <a:endParaRPr lang="de-DE" b="0" dirty="0" smtClean="0"/>
          </a:p>
          <a:p>
            <a:endParaRPr lang="de-DE" b="0" dirty="0" smtClean="0"/>
          </a:p>
          <a:p>
            <a:r>
              <a:rPr lang="de-DE" b="1" dirty="0" smtClean="0"/>
              <a:t>Prozessgericht:</a:t>
            </a:r>
            <a:r>
              <a:rPr lang="de-DE" b="0" dirty="0" smtClean="0"/>
              <a:t> </a:t>
            </a:r>
            <a:r>
              <a:rPr lang="de-DE" b="0" u="sng" dirty="0" smtClean="0"/>
              <a:t>vertretbare Handlung </a:t>
            </a:r>
            <a:r>
              <a:rPr lang="de-DE" b="0" dirty="0" smtClean="0"/>
              <a:t>kann von </a:t>
            </a:r>
            <a:r>
              <a:rPr lang="de-DE" b="0" dirty="0" err="1" smtClean="0"/>
              <a:t>jmd</a:t>
            </a:r>
            <a:r>
              <a:rPr lang="de-DE" b="0" dirty="0" smtClean="0"/>
              <a:t> übernommen werden ( Socken stricken)</a:t>
            </a:r>
          </a:p>
          <a:p>
            <a:r>
              <a:rPr lang="de-DE" b="0" dirty="0" smtClean="0"/>
              <a:t>                         unvertretbar: - kann</a:t>
            </a:r>
            <a:r>
              <a:rPr lang="de-DE" b="0" baseline="0" dirty="0" smtClean="0"/>
              <a:t> nur der Schuldner alleine vornehmen</a:t>
            </a:r>
          </a:p>
          <a:p>
            <a:r>
              <a:rPr lang="de-DE" b="0" baseline="0" dirty="0" smtClean="0"/>
              <a:t>                                               -von seinem Willen abhängig ( Auskunft über vermögen geben, Äußerung zurücknehmen)</a:t>
            </a:r>
            <a:endParaRPr lang="de-DE" b="0" dirty="0" smtClean="0"/>
          </a:p>
          <a:p>
            <a:r>
              <a:rPr lang="de-DE" b="0" dirty="0" smtClean="0"/>
              <a:t>                        </a:t>
            </a:r>
            <a:endParaRPr lang="de-DE" b="0" dirty="0"/>
          </a:p>
        </p:txBody>
      </p:sp>
      <p:sp>
        <p:nvSpPr>
          <p:cNvPr id="4" name="Foliennummernplatzhalter 3"/>
          <p:cNvSpPr>
            <a:spLocks noGrp="1"/>
          </p:cNvSpPr>
          <p:nvPr>
            <p:ph type="sldNum" sz="quarter" idx="10"/>
          </p:nvPr>
        </p:nvSpPr>
        <p:spPr/>
        <p:txBody>
          <a:bodyPr/>
          <a:lstStyle/>
          <a:p>
            <a:fld id="{EB789DDE-ED35-4A43-BA4D-CEC27D9B6C5F}" type="slidenum">
              <a:rPr lang="de-DE" smtClean="0"/>
              <a:t>10</a:t>
            </a:fld>
            <a:endParaRPr lang="de-DE"/>
          </a:p>
        </p:txBody>
      </p:sp>
    </p:spTree>
    <p:extLst>
      <p:ext uri="{BB962C8B-B14F-4D97-AF65-F5344CB8AC3E}">
        <p14:creationId xmlns:p14="http://schemas.microsoft.com/office/powerpoint/2010/main" val="628073827"/>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B789DDE-ED35-4A43-BA4D-CEC27D9B6C5F}" type="slidenum">
              <a:rPr lang="de-DE" smtClean="0"/>
              <a:t>100</a:t>
            </a:fld>
            <a:endParaRPr lang="de-DE"/>
          </a:p>
        </p:txBody>
      </p:sp>
    </p:spTree>
    <p:extLst>
      <p:ext uri="{BB962C8B-B14F-4D97-AF65-F5344CB8AC3E}">
        <p14:creationId xmlns:p14="http://schemas.microsoft.com/office/powerpoint/2010/main" val="439266996"/>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B789DDE-ED35-4A43-BA4D-CEC27D9B6C5F}" type="slidenum">
              <a:rPr lang="de-DE" smtClean="0"/>
              <a:t>101</a:t>
            </a:fld>
            <a:endParaRPr lang="de-DE"/>
          </a:p>
        </p:txBody>
      </p:sp>
    </p:spTree>
    <p:extLst>
      <p:ext uri="{BB962C8B-B14F-4D97-AF65-F5344CB8AC3E}">
        <p14:creationId xmlns:p14="http://schemas.microsoft.com/office/powerpoint/2010/main" val="1784694820"/>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B789DDE-ED35-4A43-BA4D-CEC27D9B6C5F}" type="slidenum">
              <a:rPr lang="de-DE" smtClean="0"/>
              <a:t>102</a:t>
            </a:fld>
            <a:endParaRPr lang="de-DE"/>
          </a:p>
        </p:txBody>
      </p:sp>
    </p:spTree>
    <p:extLst>
      <p:ext uri="{BB962C8B-B14F-4D97-AF65-F5344CB8AC3E}">
        <p14:creationId xmlns:p14="http://schemas.microsoft.com/office/powerpoint/2010/main" val="3979058950"/>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B789DDE-ED35-4A43-BA4D-CEC27D9B6C5F}" type="slidenum">
              <a:rPr lang="de-DE" smtClean="0"/>
              <a:t>103</a:t>
            </a:fld>
            <a:endParaRPr lang="de-DE"/>
          </a:p>
        </p:txBody>
      </p:sp>
    </p:spTree>
    <p:extLst>
      <p:ext uri="{BB962C8B-B14F-4D97-AF65-F5344CB8AC3E}">
        <p14:creationId xmlns:p14="http://schemas.microsoft.com/office/powerpoint/2010/main" val="2383918842"/>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B789DDE-ED35-4A43-BA4D-CEC27D9B6C5F}" type="slidenum">
              <a:rPr lang="de-DE" smtClean="0"/>
              <a:t>104</a:t>
            </a:fld>
            <a:endParaRPr lang="de-DE"/>
          </a:p>
        </p:txBody>
      </p:sp>
    </p:spTree>
    <p:extLst>
      <p:ext uri="{BB962C8B-B14F-4D97-AF65-F5344CB8AC3E}">
        <p14:creationId xmlns:p14="http://schemas.microsoft.com/office/powerpoint/2010/main" val="1015645924"/>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B789DDE-ED35-4A43-BA4D-CEC27D9B6C5F}" type="slidenum">
              <a:rPr lang="de-DE" smtClean="0"/>
              <a:t>105</a:t>
            </a:fld>
            <a:endParaRPr lang="de-DE"/>
          </a:p>
        </p:txBody>
      </p:sp>
    </p:spTree>
    <p:extLst>
      <p:ext uri="{BB962C8B-B14F-4D97-AF65-F5344CB8AC3E}">
        <p14:creationId xmlns:p14="http://schemas.microsoft.com/office/powerpoint/2010/main" val="359530179"/>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B789DDE-ED35-4A43-BA4D-CEC27D9B6C5F}" type="slidenum">
              <a:rPr lang="de-DE" smtClean="0"/>
              <a:t>106</a:t>
            </a:fld>
            <a:endParaRPr lang="de-DE"/>
          </a:p>
        </p:txBody>
      </p:sp>
    </p:spTree>
    <p:extLst>
      <p:ext uri="{BB962C8B-B14F-4D97-AF65-F5344CB8AC3E}">
        <p14:creationId xmlns:p14="http://schemas.microsoft.com/office/powerpoint/2010/main" val="37774941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Vollstreckung erfolgt aus eigenen Bescheiden, kein Titel vom Prozessgericht nötig</a:t>
            </a:r>
          </a:p>
          <a:p>
            <a:endParaRPr lang="de-DE" dirty="0" smtClean="0"/>
          </a:p>
          <a:p>
            <a:endParaRPr lang="de-DE" dirty="0" smtClean="0"/>
          </a:p>
          <a:p>
            <a:r>
              <a:rPr lang="de-DE" b="1" dirty="0" smtClean="0"/>
              <a:t>ÜBUNGEN</a:t>
            </a:r>
            <a:r>
              <a:rPr lang="de-DE" dirty="0" smtClean="0"/>
              <a:t> zur ZUSTÄNDIGKEIT der Vollstreckungsorgane </a:t>
            </a:r>
            <a:endParaRPr lang="de-DE" dirty="0"/>
          </a:p>
        </p:txBody>
      </p:sp>
      <p:sp>
        <p:nvSpPr>
          <p:cNvPr id="4" name="Foliennummernplatzhalter 3"/>
          <p:cNvSpPr>
            <a:spLocks noGrp="1"/>
          </p:cNvSpPr>
          <p:nvPr>
            <p:ph type="sldNum" sz="quarter" idx="10"/>
          </p:nvPr>
        </p:nvSpPr>
        <p:spPr/>
        <p:txBody>
          <a:bodyPr/>
          <a:lstStyle/>
          <a:p>
            <a:fld id="{EB789DDE-ED35-4A43-BA4D-CEC27D9B6C5F}" type="slidenum">
              <a:rPr lang="de-DE" smtClean="0"/>
              <a:t>11</a:t>
            </a:fld>
            <a:endParaRPr lang="de-DE"/>
          </a:p>
        </p:txBody>
      </p:sp>
    </p:spTree>
    <p:extLst>
      <p:ext uri="{BB962C8B-B14F-4D97-AF65-F5344CB8AC3E}">
        <p14:creationId xmlns:p14="http://schemas.microsoft.com/office/powerpoint/2010/main" val="12661851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smtClean="0"/>
              <a:t>FRAGE: </a:t>
            </a:r>
            <a:r>
              <a:rPr lang="de-DE" b="0" dirty="0" smtClean="0"/>
              <a:t>Was bedeutet allgemeiner Gerichtsstand? (begründet den Wohnsitz des Schuldners, sofern nicht ein ausschließlicher Gerichtsstand benannt ist)</a:t>
            </a:r>
            <a:endParaRPr lang="de-DE" b="0" dirty="0"/>
          </a:p>
        </p:txBody>
      </p:sp>
      <p:sp>
        <p:nvSpPr>
          <p:cNvPr id="4" name="Foliennummernplatzhalter 3"/>
          <p:cNvSpPr>
            <a:spLocks noGrp="1"/>
          </p:cNvSpPr>
          <p:nvPr>
            <p:ph type="sldNum" sz="quarter" idx="10"/>
          </p:nvPr>
        </p:nvSpPr>
        <p:spPr/>
        <p:txBody>
          <a:bodyPr/>
          <a:lstStyle/>
          <a:p>
            <a:fld id="{EB789DDE-ED35-4A43-BA4D-CEC27D9B6C5F}" type="slidenum">
              <a:rPr lang="de-DE" smtClean="0"/>
              <a:t>12</a:t>
            </a:fld>
            <a:endParaRPr lang="de-DE"/>
          </a:p>
        </p:txBody>
      </p:sp>
    </p:spTree>
    <p:extLst>
      <p:ext uri="{BB962C8B-B14F-4D97-AF65-F5344CB8AC3E}">
        <p14:creationId xmlns:p14="http://schemas.microsoft.com/office/powerpoint/2010/main" val="13972967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B789DDE-ED35-4A43-BA4D-CEC27D9B6C5F}" type="slidenum">
              <a:rPr lang="de-DE" smtClean="0"/>
              <a:t>13</a:t>
            </a:fld>
            <a:endParaRPr lang="de-DE"/>
          </a:p>
        </p:txBody>
      </p:sp>
    </p:spTree>
    <p:extLst>
      <p:ext uri="{BB962C8B-B14F-4D97-AF65-F5344CB8AC3E}">
        <p14:creationId xmlns:p14="http://schemas.microsoft.com/office/powerpoint/2010/main" val="843766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B789DDE-ED35-4A43-BA4D-CEC27D9B6C5F}" type="slidenum">
              <a:rPr lang="de-DE" smtClean="0"/>
              <a:t>14</a:t>
            </a:fld>
            <a:endParaRPr lang="de-DE"/>
          </a:p>
        </p:txBody>
      </p:sp>
    </p:spTree>
    <p:extLst>
      <p:ext uri="{BB962C8B-B14F-4D97-AF65-F5344CB8AC3E}">
        <p14:creationId xmlns:p14="http://schemas.microsoft.com/office/powerpoint/2010/main" val="11171830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Vollstreckungsauftrag: -Eingang bei GV-Stelle ( der Gerichtsbezirk ist in Straßenzügen unterteilt, jeweils ein Teil wird GV zugeordnet)</a:t>
            </a:r>
            <a:r>
              <a:rPr lang="de-DE" baseline="0" dirty="0" smtClean="0"/>
              <a:t> =&gt; Gläubigern ist die Aufteilung nicht bekannt</a:t>
            </a:r>
            <a:endParaRPr lang="de-DE" dirty="0"/>
          </a:p>
        </p:txBody>
      </p:sp>
      <p:sp>
        <p:nvSpPr>
          <p:cNvPr id="4" name="Foliennummernplatzhalter 3"/>
          <p:cNvSpPr>
            <a:spLocks noGrp="1"/>
          </p:cNvSpPr>
          <p:nvPr>
            <p:ph type="sldNum" sz="quarter" idx="10"/>
          </p:nvPr>
        </p:nvSpPr>
        <p:spPr/>
        <p:txBody>
          <a:bodyPr/>
          <a:lstStyle/>
          <a:p>
            <a:fld id="{EB789DDE-ED35-4A43-BA4D-CEC27D9B6C5F}" type="slidenum">
              <a:rPr lang="de-DE" smtClean="0"/>
              <a:t>15</a:t>
            </a:fld>
            <a:endParaRPr lang="de-DE"/>
          </a:p>
        </p:txBody>
      </p:sp>
    </p:spTree>
    <p:extLst>
      <p:ext uri="{BB962C8B-B14F-4D97-AF65-F5344CB8AC3E}">
        <p14:creationId xmlns:p14="http://schemas.microsoft.com/office/powerpoint/2010/main" val="12170825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Übung Dispositionsmaxime </a:t>
            </a:r>
            <a:endParaRPr lang="de-DE" dirty="0"/>
          </a:p>
        </p:txBody>
      </p:sp>
      <p:sp>
        <p:nvSpPr>
          <p:cNvPr id="4" name="Foliennummernplatzhalter 3"/>
          <p:cNvSpPr>
            <a:spLocks noGrp="1"/>
          </p:cNvSpPr>
          <p:nvPr>
            <p:ph type="sldNum" sz="quarter" idx="10"/>
          </p:nvPr>
        </p:nvSpPr>
        <p:spPr/>
        <p:txBody>
          <a:bodyPr/>
          <a:lstStyle/>
          <a:p>
            <a:fld id="{EB789DDE-ED35-4A43-BA4D-CEC27D9B6C5F}" type="slidenum">
              <a:rPr lang="de-DE" smtClean="0"/>
              <a:t>16</a:t>
            </a:fld>
            <a:endParaRPr lang="de-DE"/>
          </a:p>
        </p:txBody>
      </p:sp>
    </p:spTree>
    <p:extLst>
      <p:ext uri="{BB962C8B-B14F-4D97-AF65-F5344CB8AC3E}">
        <p14:creationId xmlns:p14="http://schemas.microsoft.com/office/powerpoint/2010/main" val="7450194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 750 Abs. 1 ZPO vorlesen ZV-Voraussetzungen sind unabdingbar</a:t>
            </a:r>
          </a:p>
          <a:p>
            <a:endParaRPr lang="de-DE" dirty="0" smtClean="0"/>
          </a:p>
          <a:p>
            <a:r>
              <a:rPr lang="de-DE" dirty="0" smtClean="0"/>
              <a:t>-eindeutige Bezeichnung, Bsp. Untermieter</a:t>
            </a:r>
          </a:p>
          <a:p>
            <a:endParaRPr lang="de-DE" dirty="0"/>
          </a:p>
        </p:txBody>
      </p:sp>
      <p:sp>
        <p:nvSpPr>
          <p:cNvPr id="4" name="Foliennummernplatzhalter 3"/>
          <p:cNvSpPr>
            <a:spLocks noGrp="1"/>
          </p:cNvSpPr>
          <p:nvPr>
            <p:ph type="sldNum" sz="quarter" idx="10"/>
          </p:nvPr>
        </p:nvSpPr>
        <p:spPr/>
        <p:txBody>
          <a:bodyPr/>
          <a:lstStyle/>
          <a:p>
            <a:fld id="{EB789DDE-ED35-4A43-BA4D-CEC27D9B6C5F}" type="slidenum">
              <a:rPr lang="de-DE" smtClean="0"/>
              <a:t>17</a:t>
            </a:fld>
            <a:endParaRPr lang="de-DE"/>
          </a:p>
        </p:txBody>
      </p:sp>
    </p:spTree>
    <p:extLst>
      <p:ext uri="{BB962C8B-B14F-4D97-AF65-F5344CB8AC3E}">
        <p14:creationId xmlns:p14="http://schemas.microsoft.com/office/powerpoint/2010/main" val="29862415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B789DDE-ED35-4A43-BA4D-CEC27D9B6C5F}" type="slidenum">
              <a:rPr lang="de-DE" smtClean="0"/>
              <a:t>18</a:t>
            </a:fld>
            <a:endParaRPr lang="de-DE"/>
          </a:p>
        </p:txBody>
      </p:sp>
    </p:spTree>
    <p:extLst>
      <p:ext uri="{BB962C8B-B14F-4D97-AF65-F5344CB8AC3E}">
        <p14:creationId xmlns:p14="http://schemas.microsoft.com/office/powerpoint/2010/main" val="1475266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228600" indent="-228600">
              <a:buAutoNum type="arabicPeriod"/>
            </a:pPr>
            <a:r>
              <a:rPr lang="de-DE" b="1" dirty="0" smtClean="0"/>
              <a:t>Frage:</a:t>
            </a:r>
            <a:r>
              <a:rPr lang="de-DE" dirty="0" smtClean="0"/>
              <a:t> </a:t>
            </a:r>
            <a:r>
              <a:rPr lang="de-DE" u="sng" dirty="0" smtClean="0"/>
              <a:t>Was ist ein Titel?  </a:t>
            </a:r>
            <a:r>
              <a:rPr lang="de-DE" dirty="0" smtClean="0"/>
              <a:t>Entscheidungen, aus denen nach dem Gesetz die ZV zugelassen ist (können auch von anderen Behörden erlassen sein, </a:t>
            </a:r>
            <a:r>
              <a:rPr lang="de-DE" dirty="0" err="1" smtClean="0"/>
              <a:t>z.Bsp</a:t>
            </a:r>
            <a:r>
              <a:rPr lang="de-DE" dirty="0" smtClean="0"/>
              <a:t>. Finanzamt, Krankenkassen)</a:t>
            </a:r>
          </a:p>
          <a:p>
            <a:pPr marL="0" indent="0">
              <a:buNone/>
            </a:pPr>
            <a:r>
              <a:rPr lang="de-DE" dirty="0" smtClean="0"/>
              <a:t>                                              ( -Vergleiche, KFB,VB, Beschlüsse)</a:t>
            </a:r>
          </a:p>
          <a:p>
            <a:pPr marL="0" indent="0">
              <a:buNone/>
            </a:pPr>
            <a:endParaRPr lang="de-DE" dirty="0" smtClean="0"/>
          </a:p>
          <a:p>
            <a:pPr marL="0" indent="0">
              <a:buNone/>
            </a:pPr>
            <a:r>
              <a:rPr lang="de-DE" b="1" dirty="0" smtClean="0"/>
              <a:t>3. Frage: </a:t>
            </a:r>
            <a:r>
              <a:rPr lang="de-DE" b="0" u="sng" dirty="0" smtClean="0"/>
              <a:t>Was bedeutet rechtskräftig? </a:t>
            </a:r>
            <a:r>
              <a:rPr lang="de-DE" b="1" dirty="0" smtClean="0"/>
              <a:t>§ 705 ZPO</a:t>
            </a:r>
          </a:p>
          <a:p>
            <a:pPr marL="0" indent="0">
              <a:buNone/>
            </a:pPr>
            <a:endParaRPr lang="de-DE" b="1" dirty="0" smtClean="0"/>
          </a:p>
          <a:p>
            <a:pPr marL="0" indent="0">
              <a:buNone/>
            </a:pPr>
            <a:endParaRPr lang="de-DE" b="0" u="none" dirty="0" smtClean="0"/>
          </a:p>
          <a:p>
            <a:pPr marL="0" indent="0">
              <a:buNone/>
            </a:pPr>
            <a:r>
              <a:rPr lang="de-DE" b="0" u="none" dirty="0" smtClean="0"/>
              <a:t>-im Urteil muss stehen „Das Urteil ist vorläufig vollstreckbar“  (Feststellungsurteile und Gestaltungsurteile –</a:t>
            </a:r>
            <a:r>
              <a:rPr lang="de-DE" b="0" u="none" dirty="0" err="1" smtClean="0"/>
              <a:t>Bsp.Scheidung</a:t>
            </a:r>
            <a:r>
              <a:rPr lang="de-DE" b="0" u="none" dirty="0" smtClean="0"/>
              <a:t>- sind NICHT </a:t>
            </a:r>
            <a:r>
              <a:rPr lang="de-DE" b="0" u="none" dirty="0" err="1" smtClean="0"/>
              <a:t>vorl.vollstreckbar</a:t>
            </a:r>
            <a:r>
              <a:rPr lang="de-DE" b="0" u="none" dirty="0" smtClean="0"/>
              <a:t>)</a:t>
            </a:r>
          </a:p>
          <a:p>
            <a:pPr marL="0" indent="0">
              <a:buNone/>
            </a:pPr>
            <a:r>
              <a:rPr lang="de-DE" b="1" u="none" dirty="0" smtClean="0"/>
              <a:t>-§ 708 ZPO </a:t>
            </a:r>
            <a:r>
              <a:rPr lang="de-DE" b="0" u="none" dirty="0" smtClean="0"/>
              <a:t>angucken -&gt; regelt Titel ohne Sicherheitsleistungen =&gt; alle anderen </a:t>
            </a:r>
            <a:r>
              <a:rPr lang="de-DE" b="1" u="none" dirty="0" smtClean="0"/>
              <a:t>§ 709 ZPO </a:t>
            </a:r>
            <a:r>
              <a:rPr lang="de-DE" b="0" u="none" dirty="0" smtClean="0"/>
              <a:t>mit Sicherheitsleistungen</a:t>
            </a:r>
          </a:p>
          <a:p>
            <a:pPr marL="0" indent="0">
              <a:buNone/>
            </a:pPr>
            <a:endParaRPr lang="de-DE" b="0" u="none" dirty="0" smtClean="0"/>
          </a:p>
          <a:p>
            <a:pPr lvl="0"/>
            <a:r>
              <a:rPr lang="de-DE" sz="1200" b="1" kern="1200" dirty="0" smtClean="0">
                <a:solidFill>
                  <a:schemeClr val="tx1"/>
                </a:solidFill>
                <a:effectLst/>
                <a:latin typeface="+mn-lt"/>
                <a:ea typeface="+mn-ea"/>
                <a:cs typeface="+mn-cs"/>
              </a:rPr>
              <a:t>Auch dem Schuldner kann einräumt werden, Sicherheitsleistungen zu hinterlegen § 711 ZPO</a:t>
            </a:r>
            <a:endParaRPr lang="de-DE" sz="1200" kern="1200" dirty="0" smtClean="0">
              <a:solidFill>
                <a:schemeClr val="tx1"/>
              </a:solidFill>
              <a:effectLst/>
              <a:latin typeface="+mn-lt"/>
              <a:ea typeface="+mn-ea"/>
              <a:cs typeface="+mn-cs"/>
            </a:endParaRPr>
          </a:p>
          <a:p>
            <a:pPr lvl="0"/>
            <a:r>
              <a:rPr lang="de-DE" sz="1200" b="1" kern="1200" dirty="0" smtClean="0">
                <a:solidFill>
                  <a:schemeClr val="tx1"/>
                </a:solidFill>
                <a:effectLst/>
                <a:latin typeface="+mn-lt"/>
                <a:ea typeface="+mn-ea"/>
                <a:cs typeface="+mn-cs"/>
              </a:rPr>
              <a:t>Schutz für den Gläubiger, damit der Schuldner bei einem langwierigen RM-Verfahren nicht alles Geld und pfändbare ausgibt, damit der Gläubiger dann noch zu seinem Anspruch kommt</a:t>
            </a:r>
            <a:endParaRPr lang="de-DE" sz="1200" kern="1200" dirty="0" smtClean="0">
              <a:solidFill>
                <a:schemeClr val="tx1"/>
              </a:solidFill>
              <a:effectLst/>
              <a:latin typeface="+mn-lt"/>
              <a:ea typeface="+mn-ea"/>
              <a:cs typeface="+mn-cs"/>
            </a:endParaRPr>
          </a:p>
          <a:p>
            <a:pPr marL="0" indent="0">
              <a:buNone/>
            </a:pPr>
            <a:endParaRPr lang="de-DE" b="1" u="none" dirty="0" smtClean="0"/>
          </a:p>
          <a:p>
            <a:endParaRPr lang="de-DE" dirty="0"/>
          </a:p>
        </p:txBody>
      </p:sp>
      <p:sp>
        <p:nvSpPr>
          <p:cNvPr id="4" name="Foliennummernplatzhalter 3"/>
          <p:cNvSpPr>
            <a:spLocks noGrp="1"/>
          </p:cNvSpPr>
          <p:nvPr>
            <p:ph type="sldNum" sz="quarter" idx="10"/>
          </p:nvPr>
        </p:nvSpPr>
        <p:spPr/>
        <p:txBody>
          <a:bodyPr/>
          <a:lstStyle/>
          <a:p>
            <a:fld id="{EB789DDE-ED35-4A43-BA4D-CEC27D9B6C5F}" type="slidenum">
              <a:rPr lang="de-DE" smtClean="0"/>
              <a:t>19</a:t>
            </a:fld>
            <a:endParaRPr lang="de-DE"/>
          </a:p>
        </p:txBody>
      </p:sp>
    </p:spTree>
    <p:extLst>
      <p:ext uri="{BB962C8B-B14F-4D97-AF65-F5344CB8AC3E}">
        <p14:creationId xmlns:p14="http://schemas.microsoft.com/office/powerpoint/2010/main" val="8639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de-DE" dirty="0" smtClean="0"/>
              <a:t>Bürger haben Anspruch gegen den Staat auf Schutz ihrer Rechte</a:t>
            </a:r>
          </a:p>
          <a:p>
            <a:pPr marL="171450" indent="-171450">
              <a:buFontTx/>
              <a:buChar char="-"/>
            </a:pPr>
            <a:r>
              <a:rPr lang="de-DE" dirty="0" smtClean="0"/>
              <a:t>Staat</a:t>
            </a:r>
            <a:r>
              <a:rPr lang="de-DE" baseline="0" dirty="0" smtClean="0"/>
              <a:t> gewährt Rechtsschutz und eröffnet den Rechtsweg</a:t>
            </a:r>
          </a:p>
          <a:p>
            <a:pPr marL="171450" indent="-171450">
              <a:buFontTx/>
              <a:buChar char="-"/>
            </a:pPr>
            <a:r>
              <a:rPr lang="de-DE" baseline="0" dirty="0" smtClean="0"/>
              <a:t>Selbstjustiz ist verboten</a:t>
            </a:r>
            <a:endParaRPr lang="de-DE" dirty="0"/>
          </a:p>
        </p:txBody>
      </p:sp>
      <p:sp>
        <p:nvSpPr>
          <p:cNvPr id="4" name="Foliennummernplatzhalter 3"/>
          <p:cNvSpPr>
            <a:spLocks noGrp="1"/>
          </p:cNvSpPr>
          <p:nvPr>
            <p:ph type="sldNum" sz="quarter" idx="10"/>
          </p:nvPr>
        </p:nvSpPr>
        <p:spPr/>
        <p:txBody>
          <a:bodyPr/>
          <a:lstStyle/>
          <a:p>
            <a:fld id="{EB789DDE-ED35-4A43-BA4D-CEC27D9B6C5F}" type="slidenum">
              <a:rPr lang="de-DE" smtClean="0"/>
              <a:t>2</a:t>
            </a:fld>
            <a:endParaRPr lang="de-DE"/>
          </a:p>
        </p:txBody>
      </p:sp>
    </p:spTree>
    <p:extLst>
      <p:ext uri="{BB962C8B-B14F-4D97-AF65-F5344CB8AC3E}">
        <p14:creationId xmlns:p14="http://schemas.microsoft.com/office/powerpoint/2010/main" val="12495393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Symbol" panose="05050102010706020507" pitchFamily="18" charset="2"/>
              <a:buChar char="Þ"/>
            </a:pPr>
            <a:r>
              <a:rPr lang="de-DE" dirty="0"/>
              <a:t>Die Vollstreckungsklausel ist ein amtliches Zeugnis darüber, dass der vorzuliegende Titel wirksam und vollstreckbar ist.</a:t>
            </a:r>
          </a:p>
          <a:p>
            <a:pPr marL="171450" indent="-171450">
              <a:buFont typeface="Symbol" panose="05050102010706020507" pitchFamily="18" charset="2"/>
              <a:buChar char="Þ"/>
            </a:pPr>
            <a:r>
              <a:rPr lang="de-DE" dirty="0"/>
              <a:t>Die einfache Ausfertigung wird damit zur vollstreckbaren Ausfertigung.</a:t>
            </a:r>
          </a:p>
          <a:p>
            <a:pPr marL="171450" indent="-171450">
              <a:buFont typeface="Symbol" panose="05050102010706020507" pitchFamily="18" charset="2"/>
              <a:buChar char="Þ"/>
            </a:pPr>
            <a:endParaRPr lang="de-DE" dirty="0"/>
          </a:p>
          <a:p>
            <a:pPr marL="171450" indent="-171450">
              <a:buFont typeface="Symbol" panose="05050102010706020507" pitchFamily="18" charset="2"/>
              <a:buChar char="Þ"/>
            </a:pPr>
            <a:r>
              <a:rPr lang="de-DE" dirty="0"/>
              <a:t>Definition Ausfertigung: Die Ausfertigung ersetzt die Urschrift im Rechtsverkehr . ( Wo befindet sich die Urschrift/Titel)</a:t>
            </a:r>
          </a:p>
          <a:p>
            <a:pPr marL="0" indent="0">
              <a:buFont typeface="Symbol" panose="05050102010706020507" pitchFamily="18" charset="2"/>
              <a:buNone/>
            </a:pPr>
            <a:endParaRPr lang="de-DE" dirty="0"/>
          </a:p>
          <a:p>
            <a:pPr marL="0" indent="0">
              <a:buFont typeface="Symbol" panose="05050102010706020507" pitchFamily="18" charset="2"/>
              <a:buNone/>
            </a:pPr>
            <a:r>
              <a:rPr lang="de-DE" b="1" dirty="0"/>
              <a:t>Muster ausgeben : </a:t>
            </a:r>
            <a:r>
              <a:rPr lang="de-DE" b="0" dirty="0"/>
              <a:t>Formen der Abschrift der Urschrift (siehe Anlage)</a:t>
            </a:r>
          </a:p>
          <a:p>
            <a:pPr marL="0" indent="0">
              <a:buFont typeface="Symbol" panose="05050102010706020507" pitchFamily="18" charset="2"/>
              <a:buNone/>
            </a:pPr>
            <a:endParaRPr lang="de-DE" b="0" dirty="0"/>
          </a:p>
          <a:p>
            <a:pPr marL="0" indent="0">
              <a:buFont typeface="Symbol" panose="05050102010706020507" pitchFamily="18" charset="2"/>
              <a:buNone/>
            </a:pPr>
            <a:endParaRPr lang="de-DE" b="0" dirty="0"/>
          </a:p>
        </p:txBody>
      </p:sp>
      <p:sp>
        <p:nvSpPr>
          <p:cNvPr id="4" name="Foliennummernplatzhalter 3"/>
          <p:cNvSpPr>
            <a:spLocks noGrp="1"/>
          </p:cNvSpPr>
          <p:nvPr>
            <p:ph type="sldNum" sz="quarter" idx="5"/>
          </p:nvPr>
        </p:nvSpPr>
        <p:spPr/>
        <p:txBody>
          <a:bodyPr/>
          <a:lstStyle/>
          <a:p>
            <a:fld id="{6EF6521F-8BF0-4861-8761-AB8A14363915}" type="slidenum">
              <a:rPr lang="de-DE" smtClean="0"/>
              <a:t>20</a:t>
            </a:fld>
            <a:endParaRPr lang="de-DE"/>
          </a:p>
        </p:txBody>
      </p:sp>
    </p:spTree>
    <p:extLst>
      <p:ext uri="{BB962C8B-B14F-4D97-AF65-F5344CB8AC3E}">
        <p14:creationId xmlns:p14="http://schemas.microsoft.com/office/powerpoint/2010/main" val="35943007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EF6521F-8BF0-4861-8761-AB8A14363915}" type="slidenum">
              <a:rPr lang="de-DE" smtClean="0"/>
              <a:t>21</a:t>
            </a:fld>
            <a:endParaRPr lang="de-DE"/>
          </a:p>
        </p:txBody>
      </p:sp>
    </p:spTree>
    <p:extLst>
      <p:ext uri="{BB962C8B-B14F-4D97-AF65-F5344CB8AC3E}">
        <p14:creationId xmlns:p14="http://schemas.microsoft.com/office/powerpoint/2010/main" val="36219088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-zuständig ist RE</a:t>
            </a:r>
          </a:p>
          <a:p>
            <a:r>
              <a:rPr lang="de-DE" dirty="0"/>
              <a:t>-wenn eine weitere Tatsache davon abhängt</a:t>
            </a:r>
          </a:p>
          <a:p>
            <a:r>
              <a:rPr lang="de-DE" dirty="0"/>
              <a:t>-</a:t>
            </a:r>
            <a:r>
              <a:rPr lang="de-DE" dirty="0" err="1"/>
              <a:t>z.Bsp</a:t>
            </a:r>
            <a:r>
              <a:rPr lang="de-DE" dirty="0"/>
              <a:t>. „ Du bekommst das Auto, wenn du mir dein Abschlusszeugnis zeigst“</a:t>
            </a:r>
          </a:p>
        </p:txBody>
      </p:sp>
      <p:sp>
        <p:nvSpPr>
          <p:cNvPr id="4" name="Foliennummernplatzhalter 3"/>
          <p:cNvSpPr>
            <a:spLocks noGrp="1"/>
          </p:cNvSpPr>
          <p:nvPr>
            <p:ph type="sldNum" sz="quarter" idx="5"/>
          </p:nvPr>
        </p:nvSpPr>
        <p:spPr/>
        <p:txBody>
          <a:bodyPr/>
          <a:lstStyle/>
          <a:p>
            <a:fld id="{6EF6521F-8BF0-4861-8761-AB8A14363915}" type="slidenum">
              <a:rPr lang="de-DE" smtClean="0"/>
              <a:t>22</a:t>
            </a:fld>
            <a:endParaRPr lang="de-DE"/>
          </a:p>
        </p:txBody>
      </p:sp>
    </p:spTree>
    <p:extLst>
      <p:ext uri="{BB962C8B-B14F-4D97-AF65-F5344CB8AC3E}">
        <p14:creationId xmlns:p14="http://schemas.microsoft.com/office/powerpoint/2010/main" val="3775454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-RE-Zuständigkeit</a:t>
            </a:r>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-bei Rechtsnachfolge, wenn gegen anderen </a:t>
            </a:r>
            <a:r>
              <a:rPr lang="de-DE" dirty="0" err="1"/>
              <a:t>Sch</a:t>
            </a:r>
            <a:r>
              <a:rPr lang="de-DE" dirty="0"/>
              <a:t>/ Gl als im Titel bezeichnet</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a:t>
            </a:r>
            <a:r>
              <a:rPr lang="de-DE" dirty="0" err="1"/>
              <a:t>z.Bsp</a:t>
            </a:r>
            <a:r>
              <a:rPr lang="de-DE" dirty="0"/>
              <a:t>. Vollstreckungsbescheid (bedarf eigentlich keiner Klausel, nur bei Rechtsnachfolge-&gt; qualifizierte Klausel</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Übungsaufgaben zur Klausel und Vollstreckbarkeit</a:t>
            </a:r>
          </a:p>
          <a:p>
            <a:endParaRPr lang="de-DE" dirty="0"/>
          </a:p>
        </p:txBody>
      </p:sp>
      <p:sp>
        <p:nvSpPr>
          <p:cNvPr id="4" name="Foliennummernplatzhalter 3"/>
          <p:cNvSpPr>
            <a:spLocks noGrp="1"/>
          </p:cNvSpPr>
          <p:nvPr>
            <p:ph type="sldNum" sz="quarter" idx="5"/>
          </p:nvPr>
        </p:nvSpPr>
        <p:spPr/>
        <p:txBody>
          <a:bodyPr/>
          <a:lstStyle/>
          <a:p>
            <a:fld id="{6EF6521F-8BF0-4861-8761-AB8A14363915}" type="slidenum">
              <a:rPr lang="de-DE" smtClean="0"/>
              <a:t>23</a:t>
            </a:fld>
            <a:endParaRPr lang="de-DE"/>
          </a:p>
        </p:txBody>
      </p:sp>
    </p:spTree>
    <p:extLst>
      <p:ext uri="{BB962C8B-B14F-4D97-AF65-F5344CB8AC3E}">
        <p14:creationId xmlns:p14="http://schemas.microsoft.com/office/powerpoint/2010/main" val="190818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EF6521F-8BF0-4861-8761-AB8A14363915}" type="slidenum">
              <a:rPr lang="de-DE" smtClean="0"/>
              <a:t>24</a:t>
            </a:fld>
            <a:endParaRPr lang="de-DE"/>
          </a:p>
        </p:txBody>
      </p:sp>
    </p:spTree>
    <p:extLst>
      <p:ext uri="{BB962C8B-B14F-4D97-AF65-F5344CB8AC3E}">
        <p14:creationId xmlns:p14="http://schemas.microsoft.com/office/powerpoint/2010/main" val="39987114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EF6521F-8BF0-4861-8761-AB8A14363915}" type="slidenum">
              <a:rPr lang="de-DE" smtClean="0"/>
              <a:t>25</a:t>
            </a:fld>
            <a:endParaRPr lang="de-DE"/>
          </a:p>
        </p:txBody>
      </p:sp>
    </p:spTree>
    <p:extLst>
      <p:ext uri="{BB962C8B-B14F-4D97-AF65-F5344CB8AC3E}">
        <p14:creationId xmlns:p14="http://schemas.microsoft.com/office/powerpoint/2010/main" val="24639676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B789DDE-ED35-4A43-BA4D-CEC27D9B6C5F}" type="slidenum">
              <a:rPr lang="de-DE" smtClean="0"/>
              <a:t>26</a:t>
            </a:fld>
            <a:endParaRPr lang="de-DE"/>
          </a:p>
        </p:txBody>
      </p:sp>
    </p:spTree>
    <p:extLst>
      <p:ext uri="{BB962C8B-B14F-4D97-AF65-F5344CB8AC3E}">
        <p14:creationId xmlns:p14="http://schemas.microsoft.com/office/powerpoint/2010/main" val="7422609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smtClean="0"/>
              <a:t>Frage</a:t>
            </a:r>
            <a:r>
              <a:rPr lang="de-DE" b="1" dirty="0"/>
              <a:t>: </a:t>
            </a:r>
            <a:r>
              <a:rPr lang="de-DE" b="0" dirty="0"/>
              <a:t>Was bedeutet Zustellung?</a:t>
            </a:r>
          </a:p>
          <a:p>
            <a:endParaRPr lang="de-DE" b="0" dirty="0"/>
          </a:p>
          <a:p>
            <a:endParaRPr lang="de-DE" b="1" dirty="0"/>
          </a:p>
          <a:p>
            <a:r>
              <a:rPr lang="de-DE" b="1" dirty="0"/>
              <a:t>Frage: </a:t>
            </a:r>
            <a:r>
              <a:rPr lang="de-DE" b="0" dirty="0"/>
              <a:t>Warum darf erst ab Zustellung mit der Vollstreckung begonnen werden?</a:t>
            </a:r>
          </a:p>
          <a:p>
            <a:endParaRPr lang="de-DE" b="0" dirty="0"/>
          </a:p>
          <a:p>
            <a:r>
              <a:rPr lang="de-DE" b="0" dirty="0"/>
              <a:t>=&gt;ZV ist so ein massiver Eingriff in die Grundrechte des Schuldners, dass ihm vor Beginn Gelegenheit zur freiwilligen Leistung gegeben  werden soll.</a:t>
            </a:r>
          </a:p>
          <a:p>
            <a:endParaRPr lang="de-DE" b="0" dirty="0"/>
          </a:p>
          <a:p>
            <a:r>
              <a:rPr lang="de-DE" b="1" dirty="0"/>
              <a:t>Ausnahme: </a:t>
            </a:r>
            <a:r>
              <a:rPr lang="de-DE" b="0" dirty="0" smtClean="0"/>
              <a:t>KFB</a:t>
            </a:r>
            <a:endParaRPr lang="de-DE" b="0" dirty="0"/>
          </a:p>
          <a:p>
            <a:r>
              <a:rPr lang="de-DE" b="0" dirty="0"/>
              <a:t>                    -2 Wochen Wartefrist, um dem Schuldner die Gelegenheit zu geben, die drohende Vollstreckung abzuwenden</a:t>
            </a:r>
          </a:p>
          <a:p>
            <a:endParaRPr lang="de-DE" b="0" dirty="0"/>
          </a:p>
          <a:p>
            <a:r>
              <a:rPr lang="de-DE" b="0" dirty="0"/>
              <a:t>                    -Vollstreckungsorgan (besonders der GV) muss Ablauf der Frist prüfen, erst dann darf die Vollstreckung beginnen</a:t>
            </a:r>
          </a:p>
          <a:p>
            <a:endParaRPr lang="de-DE" b="0" dirty="0"/>
          </a:p>
        </p:txBody>
      </p:sp>
      <p:sp>
        <p:nvSpPr>
          <p:cNvPr id="4" name="Foliennummernplatzhalter 3"/>
          <p:cNvSpPr>
            <a:spLocks noGrp="1"/>
          </p:cNvSpPr>
          <p:nvPr>
            <p:ph type="sldNum" sz="quarter" idx="5"/>
          </p:nvPr>
        </p:nvSpPr>
        <p:spPr/>
        <p:txBody>
          <a:bodyPr/>
          <a:lstStyle/>
          <a:p>
            <a:fld id="{6EF6521F-8BF0-4861-8761-AB8A14363915}" type="slidenum">
              <a:rPr lang="de-DE" smtClean="0"/>
              <a:t>27</a:t>
            </a:fld>
            <a:endParaRPr lang="de-DE"/>
          </a:p>
        </p:txBody>
      </p:sp>
    </p:spTree>
    <p:extLst>
      <p:ext uri="{BB962C8B-B14F-4D97-AF65-F5344CB8AC3E}">
        <p14:creationId xmlns:p14="http://schemas.microsoft.com/office/powerpoint/2010/main" val="24912467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-bei nicht prozessfähigen Personen an den gesetzlichen Vertreter, Bsp.. mdj. Kind-&gt; Mutter</a:t>
            </a:r>
          </a:p>
          <a:p>
            <a:r>
              <a:rPr lang="de-DE" dirty="0"/>
              <a:t>-Schuldner ist durch RA vertreten -&gt; alle Zustellungen an den Prozessbevollmächtigten</a:t>
            </a:r>
          </a:p>
          <a:p>
            <a:endParaRPr lang="de-DE" dirty="0"/>
          </a:p>
          <a:p>
            <a:endParaRPr lang="de-DE" dirty="0"/>
          </a:p>
          <a:p>
            <a:r>
              <a:rPr lang="de-DE" b="1" dirty="0"/>
              <a:t>Öffentliche Zustellung: </a:t>
            </a:r>
            <a:r>
              <a:rPr lang="de-DE" dirty="0"/>
              <a:t>-wenn der Aufenthaltsort der Person nicht bekannt ist, alle möglichen Varianten ausgeschöpft sind</a:t>
            </a:r>
          </a:p>
          <a:p>
            <a:r>
              <a:rPr lang="de-DE" dirty="0"/>
              <a:t>                                     -Aushang an der Gerichtstafel</a:t>
            </a:r>
          </a:p>
          <a:p>
            <a:r>
              <a:rPr lang="de-DE" dirty="0"/>
              <a:t>                                     -gilt als zugestellt, wenn seit dem Aushang der Benachrichtigung 1 Monat vergangen ist           </a:t>
            </a:r>
            <a:r>
              <a:rPr lang="de-DE" b="1" dirty="0"/>
              <a:t>MUSTER ausgeben</a:t>
            </a:r>
          </a:p>
        </p:txBody>
      </p:sp>
      <p:sp>
        <p:nvSpPr>
          <p:cNvPr id="4" name="Foliennummernplatzhalter 3"/>
          <p:cNvSpPr>
            <a:spLocks noGrp="1"/>
          </p:cNvSpPr>
          <p:nvPr>
            <p:ph type="sldNum" sz="quarter" idx="5"/>
          </p:nvPr>
        </p:nvSpPr>
        <p:spPr/>
        <p:txBody>
          <a:bodyPr/>
          <a:lstStyle/>
          <a:p>
            <a:fld id="{6EF6521F-8BF0-4861-8761-AB8A14363915}" type="slidenum">
              <a:rPr lang="de-DE" smtClean="0"/>
              <a:t>28</a:t>
            </a:fld>
            <a:endParaRPr lang="de-DE"/>
          </a:p>
        </p:txBody>
      </p:sp>
    </p:spTree>
    <p:extLst>
      <p:ext uri="{BB962C8B-B14F-4D97-AF65-F5344CB8AC3E}">
        <p14:creationId xmlns:p14="http://schemas.microsoft.com/office/powerpoint/2010/main" val="22305966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-kommt eher seltener vor</a:t>
            </a:r>
          </a:p>
          <a:p>
            <a:r>
              <a:rPr lang="de-DE" dirty="0"/>
              <a:t>-bei </a:t>
            </a:r>
            <a:r>
              <a:rPr lang="de-DE" dirty="0" err="1"/>
              <a:t>Pfüb</a:t>
            </a:r>
            <a:r>
              <a:rPr lang="de-DE" dirty="0"/>
              <a:t>, Arrest-Beschlüssen, einstweiligen Verfügungen</a:t>
            </a:r>
          </a:p>
          <a:p>
            <a:r>
              <a:rPr lang="de-DE" dirty="0"/>
              <a:t>-Zustellorgan - Gerichtsvollzieher</a:t>
            </a:r>
          </a:p>
        </p:txBody>
      </p:sp>
      <p:sp>
        <p:nvSpPr>
          <p:cNvPr id="4" name="Foliennummernplatzhalter 3"/>
          <p:cNvSpPr>
            <a:spLocks noGrp="1"/>
          </p:cNvSpPr>
          <p:nvPr>
            <p:ph type="sldNum" sz="quarter" idx="5"/>
          </p:nvPr>
        </p:nvSpPr>
        <p:spPr/>
        <p:txBody>
          <a:bodyPr/>
          <a:lstStyle/>
          <a:p>
            <a:fld id="{6EF6521F-8BF0-4861-8761-AB8A14363915}" type="slidenum">
              <a:rPr lang="de-DE" smtClean="0"/>
              <a:t>29</a:t>
            </a:fld>
            <a:endParaRPr lang="de-DE"/>
          </a:p>
        </p:txBody>
      </p:sp>
    </p:spTree>
    <p:extLst>
      <p:ext uri="{BB962C8B-B14F-4D97-AF65-F5344CB8AC3E}">
        <p14:creationId xmlns:p14="http://schemas.microsoft.com/office/powerpoint/2010/main" val="3902080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smtClean="0"/>
              <a:t>-zur ZV wird ein Titel</a:t>
            </a:r>
            <a:r>
              <a:rPr lang="de-DE" baseline="0" dirty="0" smtClean="0"/>
              <a:t> benötigt, daher geht ein Erkenntnisverfahren beim Prozess Gericht voraus</a:t>
            </a:r>
            <a:endParaRPr lang="de-DE" dirty="0" smtClean="0"/>
          </a:p>
          <a:p>
            <a:endParaRPr lang="de-DE" dirty="0"/>
          </a:p>
        </p:txBody>
      </p:sp>
      <p:sp>
        <p:nvSpPr>
          <p:cNvPr id="4" name="Foliennummernplatzhalter 3"/>
          <p:cNvSpPr>
            <a:spLocks noGrp="1"/>
          </p:cNvSpPr>
          <p:nvPr>
            <p:ph type="sldNum" sz="quarter" idx="10"/>
          </p:nvPr>
        </p:nvSpPr>
        <p:spPr/>
        <p:txBody>
          <a:bodyPr/>
          <a:lstStyle/>
          <a:p>
            <a:fld id="{EB789DDE-ED35-4A43-BA4D-CEC27D9B6C5F}" type="slidenum">
              <a:rPr lang="de-DE" smtClean="0"/>
              <a:t>3</a:t>
            </a:fld>
            <a:endParaRPr lang="de-DE"/>
          </a:p>
        </p:txBody>
      </p:sp>
    </p:spTree>
    <p:extLst>
      <p:ext uri="{BB962C8B-B14F-4D97-AF65-F5344CB8AC3E}">
        <p14:creationId xmlns:p14="http://schemas.microsoft.com/office/powerpoint/2010/main" val="36320566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A3B0109-7989-4E75-8DAB-6D389555998C}" type="slidenum">
              <a:rPr lang="de-DE" smtClean="0"/>
              <a:t>30</a:t>
            </a:fld>
            <a:endParaRPr lang="de-DE"/>
          </a:p>
        </p:txBody>
      </p:sp>
    </p:spTree>
    <p:extLst>
      <p:ext uri="{BB962C8B-B14F-4D97-AF65-F5344CB8AC3E}">
        <p14:creationId xmlns:p14="http://schemas.microsoft.com/office/powerpoint/2010/main" val="12178663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b="1" dirty="0"/>
              <a:t>Besonderheit:</a:t>
            </a:r>
            <a:r>
              <a:rPr lang="de-DE" sz="1200" dirty="0"/>
              <a:t> Verweigerung der Annahme gilt als zugestellt! § 179 ZPO (auch Niederlegung bei der Post-&gt; nach 3 Monaten nicht abgeholt, gilt als zugestellt)</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dirty="0"/>
          </a:p>
          <a:p>
            <a:endParaRPr lang="de-DE" dirty="0"/>
          </a:p>
          <a:p>
            <a:endParaRPr lang="de-DE" dirty="0"/>
          </a:p>
        </p:txBody>
      </p:sp>
      <p:sp>
        <p:nvSpPr>
          <p:cNvPr id="4" name="Foliennummernplatzhalter 3"/>
          <p:cNvSpPr>
            <a:spLocks noGrp="1"/>
          </p:cNvSpPr>
          <p:nvPr>
            <p:ph type="sldNum" sz="quarter" idx="5"/>
          </p:nvPr>
        </p:nvSpPr>
        <p:spPr/>
        <p:txBody>
          <a:bodyPr/>
          <a:lstStyle/>
          <a:p>
            <a:fld id="{6EF6521F-8BF0-4861-8761-AB8A14363915}" type="slidenum">
              <a:rPr lang="de-DE" smtClean="0"/>
              <a:t>31</a:t>
            </a:fld>
            <a:endParaRPr lang="de-DE"/>
          </a:p>
        </p:txBody>
      </p:sp>
    </p:spTree>
    <p:extLst>
      <p:ext uri="{BB962C8B-B14F-4D97-AF65-F5344CB8AC3E}">
        <p14:creationId xmlns:p14="http://schemas.microsoft.com/office/powerpoint/2010/main" val="132838107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228600" indent="-228600">
              <a:buAutoNum type="arabicPeriod"/>
            </a:pPr>
            <a:r>
              <a:rPr lang="de-DE" b="0" dirty="0" smtClean="0"/>
              <a:t>-</a:t>
            </a:r>
            <a:r>
              <a:rPr lang="de-DE" b="0" dirty="0"/>
              <a:t>Gläubiger ist der „Herr des Verfahrens“</a:t>
            </a:r>
          </a:p>
          <a:p>
            <a:pPr marL="0" indent="0">
              <a:buNone/>
            </a:pPr>
            <a:r>
              <a:rPr lang="de-DE" b="0" dirty="0"/>
              <a:t>      -entscheidet wie, ob, wann, was vollstreckt wird</a:t>
            </a:r>
          </a:p>
          <a:p>
            <a:pPr marL="228600" indent="-228600">
              <a:buAutoNum type="arabicPeriod" startAt="2"/>
            </a:pPr>
            <a:r>
              <a:rPr lang="de-DE" b="0" dirty="0" smtClean="0"/>
              <a:t>-</a:t>
            </a:r>
            <a:r>
              <a:rPr lang="de-DE" b="0" dirty="0"/>
              <a:t>Parteien müssen mittels entsprechender Urkunden die vorgetragenen Tatsachen glaubhaft machen</a:t>
            </a:r>
          </a:p>
          <a:p>
            <a:pPr marL="0" indent="0">
              <a:buNone/>
            </a:pPr>
            <a:r>
              <a:rPr lang="de-DE" b="1" dirty="0" smtClean="0"/>
              <a:t>3</a:t>
            </a:r>
            <a:r>
              <a:rPr lang="de-DE" b="1" dirty="0"/>
              <a:t>.  </a:t>
            </a:r>
            <a:r>
              <a:rPr lang="de-DE" b="0" dirty="0"/>
              <a:t>-Vollstreckungsorgane haben die formalen ZV-Voraussetzungen + Zulässigkeit zu prüfen  </a:t>
            </a:r>
            <a:r>
              <a:rPr lang="de-DE" b="1" dirty="0"/>
              <a:t>FRAGE: Was sind die Voraussetzungen?</a:t>
            </a:r>
          </a:p>
          <a:p>
            <a:pPr marL="0" indent="0">
              <a:buNone/>
            </a:pPr>
            <a:r>
              <a:rPr lang="de-DE" b="0" dirty="0"/>
              <a:t>     -</a:t>
            </a:r>
            <a:r>
              <a:rPr lang="de-DE" b="1" dirty="0"/>
              <a:t>keine</a:t>
            </a:r>
            <a:r>
              <a:rPr lang="de-DE" b="0" dirty="0"/>
              <a:t> materiell-rechtliche Prüfung der Ansprüche, nur Durchsetzung !!</a:t>
            </a:r>
          </a:p>
          <a:p>
            <a:pPr marL="228600" indent="-228600">
              <a:buAutoNum type="arabicPeriod" startAt="4"/>
            </a:pPr>
            <a:r>
              <a:rPr lang="de-DE" b="0" dirty="0" smtClean="0"/>
              <a:t>-</a:t>
            </a:r>
            <a:r>
              <a:rPr lang="de-DE" b="0" dirty="0"/>
              <a:t>dem Gläubiger ist der schnelle Zugriff zu gewährleisten</a:t>
            </a:r>
          </a:p>
          <a:p>
            <a:pPr marL="0" indent="0">
              <a:buNone/>
            </a:pPr>
            <a:r>
              <a:rPr lang="de-DE" b="0" dirty="0"/>
              <a:t>      -GV ist angehalten, Verzögerungen zu vermeiden</a:t>
            </a:r>
          </a:p>
          <a:p>
            <a:pPr marL="228600" indent="-228600">
              <a:buAutoNum type="arabicPeriod" startAt="5"/>
            </a:pPr>
            <a:r>
              <a:rPr lang="de-DE" b="0" dirty="0" smtClean="0"/>
              <a:t>-</a:t>
            </a:r>
            <a:r>
              <a:rPr lang="de-DE" b="0" dirty="0"/>
              <a:t>es darf nur soviel gepfändet werden, wie der Gläubiger Anspruch hat </a:t>
            </a:r>
            <a:r>
              <a:rPr lang="de-DE" b="1" dirty="0"/>
              <a:t>§ 803 ZPO</a:t>
            </a:r>
          </a:p>
          <a:p>
            <a:pPr marL="228600" indent="-228600">
              <a:buAutoNum type="arabicPeriod" startAt="6"/>
            </a:pPr>
            <a:r>
              <a:rPr lang="de-DE" b="0" dirty="0" smtClean="0"/>
              <a:t>- </a:t>
            </a:r>
            <a:r>
              <a:rPr lang="de-DE" b="0" dirty="0"/>
              <a:t>es darf nur gem. Pfändungsschutzvorschriften gepfändet werden </a:t>
            </a:r>
            <a:r>
              <a:rPr lang="de-DE" b="0" dirty="0" err="1"/>
              <a:t>z.Bsp</a:t>
            </a:r>
            <a:r>
              <a:rPr lang="de-DE" b="0" dirty="0"/>
              <a:t>. § 811 ZPO</a:t>
            </a:r>
          </a:p>
          <a:p>
            <a:pPr marL="228600" indent="-228600">
              <a:buAutoNum type="arabicPeriod" startAt="7"/>
            </a:pPr>
            <a:r>
              <a:rPr lang="de-DE" b="0" smtClean="0"/>
              <a:t>-</a:t>
            </a:r>
            <a:r>
              <a:rPr lang="de-DE" b="0" dirty="0"/>
              <a:t>das Pfändungsgut darf nicht verschleudert werden</a:t>
            </a:r>
          </a:p>
          <a:p>
            <a:pPr marL="228600" indent="-228600">
              <a:buAutoNum type="arabicPeriod" startAt="8"/>
            </a:pPr>
            <a:r>
              <a:rPr lang="de-DE" b="0" smtClean="0"/>
              <a:t>=&gt; </a:t>
            </a:r>
            <a:r>
              <a:rPr lang="de-DE" b="0" dirty="0"/>
              <a:t>Forderungspfändung: Rangfolge; „wer zuerst kommt, mahlt zuerst“</a:t>
            </a:r>
          </a:p>
          <a:p>
            <a:pPr marL="0" indent="0">
              <a:buNone/>
            </a:pPr>
            <a:r>
              <a:rPr lang="de-DE" b="0" dirty="0"/>
              <a:t>      =&gt;aber bei gleichzeitigen Aufträgen -&gt; Gruppenprinzip</a:t>
            </a:r>
          </a:p>
          <a:p>
            <a:pPr marL="0" indent="0">
              <a:buNone/>
            </a:pPr>
            <a:endParaRPr lang="de-DE" b="0" dirty="0"/>
          </a:p>
          <a:p>
            <a:pPr marL="0" indent="0">
              <a:buNone/>
            </a:pPr>
            <a:r>
              <a:rPr lang="de-DE" b="1" dirty="0" smtClean="0"/>
              <a:t>      </a:t>
            </a:r>
            <a:endParaRPr lang="de-DE" b="1" dirty="0"/>
          </a:p>
        </p:txBody>
      </p:sp>
      <p:sp>
        <p:nvSpPr>
          <p:cNvPr id="4" name="Foliennummernplatzhalter 3"/>
          <p:cNvSpPr>
            <a:spLocks noGrp="1"/>
          </p:cNvSpPr>
          <p:nvPr>
            <p:ph type="sldNum" sz="quarter" idx="5"/>
          </p:nvPr>
        </p:nvSpPr>
        <p:spPr/>
        <p:txBody>
          <a:bodyPr/>
          <a:lstStyle/>
          <a:p>
            <a:fld id="{6EF6521F-8BF0-4861-8761-AB8A14363915}" type="slidenum">
              <a:rPr lang="de-DE" smtClean="0"/>
              <a:t>32</a:t>
            </a:fld>
            <a:endParaRPr lang="de-DE"/>
          </a:p>
        </p:txBody>
      </p:sp>
    </p:spTree>
    <p:extLst>
      <p:ext uri="{BB962C8B-B14F-4D97-AF65-F5344CB8AC3E}">
        <p14:creationId xmlns:p14="http://schemas.microsoft.com/office/powerpoint/2010/main" val="270020596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b="1" u="sng" dirty="0" smtClean="0"/>
              <a:t>Einleitung:</a:t>
            </a:r>
          </a:p>
          <a:p>
            <a:pPr marL="0" lvl="0" indent="0" algn="l" rtl="0">
              <a:spcBef>
                <a:spcPts val="0"/>
              </a:spcBef>
              <a:spcAft>
                <a:spcPts val="0"/>
              </a:spcAft>
              <a:buNone/>
            </a:pPr>
            <a:endParaRPr lang="de-DE" b="1" u="sng" dirty="0" smtClean="0"/>
          </a:p>
          <a:p>
            <a:pPr marL="0" lvl="0" indent="0" algn="l" rtl="0">
              <a:spcBef>
                <a:spcPts val="0"/>
              </a:spcBef>
              <a:spcAft>
                <a:spcPts val="0"/>
              </a:spcAft>
              <a:buNone/>
            </a:pPr>
            <a:r>
              <a:rPr lang="de-DE" b="1" u="none" dirty="0" smtClean="0"/>
              <a:t>-2013</a:t>
            </a:r>
            <a:r>
              <a:rPr lang="de-DE" b="1" u="none" baseline="0" dirty="0" smtClean="0"/>
              <a:t> Reform der Zwangsvollstreckung</a:t>
            </a:r>
          </a:p>
          <a:p>
            <a:pPr marL="0" lvl="0" indent="0" algn="l" rtl="0">
              <a:spcBef>
                <a:spcPts val="0"/>
              </a:spcBef>
              <a:spcAft>
                <a:spcPts val="0"/>
              </a:spcAft>
              <a:buNone/>
            </a:pPr>
            <a:endParaRPr lang="de-DE" b="1" u="none" baseline="0" dirty="0" smtClean="0"/>
          </a:p>
          <a:p>
            <a:pPr marL="0" lvl="0" indent="0" algn="l" rtl="0">
              <a:spcBef>
                <a:spcPts val="0"/>
              </a:spcBef>
              <a:spcAft>
                <a:spcPts val="0"/>
              </a:spcAft>
              <a:buNone/>
            </a:pPr>
            <a:r>
              <a:rPr lang="de-DE" b="1" u="none" baseline="0" dirty="0" smtClean="0"/>
              <a:t>-GV = Mediator</a:t>
            </a:r>
          </a:p>
          <a:p>
            <a:pPr marL="0" lvl="0" indent="0" algn="l" rtl="0">
              <a:spcBef>
                <a:spcPts val="0"/>
              </a:spcBef>
              <a:spcAft>
                <a:spcPts val="0"/>
              </a:spcAft>
              <a:buNone/>
            </a:pPr>
            <a:endParaRPr lang="de-DE" b="1" u="none" baseline="0" dirty="0" smtClean="0"/>
          </a:p>
          <a:p>
            <a:pPr marL="0" lvl="0" indent="0" algn="l" rtl="0">
              <a:spcBef>
                <a:spcPts val="0"/>
              </a:spcBef>
              <a:spcAft>
                <a:spcPts val="0"/>
              </a:spcAft>
              <a:buNone/>
            </a:pPr>
            <a:r>
              <a:rPr lang="de-DE" b="1" u="none" baseline="0" dirty="0" smtClean="0"/>
              <a:t>-Zahl der klassischen Pfändungen rückläufig, da werteverfall zu hoch</a:t>
            </a:r>
          </a:p>
          <a:p>
            <a:pPr marL="0" lvl="0" indent="0" algn="l" rtl="0">
              <a:spcBef>
                <a:spcPts val="0"/>
              </a:spcBef>
              <a:spcAft>
                <a:spcPts val="0"/>
              </a:spcAft>
              <a:buNone/>
            </a:pPr>
            <a:endParaRPr lang="de-DE" b="1" u="none" baseline="0" dirty="0" smtClean="0"/>
          </a:p>
          <a:p>
            <a:pPr marL="0" lvl="0" indent="0" algn="l" rtl="0">
              <a:spcBef>
                <a:spcPts val="0"/>
              </a:spcBef>
              <a:spcAft>
                <a:spcPts val="0"/>
              </a:spcAft>
              <a:buNone/>
            </a:pPr>
            <a:r>
              <a:rPr lang="de-DE" b="1" u="sng" baseline="0" dirty="0" smtClean="0"/>
              <a:t>Warum ZV-Reform?</a:t>
            </a:r>
          </a:p>
          <a:p>
            <a:pPr marL="0" lvl="0" indent="0" algn="l" rtl="0">
              <a:spcBef>
                <a:spcPts val="0"/>
              </a:spcBef>
              <a:spcAft>
                <a:spcPts val="0"/>
              </a:spcAft>
              <a:buNone/>
            </a:pPr>
            <a:endParaRPr lang="de-DE" b="1" u="sng" baseline="0" dirty="0" smtClean="0"/>
          </a:p>
          <a:p>
            <a:pPr marL="171450" lvl="0" indent="-171450" algn="l" rtl="0">
              <a:spcBef>
                <a:spcPts val="0"/>
              </a:spcBef>
              <a:spcAft>
                <a:spcPts val="0"/>
              </a:spcAft>
              <a:buFontTx/>
              <a:buChar char="-"/>
            </a:pPr>
            <a:r>
              <a:rPr lang="de-DE" b="1" u="none" baseline="0" dirty="0" smtClean="0"/>
              <a:t>es gab ein starres ZV-Recht</a:t>
            </a:r>
          </a:p>
          <a:p>
            <a:pPr marL="171450" lvl="0" indent="-171450" algn="l" rtl="0">
              <a:spcBef>
                <a:spcPts val="0"/>
              </a:spcBef>
              <a:spcAft>
                <a:spcPts val="0"/>
              </a:spcAft>
              <a:buFontTx/>
              <a:buChar char="-"/>
            </a:pPr>
            <a:r>
              <a:rPr lang="de-DE" b="1" u="none" baseline="0" dirty="0" smtClean="0"/>
              <a:t>bei 1% der ZV-Verfahren führte die Sachpfändung überhaupt zum Erfolg</a:t>
            </a:r>
          </a:p>
          <a:p>
            <a:pPr marL="171450" lvl="0" indent="-171450" algn="l" rtl="0">
              <a:spcBef>
                <a:spcPts val="0"/>
              </a:spcBef>
              <a:spcAft>
                <a:spcPts val="0"/>
              </a:spcAft>
              <a:buFontTx/>
              <a:buChar char="-"/>
            </a:pPr>
            <a:r>
              <a:rPr lang="de-DE" b="1" u="none" baseline="0" dirty="0" smtClean="0"/>
              <a:t>damals VAK erst nach versuchter Pfändung möglich</a:t>
            </a:r>
          </a:p>
          <a:p>
            <a:pPr marL="171450" lvl="0" indent="-171450" algn="l" rtl="0">
              <a:spcBef>
                <a:spcPts val="0"/>
              </a:spcBef>
              <a:spcAft>
                <a:spcPts val="0"/>
              </a:spcAft>
              <a:buFontTx/>
              <a:buChar char="-"/>
            </a:pPr>
            <a:endParaRPr lang="de-DE" b="1" u="none" baseline="0" dirty="0" smtClean="0"/>
          </a:p>
          <a:p>
            <a:pPr marL="171450" lvl="0" indent="-171450" algn="l" rtl="0">
              <a:spcBef>
                <a:spcPts val="0"/>
              </a:spcBef>
              <a:spcAft>
                <a:spcPts val="0"/>
              </a:spcAft>
              <a:buFontTx/>
              <a:buChar char="-"/>
            </a:pPr>
            <a:r>
              <a:rPr lang="de-DE" b="1" u="none" baseline="0" dirty="0" smtClean="0"/>
              <a:t>heute meist VAK zuerst</a:t>
            </a:r>
          </a:p>
          <a:p>
            <a:pPr marL="171450" lvl="0" indent="-171450" algn="l" rtl="0">
              <a:spcBef>
                <a:spcPts val="0"/>
              </a:spcBef>
              <a:spcAft>
                <a:spcPts val="0"/>
              </a:spcAft>
              <a:buFontTx/>
              <a:buChar char="-"/>
            </a:pPr>
            <a:endParaRPr b="1" u="none" dirty="0"/>
          </a:p>
        </p:txBody>
      </p:sp>
    </p:spTree>
    <p:extLst>
      <p:ext uri="{BB962C8B-B14F-4D97-AF65-F5344CB8AC3E}">
        <p14:creationId xmlns:p14="http://schemas.microsoft.com/office/powerpoint/2010/main" val="82416508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Symbol" panose="05050102010706020507" pitchFamily="18" charset="2"/>
              <a:buChar char="Þ"/>
            </a:pPr>
            <a:r>
              <a:rPr lang="de-DE" dirty="0" smtClean="0"/>
              <a:t>Gläubiger hat seinen Auftrag auf bestimmten</a:t>
            </a:r>
            <a:r>
              <a:rPr lang="de-DE" baseline="0" dirty="0" smtClean="0"/>
              <a:t> Gegenstand beschränkt </a:t>
            </a:r>
            <a:r>
              <a:rPr lang="de-DE" baseline="0" dirty="0" smtClean="0">
                <a:sym typeface="Wingdings" panose="05000000000000000000" pitchFamily="2" charset="2"/>
              </a:rPr>
              <a:t> Vase</a:t>
            </a:r>
          </a:p>
          <a:p>
            <a:pPr marL="171450" indent="-171450">
              <a:buFont typeface="Symbol" panose="05050102010706020507" pitchFamily="18" charset="2"/>
              <a:buChar char="Þ"/>
            </a:pPr>
            <a:r>
              <a:rPr lang="de-DE" baseline="0" dirty="0" smtClean="0">
                <a:sym typeface="Wingdings" panose="05000000000000000000" pitchFamily="2" charset="2"/>
              </a:rPr>
              <a:t>Nicht pfändbar gem. § 58 Abs. 2 GVGA</a:t>
            </a:r>
            <a:endParaRPr lang="de-DE" dirty="0"/>
          </a:p>
        </p:txBody>
      </p:sp>
      <p:sp>
        <p:nvSpPr>
          <p:cNvPr id="4" name="Foliennummernplatzhalter 3"/>
          <p:cNvSpPr>
            <a:spLocks noGrp="1"/>
          </p:cNvSpPr>
          <p:nvPr>
            <p:ph type="sldNum" sz="quarter" idx="10"/>
          </p:nvPr>
        </p:nvSpPr>
        <p:spPr/>
        <p:txBody>
          <a:bodyPr/>
          <a:lstStyle/>
          <a:p>
            <a:fld id="{EB789DDE-ED35-4A43-BA4D-CEC27D9B6C5F}" type="slidenum">
              <a:rPr lang="de-DE" smtClean="0"/>
              <a:t>34</a:t>
            </a:fld>
            <a:endParaRPr lang="de-DE"/>
          </a:p>
        </p:txBody>
      </p:sp>
    </p:spTree>
    <p:extLst>
      <p:ext uri="{BB962C8B-B14F-4D97-AF65-F5344CB8AC3E}">
        <p14:creationId xmlns:p14="http://schemas.microsoft.com/office/powerpoint/2010/main" val="102077165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-GV ist an die Weisungen des Gläubigers gebunden</a:t>
            </a:r>
          </a:p>
          <a:p>
            <a:endParaRPr lang="de-DE" dirty="0" smtClean="0"/>
          </a:p>
          <a:p>
            <a:r>
              <a:rPr lang="de-DE" dirty="0" smtClean="0"/>
              <a:t>-das Zivilrecht kennt keine Vollstreckung von Amts wegen</a:t>
            </a:r>
          </a:p>
          <a:p>
            <a:endParaRPr lang="de-DE" dirty="0" smtClean="0"/>
          </a:p>
          <a:p>
            <a:r>
              <a:rPr lang="de-DE" dirty="0" smtClean="0"/>
              <a:t>-beauftragt</a:t>
            </a:r>
            <a:r>
              <a:rPr lang="de-DE" baseline="0" dirty="0" smtClean="0"/>
              <a:t> der Gl den GV mit Zustellung des </a:t>
            </a:r>
            <a:r>
              <a:rPr lang="de-DE" baseline="0" dirty="0" err="1" smtClean="0"/>
              <a:t>Pfüb</a:t>
            </a:r>
            <a:r>
              <a:rPr lang="de-DE" baseline="0" dirty="0" smtClean="0"/>
              <a:t>, dann kann der GV nicht pfänden</a:t>
            </a:r>
          </a:p>
          <a:p>
            <a:endParaRPr lang="de-DE" baseline="0" dirty="0" smtClean="0"/>
          </a:p>
          <a:p>
            <a:r>
              <a:rPr lang="de-DE" baseline="0" dirty="0" smtClean="0"/>
              <a:t>-Erinnerung wird daher Erfolg haben</a:t>
            </a:r>
            <a:endParaRPr lang="de-DE" dirty="0"/>
          </a:p>
        </p:txBody>
      </p:sp>
      <p:sp>
        <p:nvSpPr>
          <p:cNvPr id="4" name="Foliennummernplatzhalter 3"/>
          <p:cNvSpPr>
            <a:spLocks noGrp="1"/>
          </p:cNvSpPr>
          <p:nvPr>
            <p:ph type="sldNum" sz="quarter" idx="10"/>
          </p:nvPr>
        </p:nvSpPr>
        <p:spPr/>
        <p:txBody>
          <a:bodyPr/>
          <a:lstStyle/>
          <a:p>
            <a:fld id="{EB789DDE-ED35-4A43-BA4D-CEC27D9B6C5F}" type="slidenum">
              <a:rPr lang="de-DE" smtClean="0"/>
              <a:t>35</a:t>
            </a:fld>
            <a:endParaRPr lang="de-DE"/>
          </a:p>
        </p:txBody>
      </p:sp>
    </p:spTree>
    <p:extLst>
      <p:ext uri="{BB962C8B-B14F-4D97-AF65-F5344CB8AC3E}">
        <p14:creationId xmlns:p14="http://schemas.microsoft.com/office/powerpoint/2010/main" val="149848524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727395ca4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727395ca4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b="1" dirty="0"/>
              <a:t>weiter Folie </a:t>
            </a:r>
            <a:r>
              <a:rPr lang="de-DE" b="1" dirty="0" smtClean="0"/>
              <a:t>29</a:t>
            </a:r>
            <a:endParaRPr b="1" dirty="0"/>
          </a:p>
        </p:txBody>
      </p:sp>
    </p:spTree>
    <p:extLst>
      <p:ext uri="{BB962C8B-B14F-4D97-AF65-F5344CB8AC3E}">
        <p14:creationId xmlns:p14="http://schemas.microsoft.com/office/powerpoint/2010/main" val="385127942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727395ca43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727395ca43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b="1" dirty="0"/>
              <a:t>Fragen zu 3. : </a:t>
            </a:r>
            <a:r>
              <a:rPr lang="de-DE" b="0" dirty="0"/>
              <a:t>Wie ist die Wartefrist beim KFB und warum?</a:t>
            </a:r>
          </a:p>
          <a:p>
            <a:pPr marL="0" lvl="0" indent="0" algn="l" rtl="0">
              <a:spcBef>
                <a:spcPts val="0"/>
              </a:spcBef>
              <a:spcAft>
                <a:spcPts val="0"/>
              </a:spcAft>
              <a:buNone/>
            </a:pPr>
            <a:r>
              <a:rPr lang="de-DE" b="0" dirty="0"/>
              <a:t>                        Was kann Eintritt eines Kalendertages bedeuten?</a:t>
            </a:r>
          </a:p>
          <a:p>
            <a:pPr marL="0" lvl="0" indent="0" algn="l" rtl="0">
              <a:spcBef>
                <a:spcPts val="0"/>
              </a:spcBef>
              <a:spcAft>
                <a:spcPts val="0"/>
              </a:spcAft>
              <a:buNone/>
            </a:pPr>
            <a:r>
              <a:rPr lang="de-DE" b="0" dirty="0"/>
              <a:t>                        Ablauf Erbringung von Sicherheitsleistungen?</a:t>
            </a:r>
          </a:p>
          <a:p>
            <a:pPr marL="0" lvl="0" indent="0" algn="l" rtl="0">
              <a:spcBef>
                <a:spcPts val="0"/>
              </a:spcBef>
              <a:spcAft>
                <a:spcPts val="0"/>
              </a:spcAft>
              <a:buNone/>
            </a:pPr>
            <a:r>
              <a:rPr lang="de-DE" b="0" dirty="0"/>
              <a:t>                        Beispiel für Zug um Zug  ?</a:t>
            </a:r>
          </a:p>
          <a:p>
            <a:pPr marL="0" lvl="0" indent="0" algn="l" rtl="0">
              <a:spcBef>
                <a:spcPts val="0"/>
              </a:spcBef>
              <a:spcAft>
                <a:spcPts val="0"/>
              </a:spcAft>
              <a:buNone/>
            </a:pPr>
            <a:endParaRPr lang="de-DE" dirty="0"/>
          </a:p>
          <a:p>
            <a:pPr marL="0" lvl="0" indent="0" algn="l" rtl="0">
              <a:spcBef>
                <a:spcPts val="0"/>
              </a:spcBef>
              <a:spcAft>
                <a:spcPts val="0"/>
              </a:spcAft>
              <a:buNone/>
            </a:pPr>
            <a:endParaRPr lang="de-DE" dirty="0"/>
          </a:p>
          <a:p>
            <a:pPr marL="0" lvl="0" indent="0" algn="l" rtl="0">
              <a:spcBef>
                <a:spcPts val="0"/>
              </a:spcBef>
              <a:spcAft>
                <a:spcPts val="0"/>
              </a:spcAft>
              <a:buNone/>
            </a:pPr>
            <a:r>
              <a:rPr lang="de-DE" dirty="0"/>
              <a:t>-der Gerichtsvollzieher muss die Vollstreckungshindernisse von Amts wegen beachten !!!</a:t>
            </a:r>
          </a:p>
          <a:p>
            <a:pPr marL="0" lvl="0" indent="0" algn="l" rtl="0">
              <a:spcBef>
                <a:spcPts val="0"/>
              </a:spcBef>
              <a:spcAft>
                <a:spcPts val="0"/>
              </a:spcAft>
              <a:buNone/>
            </a:pPr>
            <a:endParaRPr lang="de-DE" dirty="0"/>
          </a:p>
          <a:p>
            <a:pPr marL="0" lvl="0" indent="0" algn="l" rtl="0">
              <a:spcBef>
                <a:spcPts val="0"/>
              </a:spcBef>
              <a:spcAft>
                <a:spcPts val="0"/>
              </a:spcAft>
              <a:buNone/>
            </a:pPr>
            <a:r>
              <a:rPr lang="de-DE" dirty="0"/>
              <a:t>weiter </a:t>
            </a:r>
            <a:r>
              <a:rPr lang="de-DE" b="1" dirty="0"/>
              <a:t>Folie </a:t>
            </a:r>
            <a:r>
              <a:rPr lang="de-DE" b="1" dirty="0" smtClean="0"/>
              <a:t>30</a:t>
            </a:r>
            <a:endParaRPr b="1" dirty="0"/>
          </a:p>
        </p:txBody>
      </p:sp>
    </p:spTree>
    <p:extLst>
      <p:ext uri="{BB962C8B-B14F-4D97-AF65-F5344CB8AC3E}">
        <p14:creationId xmlns:p14="http://schemas.microsoft.com/office/powerpoint/2010/main" val="199032680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727395ca43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727395ca43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Font typeface="Wingdings" panose="05000000000000000000" pitchFamily="2" charset="2"/>
              <a:buNone/>
            </a:pPr>
            <a:endParaRPr b="0" dirty="0"/>
          </a:p>
        </p:txBody>
      </p:sp>
    </p:spTree>
    <p:extLst>
      <p:ext uri="{BB962C8B-B14F-4D97-AF65-F5344CB8AC3E}">
        <p14:creationId xmlns:p14="http://schemas.microsoft.com/office/powerpoint/2010/main" val="132128950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72a1a8fda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72a1a8fda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737980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B789DDE-ED35-4A43-BA4D-CEC27D9B6C5F}" type="slidenum">
              <a:rPr lang="de-DE" smtClean="0"/>
              <a:t>4</a:t>
            </a:fld>
            <a:endParaRPr lang="de-DE"/>
          </a:p>
        </p:txBody>
      </p:sp>
    </p:spTree>
    <p:extLst>
      <p:ext uri="{BB962C8B-B14F-4D97-AF65-F5344CB8AC3E}">
        <p14:creationId xmlns:p14="http://schemas.microsoft.com/office/powerpoint/2010/main" val="130887193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72a1a8fda8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72a1a8fda8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78965455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72a1a8fda8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72a1a8fda8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dirty="0"/>
              <a:t>Zu1.) Schuldner kann in dieser 2-Wochen-Frist die Forderung vollständig begleichen, oder Ratenzahlung anbieten (gütliche Einigung wird immer angestrebt)</a:t>
            </a:r>
          </a:p>
          <a:p>
            <a:pPr marL="0" lvl="0" indent="0" algn="l" rtl="0">
              <a:spcBef>
                <a:spcPts val="0"/>
              </a:spcBef>
              <a:spcAft>
                <a:spcPts val="0"/>
              </a:spcAft>
              <a:buNone/>
            </a:pPr>
            <a:endParaRPr lang="de-DE" dirty="0"/>
          </a:p>
          <a:p>
            <a:pPr marL="0" lvl="0" indent="0" algn="l" rtl="0">
              <a:spcBef>
                <a:spcPts val="0"/>
              </a:spcBef>
              <a:spcAft>
                <a:spcPts val="0"/>
              </a:spcAft>
              <a:buNone/>
            </a:pPr>
            <a:r>
              <a:rPr lang="de-DE" dirty="0"/>
              <a:t>Zu2.) Gläubiger muss aber nicht zum Termin erscheinen</a:t>
            </a:r>
          </a:p>
          <a:p>
            <a:pPr marL="0" lvl="0" indent="0" algn="l" rtl="0">
              <a:spcBef>
                <a:spcPts val="0"/>
              </a:spcBef>
              <a:spcAft>
                <a:spcPts val="0"/>
              </a:spcAft>
              <a:buNone/>
            </a:pPr>
            <a:endParaRPr lang="de-DE" dirty="0"/>
          </a:p>
          <a:p>
            <a:pPr marL="171450" lvl="0" indent="-171450" algn="l" rtl="0">
              <a:spcBef>
                <a:spcPts val="0"/>
              </a:spcBef>
              <a:spcAft>
                <a:spcPts val="0"/>
              </a:spcAft>
              <a:buFont typeface="Wingdings" panose="05000000000000000000" pitchFamily="2" charset="2"/>
              <a:buChar char="è"/>
            </a:pPr>
            <a:r>
              <a:rPr lang="de-DE" dirty="0">
                <a:sym typeface="Wingdings" panose="05000000000000000000" pitchFamily="2" charset="2"/>
              </a:rPr>
              <a:t>GV kann Schuldner in sein Büro laden, aber auch einen Termin in der Schuldnerwohnung anberaumen</a:t>
            </a:r>
          </a:p>
          <a:p>
            <a:pPr marL="0" lvl="0" indent="0" algn="l" rtl="0">
              <a:spcBef>
                <a:spcPts val="0"/>
              </a:spcBef>
              <a:spcAft>
                <a:spcPts val="0"/>
              </a:spcAft>
              <a:buFont typeface="Wingdings" panose="05000000000000000000" pitchFamily="2" charset="2"/>
              <a:buNone/>
            </a:pPr>
            <a:endParaRPr lang="de-DE" dirty="0">
              <a:sym typeface="Wingdings" panose="05000000000000000000" pitchFamily="2" charset="2"/>
            </a:endParaRPr>
          </a:p>
          <a:p>
            <a:pPr marL="0" lvl="0" indent="0" algn="l" rtl="0">
              <a:spcBef>
                <a:spcPts val="0"/>
              </a:spcBef>
              <a:spcAft>
                <a:spcPts val="0"/>
              </a:spcAft>
              <a:buFont typeface="Wingdings" panose="05000000000000000000" pitchFamily="2" charset="2"/>
              <a:buNone/>
            </a:pPr>
            <a:r>
              <a:rPr lang="de-DE" dirty="0">
                <a:sym typeface="Wingdings" panose="05000000000000000000" pitchFamily="2" charset="2"/>
              </a:rPr>
              <a:t>Zu3.) </a:t>
            </a:r>
            <a:r>
              <a:rPr lang="de-DE" b="1" dirty="0">
                <a:sym typeface="Wingdings" panose="05000000000000000000" pitchFamily="2" charset="2"/>
              </a:rPr>
              <a:t>Vermögensverzeichnis ausgeben und besprechen </a:t>
            </a:r>
          </a:p>
          <a:p>
            <a:pPr marL="0" lvl="0" indent="0" algn="l" rtl="0">
              <a:spcBef>
                <a:spcPts val="0"/>
              </a:spcBef>
              <a:spcAft>
                <a:spcPts val="0"/>
              </a:spcAft>
              <a:buFont typeface="Wingdings" panose="05000000000000000000" pitchFamily="2" charset="2"/>
              <a:buNone/>
            </a:pPr>
            <a:r>
              <a:rPr lang="de-DE" b="1" dirty="0">
                <a:sym typeface="Wingdings" panose="05000000000000000000" pitchFamily="2" charset="2"/>
              </a:rPr>
              <a:t>          </a:t>
            </a:r>
            <a:r>
              <a:rPr lang="de-DE" b="0" dirty="0">
                <a:sym typeface="Wingdings" panose="05000000000000000000" pitchFamily="2" charset="2"/>
              </a:rPr>
              <a:t>- Schuldner muss an Eides statt versichern, dass die von ihm </a:t>
            </a:r>
            <a:r>
              <a:rPr lang="de-DE" b="0" u="sng" dirty="0">
                <a:sym typeface="Wingdings" panose="05000000000000000000" pitchFamily="2" charset="2"/>
              </a:rPr>
              <a:t>verlangten Angaben nach bestem Wissen und Gewissen richtig und vollständig gemacht wurden</a:t>
            </a:r>
          </a:p>
          <a:p>
            <a:pPr marL="0" lvl="0" indent="0" algn="l" rtl="0">
              <a:spcBef>
                <a:spcPts val="0"/>
              </a:spcBef>
              <a:spcAft>
                <a:spcPts val="0"/>
              </a:spcAft>
              <a:buFont typeface="Wingdings" panose="05000000000000000000" pitchFamily="2" charset="2"/>
              <a:buNone/>
            </a:pPr>
            <a:r>
              <a:rPr lang="de-DE" b="0" u="none" dirty="0">
                <a:sym typeface="Wingdings" panose="05000000000000000000" pitchFamily="2" charset="2"/>
              </a:rPr>
              <a:t>          - GV erstellt ein elektronisches Dokument</a:t>
            </a:r>
          </a:p>
          <a:p>
            <a:pPr marL="0" lvl="0" indent="0" algn="l" rtl="0">
              <a:spcBef>
                <a:spcPts val="0"/>
              </a:spcBef>
              <a:spcAft>
                <a:spcPts val="0"/>
              </a:spcAft>
              <a:buFont typeface="Wingdings" panose="05000000000000000000" pitchFamily="2" charset="2"/>
              <a:buNone/>
            </a:pPr>
            <a:endParaRPr lang="de-DE" b="0" u="none" dirty="0">
              <a:sym typeface="Wingdings" panose="05000000000000000000" pitchFamily="2" charset="2"/>
            </a:endParaRPr>
          </a:p>
          <a:p>
            <a:pPr marL="0" lvl="0" indent="0" algn="l" rtl="0">
              <a:spcBef>
                <a:spcPts val="0"/>
              </a:spcBef>
              <a:spcAft>
                <a:spcPts val="0"/>
              </a:spcAft>
              <a:buFont typeface="Wingdings" panose="05000000000000000000" pitchFamily="2" charset="2"/>
              <a:buNone/>
            </a:pPr>
            <a:r>
              <a:rPr lang="de-DE" b="0" u="none" dirty="0">
                <a:sym typeface="Wingdings" panose="05000000000000000000" pitchFamily="2" charset="2"/>
              </a:rPr>
              <a:t>Zu4.) Sitz AG Mitte (späteres Thema)</a:t>
            </a:r>
            <a:endParaRPr b="0" u="none" dirty="0"/>
          </a:p>
        </p:txBody>
      </p:sp>
    </p:spTree>
    <p:extLst>
      <p:ext uri="{BB962C8B-B14F-4D97-AF65-F5344CB8AC3E}">
        <p14:creationId xmlns:p14="http://schemas.microsoft.com/office/powerpoint/2010/main" val="249678903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72c5c7e466_0_1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72c5c7e466_0_1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dirty="0"/>
              <a:t>-VAK erfolgt unmittelbar mit dem Vollstreckungsversuch an Ort und Stelle</a:t>
            </a:r>
          </a:p>
          <a:p>
            <a:pPr marL="0" lvl="0" indent="0" algn="l" rtl="0">
              <a:spcBef>
                <a:spcPts val="0"/>
              </a:spcBef>
              <a:spcAft>
                <a:spcPts val="0"/>
              </a:spcAft>
              <a:buNone/>
            </a:pPr>
            <a:endParaRPr lang="de-DE" dirty="0"/>
          </a:p>
          <a:p>
            <a:pPr marL="0" lvl="0" indent="0" algn="l" rtl="0">
              <a:spcBef>
                <a:spcPts val="0"/>
              </a:spcBef>
              <a:spcAft>
                <a:spcPts val="0"/>
              </a:spcAft>
              <a:buNone/>
            </a:pPr>
            <a:r>
              <a:rPr lang="de-DE" dirty="0"/>
              <a:t>-der Schuldner kann VAK immer freiwillig erbringen</a:t>
            </a:r>
          </a:p>
          <a:p>
            <a:pPr marL="0" lvl="0" indent="0" algn="l" rtl="0">
              <a:spcBef>
                <a:spcPts val="0"/>
              </a:spcBef>
              <a:spcAft>
                <a:spcPts val="0"/>
              </a:spcAft>
              <a:buNone/>
            </a:pPr>
            <a:endParaRPr lang="de-DE" dirty="0"/>
          </a:p>
          <a:p>
            <a:pPr marL="0" lvl="0" indent="0" algn="l" rtl="0">
              <a:spcBef>
                <a:spcPts val="0"/>
              </a:spcBef>
              <a:spcAft>
                <a:spcPts val="0"/>
              </a:spcAft>
              <a:buNone/>
            </a:pPr>
            <a:r>
              <a:rPr lang="de-DE" dirty="0"/>
              <a:t>Zweck: Formalismus soll vermieden werden, wenn: a) GV sowieso vor Ort ist (</a:t>
            </a:r>
            <a:r>
              <a:rPr lang="de-DE" dirty="0" err="1"/>
              <a:t>wg</a:t>
            </a:r>
            <a:r>
              <a:rPr lang="de-DE" dirty="0"/>
              <a:t> Pfändungsversuch)</a:t>
            </a:r>
          </a:p>
          <a:p>
            <a:pPr marL="0" lvl="0" indent="0" algn="l" rtl="0">
              <a:spcBef>
                <a:spcPts val="0"/>
              </a:spcBef>
              <a:spcAft>
                <a:spcPts val="0"/>
              </a:spcAft>
              <a:buNone/>
            </a:pPr>
            <a:r>
              <a:rPr lang="de-DE" dirty="0"/>
              <a:t>                                                                                  b) der Schuldner abgabebereit ist</a:t>
            </a:r>
          </a:p>
          <a:p>
            <a:pPr marL="0" lvl="0" indent="0" algn="l" rtl="0">
              <a:spcBef>
                <a:spcPts val="0"/>
              </a:spcBef>
              <a:spcAft>
                <a:spcPts val="0"/>
              </a:spcAft>
              <a:buNone/>
            </a:pPr>
            <a:r>
              <a:rPr lang="de-DE" dirty="0"/>
              <a:t>            </a:t>
            </a:r>
            <a:endParaRPr dirty="0"/>
          </a:p>
        </p:txBody>
      </p:sp>
    </p:spTree>
    <p:extLst>
      <p:ext uri="{BB962C8B-B14F-4D97-AF65-F5344CB8AC3E}">
        <p14:creationId xmlns:p14="http://schemas.microsoft.com/office/powerpoint/2010/main" val="397033392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72a1a8fda8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72a1a8fda8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dirty="0">
                <a:sym typeface="Wingdings" panose="05000000000000000000" pitchFamily="2" charset="2"/>
              </a:rPr>
              <a:t>das gesamte Verfahren zur Abnahme der VAK ist GV-Tätigkeit, d.h. keine Akten beim Vollstreckungsgericht</a:t>
            </a:r>
            <a:endParaRPr lang="de-DE" dirty="0"/>
          </a:p>
          <a:p>
            <a:pPr marL="0" lvl="0" indent="0" algn="l" rtl="0">
              <a:spcBef>
                <a:spcPts val="0"/>
              </a:spcBef>
              <a:spcAft>
                <a:spcPts val="0"/>
              </a:spcAft>
              <a:buNone/>
            </a:pPr>
            <a:endParaRPr lang="de-DE" dirty="0"/>
          </a:p>
          <a:p>
            <a:pPr marL="0" lvl="0" indent="0" algn="l" rtl="0">
              <a:spcBef>
                <a:spcPts val="0"/>
              </a:spcBef>
              <a:spcAft>
                <a:spcPts val="0"/>
              </a:spcAft>
              <a:buNone/>
            </a:pPr>
            <a:r>
              <a:rPr lang="de-DE" dirty="0"/>
              <a:t>zu1.) erscheint der Schuldner nicht zum Termin, oder er verweigert die Abgabe der VAK, kann der Gläubiger HB beantragen (dies tut er meist schon mit Auftrag zur Abgabe der VAK)</a:t>
            </a:r>
          </a:p>
          <a:p>
            <a:pPr marL="0" lvl="0" indent="0" algn="l" rtl="0">
              <a:spcBef>
                <a:spcPts val="0"/>
              </a:spcBef>
              <a:spcAft>
                <a:spcPts val="0"/>
              </a:spcAft>
              <a:buNone/>
            </a:pPr>
            <a:endParaRPr lang="de-DE" dirty="0"/>
          </a:p>
          <a:p>
            <a:pPr marL="0" lvl="0" indent="0" algn="l" rtl="0">
              <a:spcBef>
                <a:spcPts val="0"/>
              </a:spcBef>
              <a:spcAft>
                <a:spcPts val="0"/>
              </a:spcAft>
              <a:buNone/>
            </a:pPr>
            <a:r>
              <a:rPr lang="de-DE" dirty="0"/>
              <a:t>Zu2.) z.B. Forderung besteht nicht mehr</a:t>
            </a:r>
          </a:p>
          <a:p>
            <a:pPr marL="0" lvl="0" indent="0" algn="l" rtl="0">
              <a:spcBef>
                <a:spcPts val="0"/>
              </a:spcBef>
              <a:spcAft>
                <a:spcPts val="0"/>
              </a:spcAft>
              <a:buNone/>
            </a:pPr>
            <a:endParaRPr lang="de-DE" dirty="0"/>
          </a:p>
          <a:p>
            <a:pPr marL="0" lvl="0" indent="0" algn="l" rtl="0">
              <a:spcBef>
                <a:spcPts val="0"/>
              </a:spcBef>
              <a:spcAft>
                <a:spcPts val="0"/>
              </a:spcAft>
              <a:buNone/>
            </a:pPr>
            <a:r>
              <a:rPr lang="de-DE" dirty="0"/>
              <a:t>Zu3.) z.B. irrtümliche Person betroffen; Forderung zwischenzeitlich beglichen</a:t>
            </a:r>
            <a:endParaRPr dirty="0"/>
          </a:p>
        </p:txBody>
      </p:sp>
    </p:spTree>
    <p:extLst>
      <p:ext uri="{BB962C8B-B14F-4D97-AF65-F5344CB8AC3E}">
        <p14:creationId xmlns:p14="http://schemas.microsoft.com/office/powerpoint/2010/main" val="275995357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72c5c7e466_0_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72c5c7e466_0_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05887880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indent="0">
              <a:buNone/>
            </a:pPr>
            <a:r>
              <a:rPr lang="de-DE" dirty="0"/>
              <a:t>zu1.) zur Erzwingung der Abgabe der VAK (besprechen wir gleich noch näher)</a:t>
            </a:r>
          </a:p>
          <a:p>
            <a:endParaRPr lang="de-DE" dirty="0"/>
          </a:p>
          <a:p>
            <a:pPr marL="158750" indent="0">
              <a:buNone/>
            </a:pPr>
            <a:r>
              <a:rPr lang="de-DE" dirty="0"/>
              <a:t>zu2.) bei Vollstreckungsbehörden -&gt; eigene Vollstreckungsbeamte</a:t>
            </a:r>
          </a:p>
          <a:p>
            <a:pPr marL="158750" indent="0">
              <a:buNone/>
            </a:pPr>
            <a:r>
              <a:rPr lang="de-DE" dirty="0"/>
              <a:t>                 </a:t>
            </a:r>
            <a:r>
              <a:rPr lang="de-DE" b="1" dirty="0"/>
              <a:t>aber:</a:t>
            </a:r>
            <a:r>
              <a:rPr lang="de-DE" dirty="0"/>
              <a:t> der Haftbefehl kann nur von einem Richter erlassen werden</a:t>
            </a:r>
          </a:p>
          <a:p>
            <a:pPr marL="158750" indent="0">
              <a:buNone/>
            </a:pPr>
            <a:endParaRPr lang="de-DE" dirty="0"/>
          </a:p>
          <a:p>
            <a:pPr marL="158750" indent="0">
              <a:buNone/>
            </a:pPr>
            <a:r>
              <a:rPr lang="de-DE" dirty="0"/>
              <a:t>Zu3.) –Schuldner hat bewegliche Sache herauszugeben</a:t>
            </a:r>
          </a:p>
          <a:p>
            <a:pPr marL="158750" indent="0">
              <a:buNone/>
            </a:pPr>
            <a:r>
              <a:rPr lang="de-DE" dirty="0"/>
              <a:t>         -Schuldner weiß nicht, wo sie ist oder sich befindet</a:t>
            </a:r>
          </a:p>
          <a:p>
            <a:pPr marL="158750" indent="0">
              <a:buNone/>
            </a:pPr>
            <a:r>
              <a:rPr lang="de-DE" dirty="0"/>
              <a:t>         -Versicherung an </a:t>
            </a:r>
            <a:r>
              <a:rPr lang="de-DE" dirty="0" err="1"/>
              <a:t>eides</a:t>
            </a:r>
            <a:r>
              <a:rPr lang="de-DE" dirty="0"/>
              <a:t> Statt, dass Schuldner nichts über Verbleib weiß</a:t>
            </a:r>
          </a:p>
          <a:p>
            <a:pPr marL="158750" indent="0">
              <a:buNone/>
            </a:pPr>
            <a:r>
              <a:rPr lang="de-DE" dirty="0"/>
              <a:t>         -bei Weigerung dann HB gem. § 883 ZPO</a:t>
            </a:r>
          </a:p>
          <a:p>
            <a:pPr marL="158750" indent="0">
              <a:buNone/>
            </a:pPr>
            <a:endParaRPr lang="de-DE" dirty="0"/>
          </a:p>
          <a:p>
            <a:pPr marL="158750" indent="0">
              <a:buNone/>
            </a:pPr>
            <a:endParaRPr lang="de-DE" dirty="0"/>
          </a:p>
        </p:txBody>
      </p:sp>
    </p:spTree>
    <p:extLst>
      <p:ext uri="{BB962C8B-B14F-4D97-AF65-F5344CB8AC3E}">
        <p14:creationId xmlns:p14="http://schemas.microsoft.com/office/powerpoint/2010/main" val="137831677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72c5c7e46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72c5c7e46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b="1" dirty="0"/>
              <a:t>Wann kann ein Haftbefehl beantragt und erlassen werden?   KLICK</a:t>
            </a:r>
          </a:p>
          <a:p>
            <a:pPr marL="0" lvl="0" indent="0" algn="l" rtl="0">
              <a:spcBef>
                <a:spcPts val="0"/>
              </a:spcBef>
              <a:spcAft>
                <a:spcPts val="0"/>
              </a:spcAft>
              <a:buNone/>
            </a:pPr>
            <a:endParaRPr lang="de-DE" b="1" dirty="0"/>
          </a:p>
          <a:p>
            <a:pPr marL="0" lvl="0" indent="0" algn="l" rtl="0">
              <a:spcBef>
                <a:spcPts val="0"/>
              </a:spcBef>
              <a:spcAft>
                <a:spcPts val="0"/>
              </a:spcAft>
              <a:buNone/>
            </a:pPr>
            <a:endParaRPr lang="de-DE" b="1" dirty="0"/>
          </a:p>
          <a:p>
            <a:pPr marL="0" lvl="0" indent="0" algn="l" rtl="0">
              <a:spcBef>
                <a:spcPts val="0"/>
              </a:spcBef>
              <a:spcAft>
                <a:spcPts val="0"/>
              </a:spcAft>
              <a:buNone/>
            </a:pPr>
            <a:r>
              <a:rPr lang="de-DE" b="0" dirty="0"/>
              <a:t>Zu3.) e.V. Verweigerung ( VAK hieß vor 2013 e.V., besser bekannt als Offenbarungseid, nicht</a:t>
            </a:r>
          </a:p>
          <a:p>
            <a:pPr marL="0" lvl="0" indent="0" algn="l" rtl="0">
              <a:spcBef>
                <a:spcPts val="0"/>
              </a:spcBef>
              <a:spcAft>
                <a:spcPts val="0"/>
              </a:spcAft>
              <a:buNone/>
            </a:pPr>
            <a:r>
              <a:rPr lang="de-DE" b="0" dirty="0"/>
              <a:t>                                          zu verwechseln mit eV nach </a:t>
            </a:r>
            <a:r>
              <a:rPr lang="de-DE" b="1" dirty="0"/>
              <a:t>§ 889 ZPO</a:t>
            </a:r>
            <a:r>
              <a:rPr lang="de-DE" b="0" dirty="0"/>
              <a:t>)</a:t>
            </a:r>
          </a:p>
          <a:p>
            <a:pPr marL="0" lvl="0" indent="0" algn="l" rtl="0">
              <a:spcBef>
                <a:spcPts val="0"/>
              </a:spcBef>
              <a:spcAft>
                <a:spcPts val="0"/>
              </a:spcAft>
              <a:buNone/>
            </a:pPr>
            <a:r>
              <a:rPr lang="de-DE" b="0" dirty="0"/>
              <a:t>         - zuständig Rechtspfleger beim Vollstreckungsgericht</a:t>
            </a:r>
          </a:p>
          <a:p>
            <a:pPr marL="0" lvl="0" indent="0" algn="l" rtl="0">
              <a:spcBef>
                <a:spcPts val="0"/>
              </a:spcBef>
              <a:spcAft>
                <a:spcPts val="0"/>
              </a:spcAft>
              <a:buNone/>
            </a:pPr>
            <a:r>
              <a:rPr lang="de-DE" b="0" dirty="0"/>
              <a:t>         - bestimmte Angaben werden an </a:t>
            </a:r>
            <a:r>
              <a:rPr lang="de-DE" b="0" dirty="0" err="1"/>
              <a:t>eides</a:t>
            </a:r>
            <a:r>
              <a:rPr lang="de-DE" b="0" dirty="0"/>
              <a:t> Statt versichert</a:t>
            </a:r>
          </a:p>
          <a:p>
            <a:pPr marL="0" lvl="0" indent="0" algn="l" rtl="0">
              <a:spcBef>
                <a:spcPts val="0"/>
              </a:spcBef>
              <a:spcAft>
                <a:spcPts val="0"/>
              </a:spcAft>
              <a:buNone/>
            </a:pPr>
            <a:r>
              <a:rPr lang="de-DE" b="0" dirty="0"/>
              <a:t>         </a:t>
            </a:r>
          </a:p>
          <a:p>
            <a:pPr marL="0" lvl="0" indent="0" algn="l" rtl="0">
              <a:spcBef>
                <a:spcPts val="0"/>
              </a:spcBef>
              <a:spcAft>
                <a:spcPts val="0"/>
              </a:spcAft>
              <a:buNone/>
            </a:pPr>
            <a:r>
              <a:rPr lang="de-DE" b="0" dirty="0"/>
              <a:t>           z.B. erstelltes Nachlassverzeichnis</a:t>
            </a:r>
          </a:p>
          <a:p>
            <a:pPr marL="0" lvl="0" indent="0" algn="l" rtl="0">
              <a:spcBef>
                <a:spcPts val="0"/>
              </a:spcBef>
              <a:spcAft>
                <a:spcPts val="0"/>
              </a:spcAft>
              <a:buNone/>
            </a:pPr>
            <a:r>
              <a:rPr lang="de-DE" b="0" dirty="0"/>
              <a:t>                 Wo ist der Führerschein?</a:t>
            </a:r>
            <a:endParaRPr b="0" dirty="0"/>
          </a:p>
        </p:txBody>
      </p:sp>
    </p:spTree>
    <p:extLst>
      <p:ext uri="{BB962C8B-B14F-4D97-AF65-F5344CB8AC3E}">
        <p14:creationId xmlns:p14="http://schemas.microsoft.com/office/powerpoint/2010/main" val="347444974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72bfcaff4e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72bfcaff4e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dirty="0"/>
              <a:t>Zu1.) Haftbefehl ist 2 Jahre gültig</a:t>
            </a:r>
          </a:p>
          <a:p>
            <a:pPr marL="0" lvl="0" indent="0" algn="l" rtl="0">
              <a:spcBef>
                <a:spcPts val="0"/>
              </a:spcBef>
              <a:spcAft>
                <a:spcPts val="0"/>
              </a:spcAft>
              <a:buNone/>
            </a:pPr>
            <a:endParaRPr lang="de-DE" dirty="0"/>
          </a:p>
          <a:p>
            <a:pPr marL="0" lvl="0" indent="0" algn="l" rtl="0">
              <a:spcBef>
                <a:spcPts val="0"/>
              </a:spcBef>
              <a:spcAft>
                <a:spcPts val="0"/>
              </a:spcAft>
              <a:buNone/>
            </a:pPr>
            <a:r>
              <a:rPr lang="de-DE" dirty="0"/>
              <a:t>Zu3.) auf Veranlassung des Gläubigers freigelassen</a:t>
            </a:r>
          </a:p>
          <a:p>
            <a:pPr marL="0" lvl="0" indent="0" algn="l" rtl="0">
              <a:spcBef>
                <a:spcPts val="0"/>
              </a:spcBef>
              <a:spcAft>
                <a:spcPts val="0"/>
              </a:spcAft>
              <a:buNone/>
            </a:pPr>
            <a:endParaRPr lang="de-DE" dirty="0"/>
          </a:p>
          <a:p>
            <a:pPr marL="0" lvl="0" indent="0" algn="l" rtl="0">
              <a:spcBef>
                <a:spcPts val="0"/>
              </a:spcBef>
              <a:spcAft>
                <a:spcPts val="0"/>
              </a:spcAft>
              <a:buNone/>
            </a:pPr>
            <a:r>
              <a:rPr lang="de-DE" dirty="0"/>
              <a:t>Zu4.) dann erst wieder Verhaftung nach Ablauf der Sperrfrist von 2 Jahren möglich</a:t>
            </a:r>
          </a:p>
          <a:p>
            <a:pPr marL="0" lvl="0" indent="0" algn="l" rtl="0">
              <a:spcBef>
                <a:spcPts val="0"/>
              </a:spcBef>
              <a:spcAft>
                <a:spcPts val="0"/>
              </a:spcAft>
              <a:buNone/>
            </a:pPr>
            <a:r>
              <a:rPr lang="de-DE" dirty="0"/>
              <a:t>         -zählt wie VAK geleistet</a:t>
            </a:r>
          </a:p>
          <a:p>
            <a:pPr marL="0" lvl="0" indent="0" algn="l" rtl="0">
              <a:spcBef>
                <a:spcPts val="0"/>
              </a:spcBef>
              <a:spcAft>
                <a:spcPts val="0"/>
              </a:spcAft>
              <a:buNone/>
            </a:pPr>
            <a:r>
              <a:rPr lang="de-DE" dirty="0"/>
              <a:t>         -kommt fast nie vor</a:t>
            </a:r>
            <a:endParaRPr dirty="0"/>
          </a:p>
        </p:txBody>
      </p:sp>
    </p:spTree>
    <p:extLst>
      <p:ext uri="{BB962C8B-B14F-4D97-AF65-F5344CB8AC3E}">
        <p14:creationId xmlns:p14="http://schemas.microsoft.com/office/powerpoint/2010/main" val="411997490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72bfcaff4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72bfcaff4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dirty="0"/>
              <a:t>Rotes Papier hat keine gesetzliche Grundlage -&gt; Schockwirkung</a:t>
            </a:r>
          </a:p>
          <a:p>
            <a:pPr marL="0" lvl="0" indent="0" algn="l" rtl="0">
              <a:spcBef>
                <a:spcPts val="0"/>
              </a:spcBef>
              <a:spcAft>
                <a:spcPts val="0"/>
              </a:spcAft>
              <a:buNone/>
            </a:pPr>
            <a:endParaRPr lang="de-DE" dirty="0"/>
          </a:p>
          <a:p>
            <a:pPr marL="0" lvl="0" indent="0" algn="l" rtl="0">
              <a:spcBef>
                <a:spcPts val="0"/>
              </a:spcBef>
              <a:spcAft>
                <a:spcPts val="0"/>
              </a:spcAft>
              <a:buNone/>
            </a:pPr>
            <a:endParaRPr lang="de-DE" dirty="0"/>
          </a:p>
          <a:p>
            <a:pPr marL="0" lvl="0" indent="0" algn="l" rtl="0">
              <a:spcBef>
                <a:spcPts val="0"/>
              </a:spcBef>
              <a:spcAft>
                <a:spcPts val="0"/>
              </a:spcAft>
              <a:buNone/>
            </a:pPr>
            <a:endParaRPr lang="de-DE" dirty="0"/>
          </a:p>
          <a:p>
            <a:pPr marL="0" lvl="0" indent="0" algn="l" rtl="0">
              <a:spcBef>
                <a:spcPts val="0"/>
              </a:spcBef>
              <a:spcAft>
                <a:spcPts val="0"/>
              </a:spcAft>
              <a:buNone/>
            </a:pPr>
            <a:r>
              <a:rPr lang="de-DE" dirty="0"/>
              <a:t>MUSTERAKTE für HAFTBEFEHL anlegen!!!</a:t>
            </a:r>
            <a:endParaRPr dirty="0"/>
          </a:p>
        </p:txBody>
      </p:sp>
    </p:spTree>
    <p:extLst>
      <p:ext uri="{BB962C8B-B14F-4D97-AF65-F5344CB8AC3E}">
        <p14:creationId xmlns:p14="http://schemas.microsoft.com/office/powerpoint/2010/main" val="108055643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6988" y="744538"/>
            <a:ext cx="6615112" cy="3722687"/>
          </a:xfrm>
        </p:spPr>
      </p:sp>
      <p:sp>
        <p:nvSpPr>
          <p:cNvPr id="3" name="Notizenplatzhalter 2"/>
          <p:cNvSpPr>
            <a:spLocks noGrp="1"/>
          </p:cNvSpPr>
          <p:nvPr>
            <p:ph type="body" idx="1"/>
          </p:nvPr>
        </p:nvSpPr>
        <p:spPr/>
        <p:txBody>
          <a:bodyPr/>
          <a:lstStyle/>
          <a:p>
            <a:pPr marL="474134" indent="-309504" defTabSz="948267"/>
            <a:r>
              <a:rPr lang="de-DE" dirty="0"/>
              <a:t>Aktenführung nächstes Blatt </a:t>
            </a:r>
            <a:r>
              <a:rPr lang="de-DE" b="1" dirty="0"/>
              <a:t>besprechen und Kopien ausgeben</a:t>
            </a:r>
          </a:p>
          <a:p>
            <a:pPr marL="474134" indent="-309504" defTabSz="948267"/>
            <a:r>
              <a:rPr lang="de-DE" dirty="0"/>
              <a:t>Der Vollständigkeit halber </a:t>
            </a:r>
            <a:r>
              <a:rPr lang="de-DE" b="1" dirty="0"/>
              <a:t>Weglegung</a:t>
            </a:r>
            <a:r>
              <a:rPr lang="de-DE" dirty="0"/>
              <a:t>:- M-Verfahren -&gt; 5 Jahre</a:t>
            </a:r>
          </a:p>
          <a:p>
            <a:pPr marL="164630" indent="0" defTabSz="948267">
              <a:buNone/>
            </a:pPr>
            <a:r>
              <a:rPr lang="de-DE" dirty="0"/>
              <a:t>                                                                       - AR-Verfahren -&gt; 2 Jahre</a:t>
            </a:r>
          </a:p>
          <a:p>
            <a:pPr marL="164630" indent="0" defTabSz="948267">
              <a:buNone/>
            </a:pPr>
            <a:r>
              <a:rPr lang="de-DE" dirty="0"/>
              <a:t>                                                                       - Verfahren, die 6 Monate nicht betrieben wurden</a:t>
            </a:r>
          </a:p>
          <a:p>
            <a:pPr marL="474134" indent="-309504" defTabSz="948267"/>
            <a:endParaRPr lang="de-DE" dirty="0"/>
          </a:p>
          <a:p>
            <a:pPr marL="474134" indent="-309504" defTabSz="948267"/>
            <a:endParaRPr lang="de-DE" dirty="0"/>
          </a:p>
          <a:p>
            <a:pPr marL="164630" indent="0" defTabSz="948267">
              <a:buNone/>
            </a:pPr>
            <a:endParaRPr lang="de-DE" dirty="0"/>
          </a:p>
          <a:p>
            <a:pPr marL="474134" indent="-309504" defTabSz="948267"/>
            <a:r>
              <a:rPr lang="de-DE" b="1" dirty="0"/>
              <a:t>MUSTERAKTE für HAFTBEFEHL anlegen!!!</a:t>
            </a:r>
          </a:p>
          <a:p>
            <a:endParaRPr lang="de-DE" dirty="0"/>
          </a:p>
        </p:txBody>
      </p:sp>
    </p:spTree>
    <p:extLst>
      <p:ext uri="{BB962C8B-B14F-4D97-AF65-F5344CB8AC3E}">
        <p14:creationId xmlns:p14="http://schemas.microsoft.com/office/powerpoint/2010/main" val="696552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smtClean="0"/>
              <a:t>Vollstreckungsanspruch:</a:t>
            </a:r>
            <a:r>
              <a:rPr lang="de-DE" dirty="0" smtClean="0"/>
              <a:t> Gläubiger </a:t>
            </a:r>
            <a:r>
              <a:rPr lang="de-DE" dirty="0" err="1" smtClean="0"/>
              <a:t>gg</a:t>
            </a:r>
            <a:r>
              <a:rPr lang="de-DE" baseline="0" dirty="0" smtClean="0"/>
              <a:t> den Staat</a:t>
            </a:r>
          </a:p>
          <a:p>
            <a:endParaRPr lang="de-DE" baseline="0" dirty="0" smtClean="0"/>
          </a:p>
          <a:p>
            <a:r>
              <a:rPr lang="de-DE" b="1" baseline="0" dirty="0" smtClean="0"/>
              <a:t>Vollstreckbaren Anspruch: </a:t>
            </a:r>
            <a:r>
              <a:rPr lang="de-DE" baseline="0" dirty="0" smtClean="0"/>
              <a:t>Gläubiger </a:t>
            </a:r>
            <a:r>
              <a:rPr lang="de-DE" baseline="0" dirty="0" err="1" smtClean="0"/>
              <a:t>gg</a:t>
            </a:r>
            <a:r>
              <a:rPr lang="de-DE" baseline="0" dirty="0" smtClean="0"/>
              <a:t> den Schuldner</a:t>
            </a:r>
          </a:p>
          <a:p>
            <a:endParaRPr lang="de-DE" baseline="0" dirty="0" smtClean="0"/>
          </a:p>
          <a:p>
            <a:r>
              <a:rPr lang="de-DE" baseline="0" dirty="0" smtClean="0"/>
              <a:t>Gläubiger muss prozessfähig sein (=geschäftsfähig, 18. Lebensjahr))</a:t>
            </a:r>
            <a:endParaRPr lang="de-DE" dirty="0"/>
          </a:p>
        </p:txBody>
      </p:sp>
      <p:sp>
        <p:nvSpPr>
          <p:cNvPr id="4" name="Foliennummernplatzhalter 3"/>
          <p:cNvSpPr>
            <a:spLocks noGrp="1"/>
          </p:cNvSpPr>
          <p:nvPr>
            <p:ph type="sldNum" sz="quarter" idx="10"/>
          </p:nvPr>
        </p:nvSpPr>
        <p:spPr/>
        <p:txBody>
          <a:bodyPr/>
          <a:lstStyle/>
          <a:p>
            <a:fld id="{EB789DDE-ED35-4A43-BA4D-CEC27D9B6C5F}" type="slidenum">
              <a:rPr lang="de-DE" smtClean="0"/>
              <a:t>5</a:t>
            </a:fld>
            <a:endParaRPr lang="de-DE"/>
          </a:p>
        </p:txBody>
      </p:sp>
    </p:spTree>
    <p:extLst>
      <p:ext uri="{BB962C8B-B14F-4D97-AF65-F5344CB8AC3E}">
        <p14:creationId xmlns:p14="http://schemas.microsoft.com/office/powerpoint/2010/main" val="180561306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r>
              <a:rPr lang="de-DE" dirty="0"/>
              <a:t>Zusammenfassend gucken wir uns nochmal dieses Schaubild an !</a:t>
            </a:r>
          </a:p>
        </p:txBody>
      </p:sp>
    </p:spTree>
    <p:extLst>
      <p:ext uri="{BB962C8B-B14F-4D97-AF65-F5344CB8AC3E}">
        <p14:creationId xmlns:p14="http://schemas.microsoft.com/office/powerpoint/2010/main" val="284481481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B789DDE-ED35-4A43-BA4D-CEC27D9B6C5F}" type="slidenum">
              <a:rPr lang="de-DE" smtClean="0"/>
              <a:t>51</a:t>
            </a:fld>
            <a:endParaRPr lang="de-DE"/>
          </a:p>
        </p:txBody>
      </p:sp>
    </p:spTree>
    <p:extLst>
      <p:ext uri="{BB962C8B-B14F-4D97-AF65-F5344CB8AC3E}">
        <p14:creationId xmlns:p14="http://schemas.microsoft.com/office/powerpoint/2010/main" val="247576822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73078763e7_0_15:notes"/>
          <p:cNvSpPr>
            <a:spLocks noGrp="1" noRot="1" noChangeAspect="1"/>
          </p:cNvSpPr>
          <p:nvPr>
            <p:ph type="sldImg" idx="2"/>
          </p:nvPr>
        </p:nvSpPr>
        <p:spPr>
          <a:xfrm>
            <a:off x="2698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73078763e7_0_15:notes"/>
          <p:cNvSpPr txBox="1">
            <a:spLocks noGrp="1"/>
          </p:cNvSpPr>
          <p:nvPr>
            <p:ph type="body" idx="1"/>
          </p:nvPr>
        </p:nvSpPr>
        <p:spPr>
          <a:xfrm>
            <a:off x="666909" y="4715153"/>
            <a:ext cx="5335270" cy="4466987"/>
          </a:xfrm>
          <a:prstGeom prst="rect">
            <a:avLst/>
          </a:prstGeom>
        </p:spPr>
        <p:txBody>
          <a:bodyPr spcFirstLastPara="1" wrap="square" lIns="94811" tIns="94811" rIns="94811" bIns="94811" anchor="t" anchorCtr="0">
            <a:noAutofit/>
          </a:bodyPr>
          <a:lstStyle/>
          <a:p>
            <a:pPr marL="0" indent="0">
              <a:buNone/>
            </a:pPr>
            <a:endParaRPr dirty="0"/>
          </a:p>
        </p:txBody>
      </p:sp>
    </p:spTree>
    <p:extLst>
      <p:ext uri="{BB962C8B-B14F-4D97-AF65-F5344CB8AC3E}">
        <p14:creationId xmlns:p14="http://schemas.microsoft.com/office/powerpoint/2010/main" val="367891215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73078763e7_0_0:notes"/>
          <p:cNvSpPr>
            <a:spLocks noGrp="1" noRot="1" noChangeAspect="1"/>
          </p:cNvSpPr>
          <p:nvPr>
            <p:ph type="sldImg" idx="2"/>
          </p:nvPr>
        </p:nvSpPr>
        <p:spPr>
          <a:xfrm>
            <a:off x="2698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73078763e7_0_0:notes"/>
          <p:cNvSpPr txBox="1">
            <a:spLocks noGrp="1"/>
          </p:cNvSpPr>
          <p:nvPr>
            <p:ph type="body" idx="1"/>
          </p:nvPr>
        </p:nvSpPr>
        <p:spPr>
          <a:xfrm>
            <a:off x="666909" y="4715153"/>
            <a:ext cx="5335270" cy="4466987"/>
          </a:xfrm>
          <a:prstGeom prst="rect">
            <a:avLst/>
          </a:prstGeom>
        </p:spPr>
        <p:txBody>
          <a:bodyPr spcFirstLastPara="1" wrap="square" lIns="94811" tIns="94811" rIns="94811" bIns="94811" anchor="t" anchorCtr="0">
            <a:noAutofit/>
          </a:bodyPr>
          <a:lstStyle/>
          <a:p>
            <a:pPr marL="0" indent="0">
              <a:buNone/>
            </a:pPr>
            <a:r>
              <a:rPr lang="de-DE" b="1" u="sng" dirty="0"/>
              <a:t>Das Eintragungsanordnungsverfahren</a:t>
            </a:r>
          </a:p>
          <a:p>
            <a:pPr marL="0" indent="0">
              <a:buNone/>
            </a:pPr>
            <a:endParaRPr lang="de-DE" b="1" u="sng" dirty="0"/>
          </a:p>
          <a:p>
            <a:pPr marL="0" indent="0">
              <a:buNone/>
            </a:pPr>
            <a:r>
              <a:rPr lang="de-DE" b="0" u="none" dirty="0"/>
              <a:t>-Teil des gerichtlichen Verfahrens, zuständig ist der Gerichtsvollzieher von Amts wegen</a:t>
            </a:r>
          </a:p>
          <a:p>
            <a:pPr marL="0" indent="0">
              <a:buNone/>
            </a:pPr>
            <a:r>
              <a:rPr lang="de-DE" b="0" u="none" dirty="0"/>
              <a:t>-</a:t>
            </a:r>
            <a:r>
              <a:rPr lang="de-DE" b="1" u="none" dirty="0"/>
              <a:t>Folie durchklicken</a:t>
            </a:r>
          </a:p>
          <a:p>
            <a:pPr marL="0" indent="0">
              <a:buNone/>
            </a:pPr>
            <a:endParaRPr lang="de-DE" b="1" u="none" dirty="0"/>
          </a:p>
          <a:p>
            <a:pPr marL="0" indent="0">
              <a:buNone/>
            </a:pPr>
            <a:r>
              <a:rPr lang="de-DE" b="0" u="none" dirty="0"/>
              <a:t>-Eintragung muss begründet sein</a:t>
            </a:r>
          </a:p>
          <a:p>
            <a:pPr marL="0" indent="0">
              <a:buNone/>
            </a:pPr>
            <a:r>
              <a:rPr lang="de-DE" b="0" u="none" dirty="0"/>
              <a:t>-Bekanntgabe an den Schuldner erfolgt durch Zustellung oder mündliche Bekanntgabe im Termin + Rechtsbehelfsbelehrung (Widerspruch-&gt;2Wochen)</a:t>
            </a:r>
          </a:p>
          <a:p>
            <a:pPr marL="0" indent="0">
              <a:spcBef>
                <a:spcPts val="1570"/>
              </a:spcBef>
              <a:buNone/>
            </a:pPr>
            <a:r>
              <a:rPr lang="de-DE" b="0" u="none" dirty="0"/>
              <a:t>-</a:t>
            </a:r>
            <a:r>
              <a:rPr lang="de-DE" dirty="0"/>
              <a:t>Folgegläubiger  während der 2-jährigen Sperrfrist (führt dazu, dass der </a:t>
            </a:r>
          </a:p>
          <a:p>
            <a:pPr marL="0" indent="0">
              <a:spcBef>
                <a:spcPts val="1570"/>
              </a:spcBef>
              <a:buNone/>
            </a:pPr>
            <a:r>
              <a:rPr lang="de-DE" dirty="0"/>
              <a:t>           Schuldner mehrfach eingetragen ist; Gläubiger können erkennen, wie viele </a:t>
            </a:r>
          </a:p>
          <a:p>
            <a:pPr marL="0" indent="0">
              <a:spcBef>
                <a:spcPts val="1570"/>
              </a:spcBef>
              <a:buNone/>
            </a:pPr>
            <a:r>
              <a:rPr lang="de-DE" dirty="0"/>
              <a:t>           Gläubiger bereits die Zwangsvollstreckung eingeleitet haben)</a:t>
            </a:r>
          </a:p>
          <a:p>
            <a:pPr marL="0" indent="0">
              <a:buNone/>
            </a:pPr>
            <a:endParaRPr b="0" u="none" dirty="0"/>
          </a:p>
        </p:txBody>
      </p:sp>
    </p:spTree>
    <p:extLst>
      <p:ext uri="{BB962C8B-B14F-4D97-AF65-F5344CB8AC3E}">
        <p14:creationId xmlns:p14="http://schemas.microsoft.com/office/powerpoint/2010/main" val="101584816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73078763e7_0_5:notes"/>
          <p:cNvSpPr>
            <a:spLocks noGrp="1" noRot="1" noChangeAspect="1"/>
          </p:cNvSpPr>
          <p:nvPr>
            <p:ph type="sldImg" idx="2"/>
          </p:nvPr>
        </p:nvSpPr>
        <p:spPr>
          <a:xfrm>
            <a:off x="2698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73078763e7_0_5:notes"/>
          <p:cNvSpPr txBox="1">
            <a:spLocks noGrp="1"/>
          </p:cNvSpPr>
          <p:nvPr>
            <p:ph type="body" idx="1"/>
          </p:nvPr>
        </p:nvSpPr>
        <p:spPr>
          <a:xfrm>
            <a:off x="666909" y="4715153"/>
            <a:ext cx="5335270" cy="4466987"/>
          </a:xfrm>
          <a:prstGeom prst="rect">
            <a:avLst/>
          </a:prstGeom>
        </p:spPr>
        <p:txBody>
          <a:bodyPr spcFirstLastPara="1" wrap="square" lIns="94811" tIns="94811" rIns="94811" bIns="94811" anchor="t" anchorCtr="0">
            <a:noAutofit/>
          </a:bodyPr>
          <a:lstStyle/>
          <a:p>
            <a:pPr marL="0" indent="0">
              <a:buNone/>
            </a:pPr>
            <a:r>
              <a:rPr lang="de-DE" dirty="0"/>
              <a:t>-Eintragungsanordnung mit Begründung (z.B. Schuldner ist zum Termin nicht erschienen) </a:t>
            </a:r>
            <a:r>
              <a:rPr lang="de-DE" dirty="0" err="1"/>
              <a:t>v.A.w</a:t>
            </a:r>
            <a:r>
              <a:rPr lang="de-DE" dirty="0"/>
              <a:t>. (GV) zustellen</a:t>
            </a:r>
          </a:p>
          <a:p>
            <a:pPr marL="0" indent="0">
              <a:buNone/>
            </a:pPr>
            <a:endParaRPr lang="de-DE" dirty="0"/>
          </a:p>
          <a:p>
            <a:pPr marL="0" indent="0">
              <a:buNone/>
            </a:pPr>
            <a:r>
              <a:rPr lang="de-DE" dirty="0"/>
              <a:t>-Belehrung über Widerspruch und Möglichkeit der einstweiligen Einstellung</a:t>
            </a:r>
          </a:p>
          <a:p>
            <a:pPr marL="0" indent="0">
              <a:buNone/>
            </a:pPr>
            <a:endParaRPr lang="de-DE" dirty="0"/>
          </a:p>
          <a:p>
            <a:pPr marL="0" indent="0">
              <a:buNone/>
            </a:pPr>
            <a:r>
              <a:rPr lang="de-DE" dirty="0"/>
              <a:t>-2 Wochen Wartefrist ab Zustellung =&gt; Möglichkeit der gütlichen Einigung</a:t>
            </a:r>
          </a:p>
          <a:p>
            <a:pPr marL="0" indent="0">
              <a:buNone/>
            </a:pPr>
            <a:endParaRPr lang="de-DE" dirty="0"/>
          </a:p>
          <a:p>
            <a:pPr marL="0" indent="0">
              <a:buNone/>
            </a:pPr>
            <a:r>
              <a:rPr lang="de-DE" dirty="0"/>
              <a:t>-nach Ablauf =&gt; Vollzug der Eintragungsanordnung</a:t>
            </a:r>
          </a:p>
          <a:p>
            <a:pPr marL="0" indent="0">
              <a:buNone/>
            </a:pPr>
            <a:endParaRPr lang="de-DE" dirty="0"/>
          </a:p>
          <a:p>
            <a:pPr marL="0" indent="0">
              <a:buNone/>
            </a:pPr>
            <a:r>
              <a:rPr lang="de-DE" dirty="0"/>
              <a:t>-falls Antrag auf HB -&gt; Sonderakte an das zuständige Vollstreckungsgericht</a:t>
            </a:r>
            <a:endParaRPr dirty="0"/>
          </a:p>
        </p:txBody>
      </p:sp>
    </p:spTree>
    <p:extLst>
      <p:ext uri="{BB962C8B-B14F-4D97-AF65-F5344CB8AC3E}">
        <p14:creationId xmlns:p14="http://schemas.microsoft.com/office/powerpoint/2010/main" val="424836589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a:t>z.Bsp</a:t>
            </a:r>
            <a:r>
              <a:rPr lang="de-DE" dirty="0"/>
              <a:t>. Bei Bezug von ALG II</a:t>
            </a:r>
          </a:p>
          <a:p>
            <a:r>
              <a:rPr lang="de-DE" dirty="0"/>
              <a:t>Hinterlegung des Vermögensverzeichnisses erfolgt immer sofort</a:t>
            </a:r>
          </a:p>
          <a:p>
            <a:r>
              <a:rPr lang="de-DE" dirty="0"/>
              <a:t>VV unverzüglich an Gläubiger</a:t>
            </a:r>
          </a:p>
          <a:p>
            <a:r>
              <a:rPr lang="de-DE" dirty="0"/>
              <a:t>Eintragungsanordnung sofort („Zwischenparkplatz“)</a:t>
            </a:r>
          </a:p>
          <a:p>
            <a:r>
              <a:rPr lang="de-DE" dirty="0"/>
              <a:t>Mitteilung und Belehrung an den Schuldner -&gt; 2 Wochen Wartefrist</a:t>
            </a:r>
          </a:p>
          <a:p>
            <a:r>
              <a:rPr lang="de-DE" dirty="0"/>
              <a:t>Endgültige Vollziehung der Eintragungsfrist (Abholung vom „Zwischenparkplatz“)</a:t>
            </a:r>
          </a:p>
        </p:txBody>
      </p:sp>
    </p:spTree>
    <p:extLst>
      <p:ext uri="{BB962C8B-B14F-4D97-AF65-F5344CB8AC3E}">
        <p14:creationId xmlns:p14="http://schemas.microsoft.com/office/powerpoint/2010/main" val="274448945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73078763e7_0_10:notes"/>
          <p:cNvSpPr>
            <a:spLocks noGrp="1" noRot="1" noChangeAspect="1"/>
          </p:cNvSpPr>
          <p:nvPr>
            <p:ph type="sldImg" idx="2"/>
          </p:nvPr>
        </p:nvSpPr>
        <p:spPr>
          <a:xfrm>
            <a:off x="2698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73078763e7_0_10:notes"/>
          <p:cNvSpPr txBox="1">
            <a:spLocks noGrp="1"/>
          </p:cNvSpPr>
          <p:nvPr>
            <p:ph type="body" idx="1"/>
          </p:nvPr>
        </p:nvSpPr>
        <p:spPr>
          <a:xfrm>
            <a:off x="666909" y="4715153"/>
            <a:ext cx="5335270" cy="4466987"/>
          </a:xfrm>
          <a:prstGeom prst="rect">
            <a:avLst/>
          </a:prstGeom>
        </p:spPr>
        <p:txBody>
          <a:bodyPr spcFirstLastPara="1" wrap="square" lIns="94811" tIns="94811" rIns="94811" bIns="94811" anchor="t" anchorCtr="0">
            <a:noAutofit/>
          </a:bodyPr>
          <a:lstStyle/>
          <a:p>
            <a:pPr marL="0" indent="0">
              <a:buNone/>
            </a:pPr>
            <a:r>
              <a:rPr lang="de-DE" dirty="0"/>
              <a:t>-erfolgt durch Gerichtsvollzieherprognose</a:t>
            </a:r>
          </a:p>
          <a:p>
            <a:pPr marL="0" indent="0">
              <a:buNone/>
            </a:pPr>
            <a:r>
              <a:rPr lang="de-DE" dirty="0"/>
              <a:t>-VV wird direkt an Gläubiger weitergeleitet</a:t>
            </a:r>
          </a:p>
          <a:p>
            <a:pPr marL="0" indent="0">
              <a:buNone/>
            </a:pPr>
            <a:r>
              <a:rPr lang="de-DE" dirty="0"/>
              <a:t>-Mitteilung an den Schuldner mit Belehrung, dass die Zahlung binnen 1 Monats erfolgen muss</a:t>
            </a:r>
          </a:p>
          <a:p>
            <a:pPr marL="0" indent="0">
              <a:buNone/>
            </a:pPr>
            <a:r>
              <a:rPr lang="de-DE" dirty="0"/>
              <a:t> </a:t>
            </a:r>
          </a:p>
          <a:p>
            <a:pPr marL="0" indent="0">
              <a:buNone/>
            </a:pPr>
            <a:r>
              <a:rPr lang="de-DE" dirty="0"/>
              <a:t>  a) keine Befriedigung: -Zustellen der Eintragungsanordnung nach 1 Monat</a:t>
            </a:r>
          </a:p>
          <a:p>
            <a:pPr marL="0" indent="0">
              <a:buNone/>
            </a:pPr>
            <a:r>
              <a:rPr lang="de-DE" dirty="0"/>
              <a:t>                                      -weiter siehe Variante 2</a:t>
            </a:r>
          </a:p>
          <a:p>
            <a:pPr marL="0" indent="0">
              <a:buNone/>
            </a:pPr>
            <a:endParaRPr lang="de-DE" dirty="0"/>
          </a:p>
          <a:p>
            <a:pPr marL="0" indent="0">
              <a:buNone/>
            </a:pPr>
            <a:r>
              <a:rPr lang="de-DE" dirty="0"/>
              <a:t> b) Zahlung =&gt; keine Eintragung</a:t>
            </a:r>
            <a:endParaRPr dirty="0"/>
          </a:p>
        </p:txBody>
      </p:sp>
    </p:spTree>
    <p:extLst>
      <p:ext uri="{BB962C8B-B14F-4D97-AF65-F5344CB8AC3E}">
        <p14:creationId xmlns:p14="http://schemas.microsoft.com/office/powerpoint/2010/main" val="279005918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731c06320d_1_0:notes"/>
          <p:cNvSpPr>
            <a:spLocks noGrp="1" noRot="1" noChangeAspect="1"/>
          </p:cNvSpPr>
          <p:nvPr>
            <p:ph type="sldImg" idx="2"/>
          </p:nvPr>
        </p:nvSpPr>
        <p:spPr>
          <a:xfrm>
            <a:off x="2698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731c06320d_1_0:notes"/>
          <p:cNvSpPr txBox="1">
            <a:spLocks noGrp="1"/>
          </p:cNvSpPr>
          <p:nvPr>
            <p:ph type="body" idx="1"/>
          </p:nvPr>
        </p:nvSpPr>
        <p:spPr>
          <a:xfrm>
            <a:off x="666909" y="4715153"/>
            <a:ext cx="5335270" cy="4466987"/>
          </a:xfrm>
          <a:prstGeom prst="rect">
            <a:avLst/>
          </a:prstGeom>
        </p:spPr>
        <p:txBody>
          <a:bodyPr spcFirstLastPara="1" wrap="square" lIns="94811" tIns="94811" rIns="94811" bIns="94811" anchor="t" anchorCtr="0">
            <a:noAutofit/>
          </a:bodyPr>
          <a:lstStyle/>
          <a:p>
            <a:pPr marL="0" indent="0">
              <a:buNone/>
            </a:pPr>
            <a:endParaRPr dirty="0"/>
          </a:p>
        </p:txBody>
      </p:sp>
    </p:spTree>
    <p:extLst>
      <p:ext uri="{BB962C8B-B14F-4D97-AF65-F5344CB8AC3E}">
        <p14:creationId xmlns:p14="http://schemas.microsoft.com/office/powerpoint/2010/main" val="351243333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731c06320d_1_5:notes"/>
          <p:cNvSpPr>
            <a:spLocks noGrp="1" noRot="1" noChangeAspect="1"/>
          </p:cNvSpPr>
          <p:nvPr>
            <p:ph type="sldImg" idx="2"/>
          </p:nvPr>
        </p:nvSpPr>
        <p:spPr>
          <a:xfrm>
            <a:off x="2698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731c06320d_1_5:notes"/>
          <p:cNvSpPr txBox="1">
            <a:spLocks noGrp="1"/>
          </p:cNvSpPr>
          <p:nvPr>
            <p:ph type="body" idx="1"/>
          </p:nvPr>
        </p:nvSpPr>
        <p:spPr>
          <a:xfrm>
            <a:off x="666909" y="4715153"/>
            <a:ext cx="5335270" cy="4466987"/>
          </a:xfrm>
          <a:prstGeom prst="rect">
            <a:avLst/>
          </a:prstGeom>
        </p:spPr>
        <p:txBody>
          <a:bodyPr spcFirstLastPara="1" wrap="square" lIns="94811" tIns="94811" rIns="94811" bIns="94811" anchor="t" anchorCtr="0">
            <a:noAutofit/>
          </a:bodyPr>
          <a:lstStyle/>
          <a:p>
            <a:pPr marL="0" indent="0">
              <a:buNone/>
            </a:pPr>
            <a:endParaRPr/>
          </a:p>
        </p:txBody>
      </p:sp>
    </p:spTree>
    <p:extLst>
      <p:ext uri="{BB962C8B-B14F-4D97-AF65-F5344CB8AC3E}">
        <p14:creationId xmlns:p14="http://schemas.microsoft.com/office/powerpoint/2010/main" val="157405215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7fad976176_0_10:notes"/>
          <p:cNvSpPr>
            <a:spLocks noGrp="1" noRot="1" noChangeAspect="1"/>
          </p:cNvSpPr>
          <p:nvPr>
            <p:ph type="sldImg" idx="2"/>
          </p:nvPr>
        </p:nvSpPr>
        <p:spPr>
          <a:xfrm>
            <a:off x="2698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7fad976176_0_10:notes"/>
          <p:cNvSpPr txBox="1">
            <a:spLocks noGrp="1"/>
          </p:cNvSpPr>
          <p:nvPr>
            <p:ph type="body" idx="1"/>
          </p:nvPr>
        </p:nvSpPr>
        <p:spPr>
          <a:xfrm>
            <a:off x="666909" y="4715153"/>
            <a:ext cx="5335270" cy="4466987"/>
          </a:xfrm>
          <a:prstGeom prst="rect">
            <a:avLst/>
          </a:prstGeom>
        </p:spPr>
        <p:txBody>
          <a:bodyPr spcFirstLastPara="1" wrap="square" lIns="94811" tIns="94811" rIns="94811" bIns="94811" anchor="t" anchorCtr="0">
            <a:noAutofit/>
          </a:bodyPr>
          <a:lstStyle/>
          <a:p>
            <a:pPr marL="0" indent="0">
              <a:buNone/>
            </a:pPr>
            <a:r>
              <a:rPr lang="de-DE" dirty="0"/>
              <a:t>-die Pfändung wird bewirkt durch Inbesitznahme des GV</a:t>
            </a:r>
          </a:p>
          <a:p>
            <a:pPr marL="0" indent="0">
              <a:buNone/>
            </a:pPr>
            <a:endParaRPr lang="de-DE" dirty="0"/>
          </a:p>
          <a:p>
            <a:pPr marL="0" indent="0">
              <a:buNone/>
            </a:pPr>
            <a:r>
              <a:rPr lang="de-DE" dirty="0"/>
              <a:t>-erfolgt durch Anbringen eines Pfandsiegels oder Wegnahme der Sache</a:t>
            </a:r>
          </a:p>
          <a:p>
            <a:pPr marL="0" indent="0">
              <a:buNone/>
            </a:pPr>
            <a:endParaRPr lang="de-DE" dirty="0"/>
          </a:p>
          <a:p>
            <a:pPr marL="0" indent="0">
              <a:buNone/>
            </a:pPr>
            <a:r>
              <a:rPr lang="de-DE" dirty="0"/>
              <a:t>-Schmuck und Bargeld sind gleich mitzunehmen, Bargeld wird dem Gläubiger übergeben</a:t>
            </a:r>
          </a:p>
          <a:p>
            <a:pPr marL="0" indent="0">
              <a:buNone/>
            </a:pPr>
            <a:endParaRPr lang="de-DE" dirty="0"/>
          </a:p>
          <a:p>
            <a:pPr marL="0" indent="0">
              <a:buNone/>
            </a:pPr>
            <a:r>
              <a:rPr lang="de-DE" dirty="0"/>
              <a:t>-GV muss ein Pfändungsprotokoll erstellen</a:t>
            </a:r>
            <a:endParaRPr dirty="0"/>
          </a:p>
        </p:txBody>
      </p:sp>
    </p:spTree>
    <p:extLst>
      <p:ext uri="{BB962C8B-B14F-4D97-AF65-F5344CB8AC3E}">
        <p14:creationId xmlns:p14="http://schemas.microsoft.com/office/powerpoint/2010/main" val="35806153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Was könnten Vollstreckungsorgane sein ?</a:t>
            </a:r>
            <a:endParaRPr lang="de-DE" dirty="0"/>
          </a:p>
        </p:txBody>
      </p:sp>
      <p:sp>
        <p:nvSpPr>
          <p:cNvPr id="4" name="Foliennummernplatzhalter 3"/>
          <p:cNvSpPr>
            <a:spLocks noGrp="1"/>
          </p:cNvSpPr>
          <p:nvPr>
            <p:ph type="sldNum" sz="quarter" idx="10"/>
          </p:nvPr>
        </p:nvSpPr>
        <p:spPr/>
        <p:txBody>
          <a:bodyPr/>
          <a:lstStyle/>
          <a:p>
            <a:fld id="{EB789DDE-ED35-4A43-BA4D-CEC27D9B6C5F}" type="slidenum">
              <a:rPr lang="de-DE" smtClean="0"/>
              <a:t>6</a:t>
            </a:fld>
            <a:endParaRPr lang="de-DE"/>
          </a:p>
        </p:txBody>
      </p:sp>
    </p:spTree>
    <p:extLst>
      <p:ext uri="{BB962C8B-B14F-4D97-AF65-F5344CB8AC3E}">
        <p14:creationId xmlns:p14="http://schemas.microsoft.com/office/powerpoint/2010/main" val="2708507576"/>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7fad976176_0_0:notes"/>
          <p:cNvSpPr>
            <a:spLocks noGrp="1" noRot="1" noChangeAspect="1"/>
          </p:cNvSpPr>
          <p:nvPr>
            <p:ph type="sldImg" idx="2"/>
          </p:nvPr>
        </p:nvSpPr>
        <p:spPr>
          <a:xfrm>
            <a:off x="2698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7fad976176_0_0:notes"/>
          <p:cNvSpPr txBox="1">
            <a:spLocks noGrp="1"/>
          </p:cNvSpPr>
          <p:nvPr>
            <p:ph type="body" idx="1"/>
          </p:nvPr>
        </p:nvSpPr>
        <p:spPr>
          <a:xfrm>
            <a:off x="666909" y="4715153"/>
            <a:ext cx="5335270" cy="4466987"/>
          </a:xfrm>
          <a:prstGeom prst="rect">
            <a:avLst/>
          </a:prstGeom>
        </p:spPr>
        <p:txBody>
          <a:bodyPr spcFirstLastPara="1" wrap="square" lIns="94811" tIns="94811" rIns="94811" bIns="94811" anchor="t" anchorCtr="0">
            <a:noAutofit/>
          </a:bodyPr>
          <a:lstStyle/>
          <a:p>
            <a:pPr marL="0" indent="0">
              <a:buNone/>
            </a:pPr>
            <a:r>
              <a:rPr lang="de-DE" dirty="0"/>
              <a:t>-z.B. wertvolle Armbanduhr</a:t>
            </a:r>
          </a:p>
          <a:p>
            <a:pPr marL="0" indent="0">
              <a:buNone/>
            </a:pPr>
            <a:endParaRPr lang="de-DE" dirty="0"/>
          </a:p>
          <a:p>
            <a:pPr marL="0" indent="0">
              <a:buNone/>
            </a:pPr>
            <a:r>
              <a:rPr lang="de-DE" dirty="0"/>
              <a:t>-Entscheidung durch Vollstreckungsgericht auf Antrag des Gläubigers</a:t>
            </a:r>
          </a:p>
          <a:p>
            <a:pPr marL="0" indent="0">
              <a:buNone/>
            </a:pPr>
            <a:r>
              <a:rPr lang="de-DE" dirty="0"/>
              <a:t>-Wegnahme erst nach rechtskräftigem Beschluss möglich</a:t>
            </a:r>
          </a:p>
          <a:p>
            <a:pPr marL="0" indent="0">
              <a:buNone/>
            </a:pPr>
            <a:r>
              <a:rPr lang="de-DE" dirty="0"/>
              <a:t>-Rechtsmittel: sofortige Beschwerde gem. § 793 ZPO</a:t>
            </a:r>
            <a:endParaRPr dirty="0"/>
          </a:p>
        </p:txBody>
      </p:sp>
    </p:spTree>
    <p:extLst>
      <p:ext uri="{BB962C8B-B14F-4D97-AF65-F5344CB8AC3E}">
        <p14:creationId xmlns:p14="http://schemas.microsoft.com/office/powerpoint/2010/main" val="411474139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7fad976176_0_5:notes"/>
          <p:cNvSpPr>
            <a:spLocks noGrp="1" noRot="1" noChangeAspect="1"/>
          </p:cNvSpPr>
          <p:nvPr>
            <p:ph type="sldImg" idx="2"/>
          </p:nvPr>
        </p:nvSpPr>
        <p:spPr>
          <a:xfrm>
            <a:off x="2698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7fad976176_0_5:notes"/>
          <p:cNvSpPr txBox="1">
            <a:spLocks noGrp="1"/>
          </p:cNvSpPr>
          <p:nvPr>
            <p:ph type="body" idx="1"/>
          </p:nvPr>
        </p:nvSpPr>
        <p:spPr>
          <a:xfrm>
            <a:off x="666909" y="4715153"/>
            <a:ext cx="5335270" cy="4466987"/>
          </a:xfrm>
          <a:prstGeom prst="rect">
            <a:avLst/>
          </a:prstGeom>
        </p:spPr>
        <p:txBody>
          <a:bodyPr spcFirstLastPara="1" wrap="square" lIns="94811" tIns="94811" rIns="94811" bIns="94811" anchor="t" anchorCtr="0">
            <a:noAutofit/>
          </a:bodyPr>
          <a:lstStyle/>
          <a:p>
            <a:pPr marL="0" indent="0">
              <a:buNone/>
            </a:pPr>
            <a:r>
              <a:rPr lang="de-DE" dirty="0"/>
              <a:t>z.B. Fernsehapparat</a:t>
            </a:r>
            <a:endParaRPr dirty="0"/>
          </a:p>
        </p:txBody>
      </p:sp>
    </p:spTree>
    <p:extLst>
      <p:ext uri="{BB962C8B-B14F-4D97-AF65-F5344CB8AC3E}">
        <p14:creationId xmlns:p14="http://schemas.microsoft.com/office/powerpoint/2010/main" val="293004041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DE" dirty="0"/>
              <a:t>-auch Sachen die bereits gepfändet wurden, können gepfändet werden</a:t>
            </a:r>
          </a:p>
          <a:p>
            <a:pPr marL="0" indent="0">
              <a:buNone/>
            </a:pPr>
            <a:endParaRPr lang="de-DE" dirty="0"/>
          </a:p>
          <a:p>
            <a:pPr marL="0" indent="0">
              <a:buNone/>
            </a:pPr>
            <a:r>
              <a:rPr lang="de-DE" b="1" dirty="0"/>
              <a:t>KLICK</a:t>
            </a:r>
            <a:r>
              <a:rPr lang="de-DE" dirty="0"/>
              <a:t> Folie (Hälfte b-&gt; zuerst)</a:t>
            </a:r>
          </a:p>
          <a:p>
            <a:pPr marL="0" indent="0">
              <a:buNone/>
            </a:pPr>
            <a:endParaRPr lang="de-DE" dirty="0"/>
          </a:p>
          <a:p>
            <a:pPr marL="0" indent="0">
              <a:buNone/>
            </a:pPr>
            <a:r>
              <a:rPr lang="de-DE" dirty="0"/>
              <a:t>-Reihenfolge der Auftragseingänge ist zu beachten, d.h. der Gläubiger der Anschlusspfändung rangiert hinter dem Gläubiger der 1. Pfändung</a:t>
            </a:r>
          </a:p>
          <a:p>
            <a:pPr marL="0" indent="0">
              <a:buNone/>
            </a:pPr>
            <a:endParaRPr lang="de-DE" dirty="0"/>
          </a:p>
          <a:p>
            <a:pPr marL="0" indent="0">
              <a:buNone/>
            </a:pPr>
            <a:r>
              <a:rPr lang="de-DE" dirty="0"/>
              <a:t> </a:t>
            </a:r>
            <a:r>
              <a:rPr lang="de-DE" b="1" dirty="0"/>
              <a:t>Frage:</a:t>
            </a:r>
            <a:r>
              <a:rPr lang="de-DE" b="0" dirty="0"/>
              <a:t> Wie nennt man diesen Grundsatz? (Prioritätsgrundsatz)</a:t>
            </a:r>
          </a:p>
          <a:p>
            <a:pPr marL="0" indent="0">
              <a:buNone/>
            </a:pPr>
            <a:endParaRPr lang="de-DE" b="0" dirty="0"/>
          </a:p>
          <a:p>
            <a:pPr marL="0" indent="0">
              <a:buNone/>
            </a:pPr>
            <a:r>
              <a:rPr lang="de-DE" b="0" dirty="0"/>
              <a:t>=&gt; Aber: Pfändet der GV für mehrere Gläubiger gleichzeitig, haben die Pfändungspfandrecht den gleichen Rang und der Erlös ist im Verhältnis aufzuteilen.</a:t>
            </a:r>
            <a:endParaRPr lang="de-DE" b="1" dirty="0"/>
          </a:p>
          <a:p>
            <a:endParaRPr lang="de-DE" dirty="0"/>
          </a:p>
        </p:txBody>
      </p:sp>
    </p:spTree>
    <p:extLst>
      <p:ext uri="{BB962C8B-B14F-4D97-AF65-F5344CB8AC3E}">
        <p14:creationId xmlns:p14="http://schemas.microsoft.com/office/powerpoint/2010/main" val="337780094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GV muss prüfen, ob der Schuldner Gewahrsamsinhaber ist, also unmittelbarer Besitzer, aber: GV prüft nicht, ob der Schuldner auch Eigentümer ist!</a:t>
            </a:r>
          </a:p>
          <a:p>
            <a:pPr marL="155781" indent="0">
              <a:buNone/>
            </a:pPr>
            <a:endParaRPr lang="de-DE" dirty="0"/>
          </a:p>
          <a:p>
            <a:pPr marL="155781" indent="0">
              <a:buNone/>
            </a:pPr>
            <a:r>
              <a:rPr lang="de-DE" dirty="0"/>
              <a:t>        </a:t>
            </a:r>
            <a:r>
              <a:rPr lang="de-DE" b="1" dirty="0"/>
              <a:t>KLICK</a:t>
            </a:r>
          </a:p>
          <a:p>
            <a:pPr marL="155781" indent="0">
              <a:buNone/>
            </a:pPr>
            <a:endParaRPr lang="de-DE" b="1" dirty="0"/>
          </a:p>
          <a:p>
            <a:pPr marL="155781" indent="0">
              <a:buNone/>
            </a:pPr>
            <a:r>
              <a:rPr lang="de-DE" b="1" dirty="0"/>
              <a:t>-</a:t>
            </a:r>
            <a:r>
              <a:rPr lang="de-DE" b="0" dirty="0"/>
              <a:t>haben 2 Personen Gewahrsam an einem Gegenstand (z.B. beide leben gemeinsam in einer Wohnung) muss diese 2. Person mit der Pfändung und Verwertung einverstanden sein, sonst sind Pfändung und Verwertung nicht möglich</a:t>
            </a:r>
          </a:p>
          <a:p>
            <a:pPr marL="155781" indent="0">
              <a:buNone/>
            </a:pPr>
            <a:endParaRPr lang="de-DE" b="0" dirty="0"/>
          </a:p>
          <a:p>
            <a:pPr marL="155781" indent="0">
              <a:buNone/>
            </a:pPr>
            <a:r>
              <a:rPr lang="de-DE" b="1" dirty="0"/>
              <a:t>Ausnahme:- </a:t>
            </a:r>
            <a:r>
              <a:rPr lang="de-DE" b="0" dirty="0"/>
              <a:t>bei Eheleuten oder Lebenspartnerschaften sind Gegenstände, die im persönlichen Gebrauch des Schuldners sind, pfändbar (§ 739 ZPO)</a:t>
            </a:r>
          </a:p>
          <a:p>
            <a:pPr marL="155781" indent="0">
              <a:buNone/>
            </a:pPr>
            <a:r>
              <a:rPr lang="de-DE" b="0" dirty="0"/>
              <a:t>                    - Gegenstände im persönlichen Gebrauch des Lebenspartners sind nicht pfändbar</a:t>
            </a:r>
          </a:p>
          <a:p>
            <a:pPr marL="155781" indent="0">
              <a:buNone/>
            </a:pPr>
            <a:endParaRPr lang="de-DE" b="0" dirty="0"/>
          </a:p>
          <a:p>
            <a:pPr marL="155781" indent="0">
              <a:buNone/>
            </a:pPr>
            <a:endParaRPr lang="de-DE" b="0" dirty="0"/>
          </a:p>
          <a:p>
            <a:pPr marL="448650" indent="-292869">
              <a:buFont typeface="Symbol" panose="05050102010706020507" pitchFamily="18" charset="2"/>
              <a:buChar char="Þ"/>
            </a:pPr>
            <a:r>
              <a:rPr lang="de-DE" b="0" dirty="0"/>
              <a:t>Der Gerichtsvollzieher kann also auch Sachen Dritter pfänden, die sich im Gewahrsam des Schuldners befinden. (</a:t>
            </a:r>
            <a:r>
              <a:rPr lang="de-DE" b="0" dirty="0" err="1"/>
              <a:t>Drittwiderspruchsklage+Einstw</a:t>
            </a:r>
            <a:r>
              <a:rPr lang="de-DE" b="0" dirty="0"/>
              <a:t>. Einstellung der ZV)</a:t>
            </a:r>
          </a:p>
          <a:p>
            <a:pPr marL="448650" indent="-292869">
              <a:buFont typeface="Symbol" panose="05050102010706020507" pitchFamily="18" charset="2"/>
              <a:buChar char="Þ"/>
            </a:pPr>
            <a:endParaRPr lang="de-DE" b="0" dirty="0"/>
          </a:p>
          <a:p>
            <a:pPr marL="448650" indent="-292869">
              <a:buFont typeface="Symbol" panose="05050102010706020507" pitchFamily="18" charset="2"/>
              <a:buChar char="Þ"/>
            </a:pPr>
            <a:r>
              <a:rPr lang="de-DE" b="0" dirty="0"/>
              <a:t>Befindet sich Eigentum des Schuldners im Gewahrsam eines Dritten,  kann GV Herausgabe verlangen. Weigert sich der Dritte, kann der Gläubiger Herausgabevollstreckung betreiben.</a:t>
            </a:r>
          </a:p>
          <a:p>
            <a:pPr marL="448650" indent="-292869">
              <a:buFont typeface="Symbol" panose="05050102010706020507" pitchFamily="18" charset="2"/>
              <a:buChar char="Þ"/>
            </a:pPr>
            <a:endParaRPr lang="de-DE" b="0" dirty="0"/>
          </a:p>
        </p:txBody>
      </p:sp>
    </p:spTree>
    <p:extLst>
      <p:ext uri="{BB962C8B-B14F-4D97-AF65-F5344CB8AC3E}">
        <p14:creationId xmlns:p14="http://schemas.microsoft.com/office/powerpoint/2010/main" val="1913883353"/>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737be32943_0_0:notes"/>
          <p:cNvSpPr>
            <a:spLocks noGrp="1" noRot="1" noChangeAspect="1"/>
          </p:cNvSpPr>
          <p:nvPr>
            <p:ph type="sldImg" idx="2"/>
          </p:nvPr>
        </p:nvSpPr>
        <p:spPr>
          <a:xfrm>
            <a:off x="2698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737be32943_0_0:notes"/>
          <p:cNvSpPr txBox="1">
            <a:spLocks noGrp="1"/>
          </p:cNvSpPr>
          <p:nvPr>
            <p:ph type="body" idx="1"/>
          </p:nvPr>
        </p:nvSpPr>
        <p:spPr>
          <a:xfrm>
            <a:off x="666909" y="4715153"/>
            <a:ext cx="5335270" cy="4466987"/>
          </a:xfrm>
          <a:prstGeom prst="rect">
            <a:avLst/>
          </a:prstGeom>
        </p:spPr>
        <p:txBody>
          <a:bodyPr spcFirstLastPara="1" wrap="square" lIns="94811" tIns="94811" rIns="94811" bIns="94811" anchor="t" anchorCtr="0">
            <a:noAutofit/>
          </a:bodyPr>
          <a:lstStyle/>
          <a:p>
            <a:pPr marL="0" indent="0">
              <a:spcBef>
                <a:spcPts val="1570"/>
              </a:spcBef>
              <a:buNone/>
            </a:pPr>
            <a:r>
              <a:rPr lang="de-DE" dirty="0"/>
              <a:t>Zuständigkeiten: sachlich -  AG als Vollstreckungsgericht</a:t>
            </a:r>
          </a:p>
          <a:p>
            <a:pPr marL="0" indent="0">
              <a:spcBef>
                <a:spcPts val="1570"/>
              </a:spcBef>
              <a:buNone/>
            </a:pPr>
            <a:r>
              <a:rPr lang="de-DE" dirty="0"/>
              <a:t>                             örtlich - am Wohnsitz des Schuldners</a:t>
            </a:r>
          </a:p>
          <a:p>
            <a:pPr marL="0" indent="0">
              <a:spcBef>
                <a:spcPts val="1570"/>
              </a:spcBef>
              <a:buNone/>
            </a:pPr>
            <a:r>
              <a:rPr lang="de-DE" dirty="0"/>
              <a:t>                             funktionell – Richter</a:t>
            </a:r>
          </a:p>
          <a:p>
            <a:pPr marL="0" indent="0">
              <a:spcBef>
                <a:spcPts val="1570"/>
              </a:spcBef>
              <a:buNone/>
            </a:pPr>
            <a:endParaRPr lang="de-DE" dirty="0"/>
          </a:p>
          <a:p>
            <a:pPr marL="0" indent="0">
              <a:spcBef>
                <a:spcPts val="1570"/>
              </a:spcBef>
              <a:buNone/>
            </a:pPr>
            <a:endParaRPr lang="de-DE" dirty="0"/>
          </a:p>
          <a:p>
            <a:pPr marL="0" indent="0">
              <a:spcBef>
                <a:spcPts val="1570"/>
              </a:spcBef>
              <a:buNone/>
            </a:pPr>
            <a:r>
              <a:rPr lang="de-DE" dirty="0"/>
              <a:t>-mit diesem Beschluss erhält der GV zwangsweisen Zutritt zur Schuldner-Wohnung</a:t>
            </a:r>
          </a:p>
          <a:p>
            <a:pPr marL="0" indent="0">
              <a:spcBef>
                <a:spcPts val="1570"/>
              </a:spcBef>
              <a:buNone/>
            </a:pPr>
            <a:r>
              <a:rPr lang="de-DE" dirty="0"/>
              <a:t>-es müssen 2 Zeugen anwesend sein (z.B. Schlüsseldienst, Kollege)</a:t>
            </a:r>
          </a:p>
          <a:p>
            <a:pPr marL="0" indent="0">
              <a:spcBef>
                <a:spcPts val="1570"/>
              </a:spcBef>
              <a:buNone/>
            </a:pPr>
            <a:r>
              <a:rPr lang="de-DE" dirty="0"/>
              <a:t>-dann erfolgt die Pfändung siehe Variante 1</a:t>
            </a:r>
          </a:p>
          <a:p>
            <a:pPr marL="0" indent="0">
              <a:spcBef>
                <a:spcPts val="1570"/>
              </a:spcBef>
              <a:buNone/>
            </a:pPr>
            <a:endParaRPr lang="de-DE" dirty="0"/>
          </a:p>
          <a:p>
            <a:pPr marL="0" indent="0">
              <a:spcBef>
                <a:spcPts val="1570"/>
              </a:spcBef>
              <a:buNone/>
            </a:pPr>
            <a:endParaRPr lang="de-DE" dirty="0"/>
          </a:p>
          <a:p>
            <a:pPr marL="0" indent="0">
              <a:spcBef>
                <a:spcPts val="1570"/>
              </a:spcBef>
              <a:buNone/>
            </a:pPr>
            <a:r>
              <a:rPr lang="de-DE" b="1" dirty="0"/>
              <a:t>Übung Musterakte Durchsuchungsbeschluss!</a:t>
            </a:r>
          </a:p>
          <a:p>
            <a:pPr marL="0" indent="0">
              <a:buNone/>
            </a:pPr>
            <a:endParaRPr dirty="0"/>
          </a:p>
        </p:txBody>
      </p:sp>
    </p:spTree>
    <p:extLst>
      <p:ext uri="{BB962C8B-B14F-4D97-AF65-F5344CB8AC3E}">
        <p14:creationId xmlns:p14="http://schemas.microsoft.com/office/powerpoint/2010/main" val="2062889333"/>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737be32943_0_5:notes"/>
          <p:cNvSpPr>
            <a:spLocks noGrp="1" noRot="1" noChangeAspect="1"/>
          </p:cNvSpPr>
          <p:nvPr>
            <p:ph type="sldImg" idx="2"/>
          </p:nvPr>
        </p:nvSpPr>
        <p:spPr>
          <a:xfrm>
            <a:off x="2698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 name="Google Shape;197;g737be32943_0_5:notes"/>
          <p:cNvSpPr txBox="1">
            <a:spLocks noGrp="1"/>
          </p:cNvSpPr>
          <p:nvPr>
            <p:ph type="body" idx="1"/>
          </p:nvPr>
        </p:nvSpPr>
        <p:spPr>
          <a:xfrm>
            <a:off x="666909" y="4715153"/>
            <a:ext cx="5335270" cy="4466987"/>
          </a:xfrm>
          <a:prstGeom prst="rect">
            <a:avLst/>
          </a:prstGeom>
        </p:spPr>
        <p:txBody>
          <a:bodyPr spcFirstLastPara="1" wrap="square" lIns="94811" tIns="94811" rIns="94811" bIns="94811" anchor="t" anchorCtr="0">
            <a:noAutofit/>
          </a:bodyPr>
          <a:lstStyle/>
          <a:p>
            <a:pPr marL="0" indent="0">
              <a:spcBef>
                <a:spcPts val="1570"/>
              </a:spcBef>
              <a:buClr>
                <a:schemeClr val="dk1"/>
              </a:buClr>
              <a:buNone/>
            </a:pPr>
            <a:r>
              <a:rPr lang="de-DE" dirty="0"/>
              <a:t>-z.B. wenn die Nachbarn sagen, der Schuldner ist immer um 23:00 zu Hause, da ist immer laut Musik oder am Wochenende geht Besuch ein und aus</a:t>
            </a:r>
          </a:p>
          <a:p>
            <a:pPr marL="0" indent="0">
              <a:spcBef>
                <a:spcPts val="1570"/>
              </a:spcBef>
              <a:buClr>
                <a:schemeClr val="dk1"/>
              </a:buClr>
              <a:buNone/>
            </a:pPr>
            <a:endParaRPr lang="de-DE" dirty="0"/>
          </a:p>
          <a:p>
            <a:pPr marL="0" indent="0">
              <a:spcBef>
                <a:spcPts val="1570"/>
              </a:spcBef>
              <a:buClr>
                <a:schemeClr val="dk1"/>
              </a:buClr>
              <a:buNone/>
            </a:pPr>
            <a:r>
              <a:rPr lang="de-DE" dirty="0"/>
              <a:t>-wird gern benutzt um HB zu vollstrecken</a:t>
            </a:r>
          </a:p>
          <a:p>
            <a:pPr marL="0" indent="0">
              <a:spcBef>
                <a:spcPts val="1570"/>
              </a:spcBef>
              <a:buClr>
                <a:schemeClr val="dk1"/>
              </a:buClr>
              <a:buNone/>
            </a:pPr>
            <a:endParaRPr lang="de-DE" dirty="0"/>
          </a:p>
          <a:p>
            <a:pPr marL="0" indent="0">
              <a:spcBef>
                <a:spcPts val="1570"/>
              </a:spcBef>
              <a:buClr>
                <a:schemeClr val="dk1"/>
              </a:buClr>
              <a:buNone/>
            </a:pPr>
            <a:r>
              <a:rPr lang="de-DE" dirty="0"/>
              <a:t>-umgangssprachlich: Nachtbeschluss</a:t>
            </a:r>
          </a:p>
          <a:p>
            <a:pPr marL="0" indent="0">
              <a:spcBef>
                <a:spcPts val="1570"/>
              </a:spcBef>
              <a:buClr>
                <a:schemeClr val="dk1"/>
              </a:buClr>
              <a:buNone/>
            </a:pPr>
            <a:endParaRPr lang="de-DE" dirty="0"/>
          </a:p>
          <a:p>
            <a:pPr marL="0" indent="0">
              <a:spcBef>
                <a:spcPts val="1570"/>
              </a:spcBef>
              <a:buClr>
                <a:schemeClr val="dk1"/>
              </a:buClr>
              <a:buNone/>
            </a:pPr>
            <a:endParaRPr lang="de-DE" dirty="0"/>
          </a:p>
          <a:p>
            <a:pPr marL="0" indent="0">
              <a:spcBef>
                <a:spcPts val="1570"/>
              </a:spcBef>
              <a:buClr>
                <a:schemeClr val="dk1"/>
              </a:buClr>
              <a:buNone/>
            </a:pPr>
            <a:r>
              <a:rPr lang="de-DE" dirty="0"/>
              <a:t>Zuständigkeiten: sachlich -  AG als Vollstreckungsgericht</a:t>
            </a:r>
          </a:p>
          <a:p>
            <a:pPr marL="0" indent="0">
              <a:spcBef>
                <a:spcPts val="1570"/>
              </a:spcBef>
              <a:buClr>
                <a:schemeClr val="dk1"/>
              </a:buClr>
              <a:buNone/>
            </a:pPr>
            <a:r>
              <a:rPr lang="de-DE" dirty="0"/>
              <a:t>                             örtlich - am Wohnsitz des Schuldners</a:t>
            </a:r>
          </a:p>
          <a:p>
            <a:pPr marL="0" indent="0">
              <a:spcBef>
                <a:spcPts val="1570"/>
              </a:spcBef>
              <a:buNone/>
            </a:pPr>
            <a:r>
              <a:rPr lang="de-DE" dirty="0"/>
              <a:t>                             funktionell - Richter</a:t>
            </a:r>
          </a:p>
          <a:p>
            <a:pPr marL="0" indent="0">
              <a:buNone/>
            </a:pPr>
            <a:endParaRPr dirty="0"/>
          </a:p>
        </p:txBody>
      </p:sp>
    </p:spTree>
    <p:extLst>
      <p:ext uri="{BB962C8B-B14F-4D97-AF65-F5344CB8AC3E}">
        <p14:creationId xmlns:p14="http://schemas.microsoft.com/office/powerpoint/2010/main" val="2437751695"/>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73a11b0662_0_0:notes"/>
          <p:cNvSpPr>
            <a:spLocks noGrp="1" noRot="1" noChangeAspect="1"/>
          </p:cNvSpPr>
          <p:nvPr>
            <p:ph type="sldImg" idx="2"/>
          </p:nvPr>
        </p:nvSpPr>
        <p:spPr>
          <a:xfrm>
            <a:off x="2698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73a11b0662_0_0:notes"/>
          <p:cNvSpPr txBox="1">
            <a:spLocks noGrp="1"/>
          </p:cNvSpPr>
          <p:nvPr>
            <p:ph type="body" idx="1"/>
          </p:nvPr>
        </p:nvSpPr>
        <p:spPr>
          <a:xfrm>
            <a:off x="666909" y="4715153"/>
            <a:ext cx="5335270" cy="4466987"/>
          </a:xfrm>
          <a:prstGeom prst="rect">
            <a:avLst/>
          </a:prstGeom>
        </p:spPr>
        <p:txBody>
          <a:bodyPr spcFirstLastPara="1" wrap="square" lIns="94811" tIns="94811" rIns="94811" bIns="94811" anchor="t" anchorCtr="0">
            <a:noAutofit/>
          </a:bodyPr>
          <a:lstStyle/>
          <a:p>
            <a:pPr marL="0" indent="0">
              <a:buNone/>
            </a:pPr>
            <a:r>
              <a:rPr lang="de-DE" dirty="0"/>
              <a:t>Zu2.) -die Regeln über Termin und Ort sind nicht anwendbar</a:t>
            </a:r>
          </a:p>
          <a:p>
            <a:pPr marL="0" indent="0">
              <a:spcBef>
                <a:spcPts val="1570"/>
              </a:spcBef>
              <a:buNone/>
            </a:pPr>
            <a:r>
              <a:rPr lang="de-DE" dirty="0"/>
              <a:t>         -bundesweite Auktionsplattform für Gerichtsvollzieher (</a:t>
            </a:r>
            <a:r>
              <a:rPr lang="de-DE" u="sng" dirty="0">
                <a:solidFill>
                  <a:schemeClr val="hlink"/>
                </a:solidFill>
                <a:hlinkClick r:id="rId3"/>
              </a:rPr>
              <a:t>www.justiz-auktion.de</a:t>
            </a:r>
            <a:r>
              <a:rPr lang="de-DE" dirty="0"/>
              <a:t>)</a:t>
            </a:r>
          </a:p>
          <a:p>
            <a:pPr marL="0" indent="0">
              <a:spcBef>
                <a:spcPts val="1570"/>
              </a:spcBef>
              <a:buNone/>
            </a:pPr>
            <a:r>
              <a:rPr lang="de-DE" dirty="0"/>
              <a:t>         -Verwaltung in Berlin durch AG Neukölln (Kompetenzzentrum Justizauktion)</a:t>
            </a:r>
          </a:p>
          <a:p>
            <a:pPr marL="0" indent="0">
              <a:spcBef>
                <a:spcPts val="1570"/>
              </a:spcBef>
              <a:buNone/>
            </a:pPr>
            <a:endParaRPr lang="de-DE" dirty="0"/>
          </a:p>
          <a:p>
            <a:pPr marL="0" indent="0">
              <a:buNone/>
            </a:pPr>
            <a:r>
              <a:rPr lang="de-DE" dirty="0"/>
              <a:t> zu3.) nächste Folie</a:t>
            </a:r>
            <a:endParaRPr dirty="0"/>
          </a:p>
        </p:txBody>
      </p:sp>
    </p:spTree>
    <p:extLst>
      <p:ext uri="{BB962C8B-B14F-4D97-AF65-F5344CB8AC3E}">
        <p14:creationId xmlns:p14="http://schemas.microsoft.com/office/powerpoint/2010/main" val="158711072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73a11b0662_1_0:notes"/>
          <p:cNvSpPr>
            <a:spLocks noGrp="1" noRot="1" noChangeAspect="1"/>
          </p:cNvSpPr>
          <p:nvPr>
            <p:ph type="sldImg" idx="2"/>
          </p:nvPr>
        </p:nvSpPr>
        <p:spPr>
          <a:xfrm>
            <a:off x="2698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73a11b0662_1_0:notes"/>
          <p:cNvSpPr txBox="1">
            <a:spLocks noGrp="1"/>
          </p:cNvSpPr>
          <p:nvPr>
            <p:ph type="body" idx="1"/>
          </p:nvPr>
        </p:nvSpPr>
        <p:spPr>
          <a:xfrm>
            <a:off x="666909" y="4715153"/>
            <a:ext cx="5335270" cy="4466987"/>
          </a:xfrm>
          <a:prstGeom prst="rect">
            <a:avLst/>
          </a:prstGeom>
        </p:spPr>
        <p:txBody>
          <a:bodyPr spcFirstLastPara="1" wrap="square" lIns="94811" tIns="94811" rIns="94811" bIns="94811" anchor="t" anchorCtr="0">
            <a:noAutofit/>
          </a:bodyPr>
          <a:lstStyle/>
          <a:p>
            <a:pPr marL="0" indent="0">
              <a:buNone/>
            </a:pPr>
            <a:r>
              <a:rPr lang="de-DE" dirty="0"/>
              <a:t>-auf Antrag von </a:t>
            </a:r>
            <a:r>
              <a:rPr lang="de-DE" u="sng" dirty="0"/>
              <a:t>Schuldner oder Gläubiger</a:t>
            </a:r>
            <a:r>
              <a:rPr lang="de-DE" dirty="0"/>
              <a:t> in anderer Weise oder an anderem Ort</a:t>
            </a:r>
          </a:p>
          <a:p>
            <a:pPr marL="0" indent="0">
              <a:buNone/>
            </a:pPr>
            <a:endParaRPr lang="de-DE" dirty="0"/>
          </a:p>
          <a:p>
            <a:pPr marL="0" indent="0">
              <a:spcBef>
                <a:spcPts val="1570"/>
              </a:spcBef>
              <a:buNone/>
            </a:pPr>
            <a:r>
              <a:rPr lang="de-DE" dirty="0"/>
              <a:t>-bedarf eines </a:t>
            </a:r>
            <a:r>
              <a:rPr lang="de-DE" b="1" dirty="0"/>
              <a:t>Beschlusses des Vollstreckungsgerichts </a:t>
            </a:r>
          </a:p>
          <a:p>
            <a:pPr marL="0" indent="0">
              <a:spcBef>
                <a:spcPts val="1570"/>
              </a:spcBef>
              <a:buNone/>
            </a:pPr>
            <a:endParaRPr lang="de-DE" b="1" dirty="0"/>
          </a:p>
          <a:p>
            <a:pPr marL="0" indent="0">
              <a:spcBef>
                <a:spcPts val="1570"/>
              </a:spcBef>
              <a:buNone/>
            </a:pPr>
            <a:r>
              <a:rPr lang="de-DE" b="0" dirty="0"/>
              <a:t>Zu1.)         -Rembrandt -&gt; Auktionshaus</a:t>
            </a:r>
          </a:p>
          <a:p>
            <a:pPr marL="0" indent="0">
              <a:spcBef>
                <a:spcPts val="1570"/>
              </a:spcBef>
              <a:buNone/>
            </a:pPr>
            <a:endParaRPr lang="de-DE" b="0" dirty="0"/>
          </a:p>
          <a:p>
            <a:pPr marL="0" indent="0">
              <a:spcBef>
                <a:spcPts val="1570"/>
              </a:spcBef>
              <a:buNone/>
            </a:pPr>
            <a:r>
              <a:rPr lang="de-DE" b="0" dirty="0"/>
              <a:t>Zu3.) z.B. Parteien vermuten höheren Erlös durch eventuell anderes Klientel</a:t>
            </a:r>
          </a:p>
          <a:p>
            <a:pPr marL="0" indent="0">
              <a:spcBef>
                <a:spcPts val="1570"/>
              </a:spcBef>
              <a:buNone/>
            </a:pPr>
            <a:endParaRPr lang="de-DE" b="0" dirty="0"/>
          </a:p>
          <a:p>
            <a:pPr marL="0" indent="0">
              <a:spcBef>
                <a:spcPts val="1570"/>
              </a:spcBef>
              <a:buNone/>
            </a:pPr>
            <a:r>
              <a:rPr lang="de-DE" b="0" dirty="0"/>
              <a:t>Zu4.) –Münzsammlung -&gt; Verkauf an Münzfirma, da höherer Wert erzielt  werden kann</a:t>
            </a:r>
            <a:endParaRPr b="0" dirty="0"/>
          </a:p>
        </p:txBody>
      </p:sp>
    </p:spTree>
    <p:extLst>
      <p:ext uri="{BB962C8B-B14F-4D97-AF65-F5344CB8AC3E}">
        <p14:creationId xmlns:p14="http://schemas.microsoft.com/office/powerpoint/2010/main" val="2068471976"/>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smtClean="0"/>
              <a:t>Was kann Gläubiger Giebel unternehmen, um seinen Zahlungstitel gegen die Schuldnerin durchzusetzen?</a:t>
            </a:r>
            <a:endParaRPr lang="de-DE" dirty="0" smtClean="0"/>
          </a:p>
          <a:p>
            <a:endParaRPr lang="de-DE" dirty="0" smtClean="0"/>
          </a:p>
          <a:p>
            <a:endParaRPr lang="de-DE" dirty="0"/>
          </a:p>
        </p:txBody>
      </p:sp>
      <p:sp>
        <p:nvSpPr>
          <p:cNvPr id="4" name="Foliennummernplatzhalter 3"/>
          <p:cNvSpPr>
            <a:spLocks noGrp="1"/>
          </p:cNvSpPr>
          <p:nvPr>
            <p:ph type="sldNum" sz="quarter" idx="10"/>
          </p:nvPr>
        </p:nvSpPr>
        <p:spPr/>
        <p:txBody>
          <a:bodyPr/>
          <a:lstStyle/>
          <a:p>
            <a:fld id="{EB789DDE-ED35-4A43-BA4D-CEC27D9B6C5F}" type="slidenum">
              <a:rPr lang="de-DE" smtClean="0"/>
              <a:t>68</a:t>
            </a:fld>
            <a:endParaRPr lang="de-DE"/>
          </a:p>
        </p:txBody>
      </p:sp>
    </p:spTree>
    <p:extLst>
      <p:ext uri="{BB962C8B-B14F-4D97-AF65-F5344CB8AC3E}">
        <p14:creationId xmlns:p14="http://schemas.microsoft.com/office/powerpoint/2010/main" val="14844438"/>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b="1" dirty="0"/>
              <a:t>Einleitung</a:t>
            </a:r>
            <a:r>
              <a:rPr lang="de-DE" dirty="0"/>
              <a:t>: -der Gläubiger hat verschiedenste Möglichkeiten, die ihm in der Zwangsvollstreckung zur Verfügung stehen</a:t>
            </a:r>
          </a:p>
          <a:p>
            <a:pPr marL="0" lvl="0" indent="0" algn="l" rtl="0">
              <a:spcBef>
                <a:spcPts val="0"/>
              </a:spcBef>
              <a:spcAft>
                <a:spcPts val="0"/>
              </a:spcAft>
              <a:buNone/>
            </a:pPr>
            <a:r>
              <a:rPr lang="de-DE" dirty="0"/>
              <a:t>                   -dabei muss unterschieden werden, aufgrund welchen Titels vollstreckt werden soll </a:t>
            </a:r>
          </a:p>
          <a:p>
            <a:pPr marL="0" lvl="0" indent="0" algn="l" rtl="0">
              <a:spcBef>
                <a:spcPts val="0"/>
              </a:spcBef>
              <a:spcAft>
                <a:spcPts val="0"/>
              </a:spcAft>
              <a:buNone/>
            </a:pPr>
            <a:r>
              <a:rPr lang="de-DE" dirty="0"/>
              <a:t>                                            </a:t>
            </a:r>
          </a:p>
          <a:p>
            <a:pPr marL="171450" lvl="0" indent="-171450" algn="l" rtl="0">
              <a:spcBef>
                <a:spcPts val="0"/>
              </a:spcBef>
              <a:spcAft>
                <a:spcPts val="0"/>
              </a:spcAft>
            </a:pPr>
            <a:r>
              <a:rPr lang="de-DE" dirty="0"/>
              <a:t> Herausgabetitel § 883 ZPO + §§ 885ff ZPO (unbewegliche Sachen)</a:t>
            </a:r>
          </a:p>
          <a:p>
            <a:pPr marL="171450" lvl="0" indent="-171450" algn="l" rtl="0">
              <a:spcBef>
                <a:spcPts val="0"/>
              </a:spcBef>
              <a:spcAft>
                <a:spcPts val="0"/>
              </a:spcAft>
            </a:pPr>
            <a:r>
              <a:rPr lang="de-DE" dirty="0"/>
              <a:t> Zahlungstitel</a:t>
            </a:r>
          </a:p>
          <a:p>
            <a:pPr marL="0" lvl="0" indent="0" algn="l" rtl="0">
              <a:spcBef>
                <a:spcPts val="0"/>
              </a:spcBef>
              <a:spcAft>
                <a:spcPts val="0"/>
              </a:spcAft>
              <a:buNone/>
            </a:pPr>
            <a:endParaRPr lang="de-DE" dirty="0"/>
          </a:p>
          <a:p>
            <a:pPr marL="0" lvl="0" indent="0" algn="l" rtl="0">
              <a:spcBef>
                <a:spcPts val="0"/>
              </a:spcBef>
              <a:spcAft>
                <a:spcPts val="0"/>
              </a:spcAft>
              <a:buNone/>
            </a:pPr>
            <a:r>
              <a:rPr lang="de-DE" b="1" dirty="0"/>
              <a:t>KLICK</a:t>
            </a:r>
          </a:p>
          <a:p>
            <a:pPr marL="0" lvl="0" indent="0" algn="l" rtl="0">
              <a:spcBef>
                <a:spcPts val="0"/>
              </a:spcBef>
              <a:spcAft>
                <a:spcPts val="0"/>
              </a:spcAft>
              <a:buNone/>
            </a:pPr>
            <a:endParaRPr lang="de-DE" dirty="0"/>
          </a:p>
          <a:p>
            <a:pPr marL="171450" lvl="0" indent="-171450" algn="l" rtl="0">
              <a:spcBef>
                <a:spcPts val="0"/>
              </a:spcBef>
              <a:spcAft>
                <a:spcPts val="0"/>
              </a:spcAft>
              <a:buFont typeface="Symbol" panose="05050102010706020507" pitchFamily="18" charset="2"/>
              <a:buChar char="Þ"/>
            </a:pPr>
            <a:r>
              <a:rPr lang="de-DE" dirty="0"/>
              <a:t>Bei der ZV hat der Gläubiger grundsätzlich die Möglichkeit ins bewegliche oder unbewegliche Vermögen zu vollstrecken.</a:t>
            </a:r>
          </a:p>
          <a:p>
            <a:pPr marL="0" lvl="0" indent="0" algn="l" rtl="0">
              <a:spcBef>
                <a:spcPts val="0"/>
              </a:spcBef>
              <a:spcAft>
                <a:spcPts val="0"/>
              </a:spcAft>
              <a:buFont typeface="Symbol" panose="05050102010706020507" pitchFamily="18" charset="2"/>
              <a:buNone/>
            </a:pPr>
            <a:endParaRPr lang="de-DE" dirty="0"/>
          </a:p>
          <a:p>
            <a:pPr marL="0" lvl="0" indent="0" algn="l" rtl="0">
              <a:spcBef>
                <a:spcPts val="0"/>
              </a:spcBef>
              <a:spcAft>
                <a:spcPts val="0"/>
              </a:spcAft>
              <a:buFont typeface="Symbol" panose="05050102010706020507" pitchFamily="18" charset="2"/>
              <a:buNone/>
            </a:pPr>
            <a:r>
              <a:rPr lang="de-DE" b="1" dirty="0" err="1"/>
              <a:t>KlICK</a:t>
            </a:r>
            <a:endParaRPr lang="de-DE" b="1" dirty="0"/>
          </a:p>
          <a:p>
            <a:pPr marL="0" lvl="0" indent="0" algn="l" rtl="0">
              <a:spcBef>
                <a:spcPts val="0"/>
              </a:spcBef>
              <a:spcAft>
                <a:spcPts val="0"/>
              </a:spcAft>
              <a:buFont typeface="Symbol" panose="05050102010706020507" pitchFamily="18" charset="2"/>
              <a:buNone/>
            </a:pPr>
            <a:endParaRPr lang="de-DE" b="1" dirty="0"/>
          </a:p>
          <a:p>
            <a:pPr marL="0" lvl="0" indent="0" algn="l" rtl="0">
              <a:spcBef>
                <a:spcPts val="0"/>
              </a:spcBef>
              <a:spcAft>
                <a:spcPts val="0"/>
              </a:spcAft>
              <a:buFont typeface="Symbol" panose="05050102010706020507" pitchFamily="18" charset="2"/>
              <a:buNone/>
            </a:pPr>
            <a:r>
              <a:rPr lang="de-DE" b="1" dirty="0"/>
              <a:t>KLICK</a:t>
            </a:r>
          </a:p>
          <a:p>
            <a:pPr marL="0" lvl="0" indent="0" algn="l" rtl="0">
              <a:spcBef>
                <a:spcPts val="0"/>
              </a:spcBef>
              <a:spcAft>
                <a:spcPts val="0"/>
              </a:spcAft>
              <a:buFont typeface="Symbol" panose="05050102010706020507" pitchFamily="18" charset="2"/>
              <a:buNone/>
            </a:pPr>
            <a:endParaRPr lang="de-DE" b="1" dirty="0"/>
          </a:p>
          <a:p>
            <a:pPr marL="0" lvl="0" indent="0" algn="l" rtl="0">
              <a:spcBef>
                <a:spcPts val="0"/>
              </a:spcBef>
              <a:spcAft>
                <a:spcPts val="0"/>
              </a:spcAft>
              <a:buFont typeface="Symbol" panose="05050102010706020507" pitchFamily="18" charset="2"/>
              <a:buNone/>
            </a:pPr>
            <a:r>
              <a:rPr lang="de-DE" b="0" dirty="0"/>
              <a:t>Wir beschäftigen uns gedanklich mit der Vollstreckung in Forderungen und andere Vermögensrechte.</a:t>
            </a:r>
          </a:p>
          <a:p>
            <a:pPr marL="0" lvl="0" indent="0" algn="l" rtl="0">
              <a:spcBef>
                <a:spcPts val="0"/>
              </a:spcBef>
              <a:spcAft>
                <a:spcPts val="0"/>
              </a:spcAft>
              <a:buFont typeface="Symbol" panose="05050102010706020507" pitchFamily="18" charset="2"/>
              <a:buNone/>
            </a:pPr>
            <a:endParaRPr lang="de-DE" b="0" dirty="0"/>
          </a:p>
          <a:p>
            <a:pPr marL="0" lvl="0" indent="0" algn="l" rtl="0">
              <a:spcBef>
                <a:spcPts val="0"/>
              </a:spcBef>
              <a:spcAft>
                <a:spcPts val="0"/>
              </a:spcAft>
              <a:buFont typeface="Symbol" panose="05050102010706020507" pitchFamily="18" charset="2"/>
              <a:buNone/>
            </a:pPr>
            <a:r>
              <a:rPr lang="de-DE" b="1" dirty="0"/>
              <a:t>Nächste Folie</a:t>
            </a:r>
            <a:endParaRPr b="1" dirty="0"/>
          </a:p>
        </p:txBody>
      </p:sp>
    </p:spTree>
    <p:extLst>
      <p:ext uri="{BB962C8B-B14F-4D97-AF65-F5344CB8AC3E}">
        <p14:creationId xmlns:p14="http://schemas.microsoft.com/office/powerpoint/2010/main" val="36528657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B789DDE-ED35-4A43-BA4D-CEC27D9B6C5F}" type="slidenum">
              <a:rPr lang="de-DE" smtClean="0"/>
              <a:t>7</a:t>
            </a:fld>
            <a:endParaRPr lang="de-DE"/>
          </a:p>
        </p:txBody>
      </p:sp>
    </p:spTree>
    <p:extLst>
      <p:ext uri="{BB962C8B-B14F-4D97-AF65-F5344CB8AC3E}">
        <p14:creationId xmlns:p14="http://schemas.microsoft.com/office/powerpoint/2010/main" val="398297187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74cee90f89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74cee90f89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b="1" dirty="0"/>
              <a:t>Frage:</a:t>
            </a:r>
            <a:r>
              <a:rPr lang="de-DE" dirty="0"/>
              <a:t> Was versteht man unter Forderungen und Vermögensrechten? -&gt; durchklicken</a:t>
            </a:r>
          </a:p>
          <a:p>
            <a:pPr marL="0" lvl="0" indent="0" algn="l" rtl="0">
              <a:spcBef>
                <a:spcPts val="0"/>
              </a:spcBef>
              <a:spcAft>
                <a:spcPts val="0"/>
              </a:spcAft>
              <a:buNone/>
            </a:pPr>
            <a:endParaRPr lang="de-DE" dirty="0"/>
          </a:p>
          <a:p>
            <a:pPr marL="0" lvl="0" indent="0" algn="l" rtl="0">
              <a:spcBef>
                <a:spcPts val="0"/>
              </a:spcBef>
              <a:spcAft>
                <a:spcPts val="0"/>
              </a:spcAft>
              <a:buNone/>
            </a:pPr>
            <a:endParaRPr lang="de-DE" dirty="0"/>
          </a:p>
          <a:p>
            <a:pPr marL="0" lvl="0" indent="0" algn="l" rtl="0">
              <a:spcBef>
                <a:spcPts val="0"/>
              </a:spcBef>
              <a:spcAft>
                <a:spcPts val="0"/>
              </a:spcAft>
              <a:buNone/>
            </a:pPr>
            <a:r>
              <a:rPr lang="de-DE" dirty="0"/>
              <a:t>Um den Sinn und Zweck der Forderungspfändung zu begreifen, schauen wir uns ein Beispiel an:  </a:t>
            </a:r>
            <a:r>
              <a:rPr lang="de-DE" b="1" dirty="0"/>
              <a:t>Beispiel als Arbeitsblatt ausgeben</a:t>
            </a:r>
            <a:r>
              <a:rPr lang="de-DE" dirty="0"/>
              <a:t>.</a:t>
            </a:r>
            <a:endParaRPr dirty="0"/>
          </a:p>
        </p:txBody>
      </p:sp>
    </p:spTree>
    <p:extLst>
      <p:ext uri="{BB962C8B-B14F-4D97-AF65-F5344CB8AC3E}">
        <p14:creationId xmlns:p14="http://schemas.microsoft.com/office/powerpoint/2010/main" val="313965362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74fe3e5285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74fe3e5285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84709256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74ed537984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74ed537984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228600" lvl="0" indent="-228600" algn="l" rtl="0">
              <a:spcBef>
                <a:spcPts val="0"/>
              </a:spcBef>
              <a:spcAft>
                <a:spcPts val="0"/>
              </a:spcAft>
              <a:buAutoNum type="arabicPeriod"/>
            </a:pPr>
            <a:r>
              <a:rPr lang="de-DE" dirty="0"/>
              <a:t>–Schlüssigkeitsprüfung durch den Rechtspfleger, d.h. er prüft, ob die Forderung bestehen   </a:t>
            </a:r>
          </a:p>
          <a:p>
            <a:pPr marL="0" lvl="0" indent="0" algn="l" rtl="0">
              <a:spcBef>
                <a:spcPts val="0"/>
              </a:spcBef>
              <a:spcAft>
                <a:spcPts val="0"/>
              </a:spcAft>
              <a:buNone/>
            </a:pPr>
            <a:r>
              <a:rPr lang="de-DE" dirty="0"/>
              <a:t>        kann, aber nicht, ob sie tatsächlich auch besteht</a:t>
            </a:r>
          </a:p>
          <a:p>
            <a:pPr marL="0" lvl="0" indent="0" algn="l" rtl="0">
              <a:spcBef>
                <a:spcPts val="0"/>
              </a:spcBef>
              <a:spcAft>
                <a:spcPts val="0"/>
              </a:spcAft>
              <a:buNone/>
            </a:pPr>
            <a:r>
              <a:rPr lang="de-DE" dirty="0"/>
              <a:t> </a:t>
            </a:r>
          </a:p>
          <a:p>
            <a:pPr marL="0" lvl="0" indent="0" algn="l" rtl="0">
              <a:spcBef>
                <a:spcPts val="0"/>
              </a:spcBef>
              <a:spcAft>
                <a:spcPts val="0"/>
              </a:spcAft>
              <a:buNone/>
            </a:pPr>
            <a:r>
              <a:rPr lang="de-DE" dirty="0"/>
              <a:t>        Beispiel: =&gt; Gläubiger behauptet, Schuldner hätte Forderung gegen die Sparkasse</a:t>
            </a:r>
          </a:p>
          <a:p>
            <a:pPr marL="0" lvl="0" indent="0" algn="l" rtl="0">
              <a:spcBef>
                <a:spcPts val="0"/>
              </a:spcBef>
              <a:spcAft>
                <a:spcPts val="0"/>
              </a:spcAft>
              <a:buNone/>
            </a:pPr>
            <a:r>
              <a:rPr lang="de-DE" dirty="0"/>
              <a:t>                      aufgrund eines Sparvertrags -&gt; ist schlüssig, könnte sein, keine expliziten</a:t>
            </a:r>
          </a:p>
          <a:p>
            <a:pPr marL="0" lvl="0" indent="0" algn="l" rtl="0">
              <a:spcBef>
                <a:spcPts val="0"/>
              </a:spcBef>
              <a:spcAft>
                <a:spcPts val="0"/>
              </a:spcAft>
              <a:buNone/>
            </a:pPr>
            <a:r>
              <a:rPr lang="de-DE" dirty="0"/>
              <a:t>                       Nachforschungen durch RE</a:t>
            </a:r>
          </a:p>
          <a:p>
            <a:pPr marL="0" lvl="0" indent="0" algn="l" rtl="0">
              <a:spcBef>
                <a:spcPts val="0"/>
              </a:spcBef>
              <a:spcAft>
                <a:spcPts val="0"/>
              </a:spcAft>
              <a:buNone/>
            </a:pPr>
            <a:endParaRPr lang="de-DE" dirty="0"/>
          </a:p>
          <a:p>
            <a:pPr marL="0" lvl="0" indent="0" algn="l" rtl="0">
              <a:spcBef>
                <a:spcPts val="0"/>
              </a:spcBef>
              <a:spcAft>
                <a:spcPts val="0"/>
              </a:spcAft>
              <a:buNone/>
            </a:pPr>
            <a:r>
              <a:rPr lang="de-DE" dirty="0"/>
              <a:t>                       =&gt; Forderung aus Glücksspiel, nicht schlüssig, da es nicht sein darf</a:t>
            </a:r>
          </a:p>
          <a:p>
            <a:pPr marL="0" lvl="0" indent="0" algn="l" rtl="0">
              <a:spcBef>
                <a:spcPts val="0"/>
              </a:spcBef>
              <a:spcAft>
                <a:spcPts val="0"/>
              </a:spcAft>
              <a:buNone/>
            </a:pPr>
            <a:endParaRPr lang="de-DE" dirty="0"/>
          </a:p>
          <a:p>
            <a:pPr marL="0" lvl="0" indent="0" algn="l" rtl="0">
              <a:spcBef>
                <a:spcPts val="0"/>
              </a:spcBef>
              <a:spcAft>
                <a:spcPts val="0"/>
              </a:spcAft>
              <a:buNone/>
            </a:pPr>
            <a:r>
              <a:rPr lang="de-DE" dirty="0"/>
              <a:t>2. - § 851 ZPO besagt, ob eine Forderung pfändbar ist, oder nicht</a:t>
            </a:r>
          </a:p>
          <a:p>
            <a:pPr marL="0" lvl="0" indent="0" algn="l" rtl="0">
              <a:spcBef>
                <a:spcPts val="0"/>
              </a:spcBef>
              <a:spcAft>
                <a:spcPts val="0"/>
              </a:spcAft>
              <a:buNone/>
            </a:pPr>
            <a:r>
              <a:rPr lang="de-DE" dirty="0"/>
              <a:t>   </a:t>
            </a:r>
          </a:p>
          <a:p>
            <a:pPr marL="0" lvl="0" indent="0" algn="l" rtl="0">
              <a:spcBef>
                <a:spcPts val="0"/>
              </a:spcBef>
              <a:spcAft>
                <a:spcPts val="0"/>
              </a:spcAft>
              <a:buNone/>
            </a:pPr>
            <a:r>
              <a:rPr lang="de-DE" dirty="0"/>
              <a:t>        =&gt; </a:t>
            </a:r>
            <a:r>
              <a:rPr lang="de-DE" b="1" dirty="0"/>
              <a:t>851 vorlesen </a:t>
            </a:r>
            <a:r>
              <a:rPr lang="de-DE" b="0" dirty="0"/>
              <a:t>schwer verständlich, bedeutet aber: </a:t>
            </a:r>
          </a:p>
          <a:p>
            <a:pPr marL="0" lvl="0" indent="0" algn="l" rtl="0">
              <a:spcBef>
                <a:spcPts val="0"/>
              </a:spcBef>
              <a:spcAft>
                <a:spcPts val="0"/>
              </a:spcAft>
              <a:buNone/>
            </a:pPr>
            <a:endParaRPr lang="de-DE" b="0" dirty="0"/>
          </a:p>
          <a:p>
            <a:pPr marL="0" lvl="0" indent="0" algn="l" rtl="0">
              <a:spcBef>
                <a:spcPts val="0"/>
              </a:spcBef>
              <a:spcAft>
                <a:spcPts val="0"/>
              </a:spcAft>
              <a:buNone/>
            </a:pPr>
            <a:r>
              <a:rPr lang="de-DE" b="0" dirty="0"/>
              <a:t>        - Gibt es besondere Vorschriften, die etwas über die Pfändbarkeit einer Forderung</a:t>
            </a:r>
          </a:p>
          <a:p>
            <a:pPr marL="0" lvl="0" indent="0" algn="l" rtl="0">
              <a:spcBef>
                <a:spcPts val="0"/>
              </a:spcBef>
              <a:spcAft>
                <a:spcPts val="0"/>
              </a:spcAft>
              <a:buNone/>
            </a:pPr>
            <a:r>
              <a:rPr lang="de-DE" b="0" dirty="0"/>
              <a:t>           aussagen oder gar ausschließen, sind diese heranzuziehen ! </a:t>
            </a:r>
          </a:p>
          <a:p>
            <a:pPr marL="0" lvl="0" indent="0" algn="l" rtl="0">
              <a:spcBef>
                <a:spcPts val="0"/>
              </a:spcBef>
              <a:spcAft>
                <a:spcPts val="0"/>
              </a:spcAft>
              <a:buNone/>
            </a:pPr>
            <a:r>
              <a:rPr lang="de-DE" b="0" dirty="0"/>
              <a:t>           z. B. </a:t>
            </a:r>
            <a:r>
              <a:rPr lang="de-DE" b="1" dirty="0"/>
              <a:t>§ 850c Tabelle Pfändungsfreibetrag   </a:t>
            </a:r>
          </a:p>
          <a:p>
            <a:pPr marL="0" lvl="0" indent="0" algn="l" rtl="0">
              <a:spcBef>
                <a:spcPts val="0"/>
              </a:spcBef>
              <a:spcAft>
                <a:spcPts val="0"/>
              </a:spcAft>
              <a:buNone/>
            </a:pPr>
            <a:endParaRPr lang="de-DE" b="1" dirty="0"/>
          </a:p>
          <a:p>
            <a:pPr marL="0" lvl="0" indent="0" algn="l" rtl="0">
              <a:spcBef>
                <a:spcPts val="0"/>
              </a:spcBef>
              <a:spcAft>
                <a:spcPts val="0"/>
              </a:spcAft>
              <a:buNone/>
            </a:pPr>
            <a:r>
              <a:rPr lang="de-DE" b="1" dirty="0"/>
              <a:t>                      Übung zum Pfändungsfreibetrag</a:t>
            </a:r>
          </a:p>
          <a:p>
            <a:pPr marL="0" lvl="0" indent="0" algn="l" rtl="0">
              <a:spcBef>
                <a:spcPts val="0"/>
              </a:spcBef>
              <a:spcAft>
                <a:spcPts val="0"/>
              </a:spcAft>
              <a:buNone/>
            </a:pPr>
            <a:endParaRPr lang="de-DE" b="1" dirty="0"/>
          </a:p>
          <a:p>
            <a:pPr marL="0" lvl="0" indent="0" algn="l" rtl="0">
              <a:spcBef>
                <a:spcPts val="0"/>
              </a:spcBef>
              <a:spcAft>
                <a:spcPts val="0"/>
              </a:spcAft>
              <a:buNone/>
            </a:pPr>
            <a:r>
              <a:rPr lang="de-DE" b="0" dirty="0"/>
              <a:t>3.</a:t>
            </a:r>
            <a:r>
              <a:rPr lang="de-DE" b="1" dirty="0"/>
              <a:t> </a:t>
            </a:r>
            <a:r>
              <a:rPr lang="de-DE" b="0" dirty="0"/>
              <a:t>u. 4. einfach vorlesen</a:t>
            </a:r>
          </a:p>
          <a:p>
            <a:pPr marL="0" lvl="0" indent="0" algn="l" rtl="0">
              <a:spcBef>
                <a:spcPts val="0"/>
              </a:spcBef>
              <a:spcAft>
                <a:spcPts val="0"/>
              </a:spcAft>
              <a:buNone/>
            </a:pPr>
            <a:endParaRPr lang="de-DE" b="0" dirty="0"/>
          </a:p>
          <a:p>
            <a:pPr marL="0" lvl="0" indent="0" algn="l" rtl="0">
              <a:spcBef>
                <a:spcPts val="0"/>
              </a:spcBef>
              <a:spcAft>
                <a:spcPts val="0"/>
              </a:spcAft>
              <a:buNone/>
            </a:pPr>
            <a:endParaRPr lang="de-DE" b="0" dirty="0"/>
          </a:p>
          <a:p>
            <a:pPr marL="171450" lvl="0" indent="-171450" algn="l" rtl="0">
              <a:spcBef>
                <a:spcPts val="0"/>
              </a:spcBef>
              <a:spcAft>
                <a:spcPts val="0"/>
              </a:spcAft>
              <a:buFont typeface="Symbol" panose="05050102010706020507" pitchFamily="18" charset="2"/>
              <a:buChar char="Þ"/>
            </a:pPr>
            <a:r>
              <a:rPr lang="de-DE" b="0" dirty="0"/>
              <a:t>Kommt der Rechtspfleger zu dem Ergebnis, dass alle erforderlichen Voraussetzungen vorliegen, wird der Pfändungsbeschluss erlassen -&gt; grundsätzlich ohne Anhörung des Schuldners § 834</a:t>
            </a:r>
          </a:p>
          <a:p>
            <a:pPr marL="0" lvl="0" indent="0" algn="l" rtl="0">
              <a:spcBef>
                <a:spcPts val="0"/>
              </a:spcBef>
              <a:spcAft>
                <a:spcPts val="0"/>
              </a:spcAft>
              <a:buFont typeface="Symbol" panose="05050102010706020507" pitchFamily="18" charset="2"/>
              <a:buNone/>
            </a:pPr>
            <a:endParaRPr lang="de-DE" b="0" dirty="0"/>
          </a:p>
          <a:p>
            <a:pPr marL="0" lvl="0" indent="0" algn="l" rtl="0">
              <a:spcBef>
                <a:spcPts val="0"/>
              </a:spcBef>
              <a:spcAft>
                <a:spcPts val="0"/>
              </a:spcAft>
              <a:buFont typeface="Symbol" panose="05050102010706020507" pitchFamily="18" charset="2"/>
              <a:buNone/>
            </a:pPr>
            <a:r>
              <a:rPr lang="de-DE" b="1" dirty="0"/>
              <a:t>Frage:</a:t>
            </a:r>
            <a:r>
              <a:rPr lang="de-DE" b="0" dirty="0"/>
              <a:t> Warum ohne Anhörung? (damit der Schuldner keine Kenntnis von Pfändung erlangt und diese womöglich vereitelt)</a:t>
            </a:r>
          </a:p>
          <a:p>
            <a:pPr marL="0" lvl="0" indent="0" algn="l" rtl="0">
              <a:spcBef>
                <a:spcPts val="0"/>
              </a:spcBef>
              <a:spcAft>
                <a:spcPts val="0"/>
              </a:spcAft>
              <a:buFont typeface="Symbol" panose="05050102010706020507" pitchFamily="18" charset="2"/>
              <a:buNone/>
            </a:pPr>
            <a:endParaRPr lang="de-DE" b="0" dirty="0"/>
          </a:p>
          <a:p>
            <a:pPr marL="0" lvl="0" indent="0" algn="l" rtl="0">
              <a:spcBef>
                <a:spcPts val="0"/>
              </a:spcBef>
              <a:spcAft>
                <a:spcPts val="0"/>
              </a:spcAft>
              <a:buFont typeface="Symbol" panose="05050102010706020507" pitchFamily="18" charset="2"/>
              <a:buNone/>
            </a:pPr>
            <a:endParaRPr lang="de-DE" b="0" dirty="0"/>
          </a:p>
          <a:p>
            <a:pPr marL="0" lvl="0" indent="0" algn="l" rtl="0">
              <a:spcBef>
                <a:spcPts val="0"/>
              </a:spcBef>
              <a:spcAft>
                <a:spcPts val="0"/>
              </a:spcAft>
              <a:buFont typeface="Symbol" panose="05050102010706020507" pitchFamily="18" charset="2"/>
              <a:buNone/>
            </a:pPr>
            <a:r>
              <a:rPr lang="de-DE" b="0" dirty="0"/>
              <a:t>Weiter mit: </a:t>
            </a:r>
            <a:r>
              <a:rPr lang="de-DE" b="1" dirty="0"/>
              <a:t>Besonderheiten bei Unterhaltsforderungen - Folie</a:t>
            </a:r>
          </a:p>
          <a:p>
            <a:pPr marL="0" lvl="0" indent="0" algn="l" rtl="0">
              <a:spcBef>
                <a:spcPts val="0"/>
              </a:spcBef>
              <a:spcAft>
                <a:spcPts val="0"/>
              </a:spcAft>
              <a:buNone/>
            </a:pPr>
            <a:endParaRPr b="0" dirty="0"/>
          </a:p>
        </p:txBody>
      </p:sp>
    </p:spTree>
    <p:extLst>
      <p:ext uri="{BB962C8B-B14F-4D97-AF65-F5344CB8AC3E}">
        <p14:creationId xmlns:p14="http://schemas.microsoft.com/office/powerpoint/2010/main" val="2420169929"/>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52e75cf734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52e75cf734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dirty="0"/>
              <a:t>Besonderheiten bei Unterhaltsforderungen !!</a:t>
            </a:r>
          </a:p>
          <a:p>
            <a:pPr marL="0" lvl="0" indent="0" algn="l" rtl="0">
              <a:spcBef>
                <a:spcPts val="0"/>
              </a:spcBef>
              <a:spcAft>
                <a:spcPts val="0"/>
              </a:spcAft>
              <a:buNone/>
            </a:pPr>
            <a:endParaRPr lang="de-DE" dirty="0"/>
          </a:p>
          <a:p>
            <a:pPr marL="0" lvl="0" indent="0" algn="l" rtl="0">
              <a:spcBef>
                <a:spcPts val="0"/>
              </a:spcBef>
              <a:spcAft>
                <a:spcPts val="0"/>
              </a:spcAft>
              <a:buNone/>
            </a:pPr>
            <a:r>
              <a:rPr lang="de-DE" b="1" dirty="0"/>
              <a:t>Praxisbezug: </a:t>
            </a:r>
          </a:p>
          <a:p>
            <a:pPr marL="0" lvl="0" indent="0" algn="l" rtl="0">
              <a:spcBef>
                <a:spcPts val="0"/>
              </a:spcBef>
              <a:spcAft>
                <a:spcPts val="0"/>
              </a:spcAft>
              <a:buNone/>
            </a:pPr>
            <a:endParaRPr lang="de-DE" dirty="0"/>
          </a:p>
          <a:p>
            <a:pPr marL="0" lvl="0" indent="0" algn="l" rtl="0">
              <a:spcBef>
                <a:spcPts val="0"/>
              </a:spcBef>
              <a:spcAft>
                <a:spcPts val="0"/>
              </a:spcAft>
              <a:buNone/>
            </a:pPr>
            <a:r>
              <a:rPr lang="de-DE" dirty="0"/>
              <a:t>-unterschriebener Beschluss vom RE zurück zur GST</a:t>
            </a:r>
          </a:p>
          <a:p>
            <a:pPr marL="0" lvl="0" indent="0" algn="l" rtl="0">
              <a:spcBef>
                <a:spcPts val="0"/>
              </a:spcBef>
              <a:spcAft>
                <a:spcPts val="0"/>
              </a:spcAft>
              <a:buNone/>
            </a:pPr>
            <a:endParaRPr lang="de-DE" dirty="0"/>
          </a:p>
          <a:p>
            <a:pPr marL="171450" lvl="0" indent="-171450" algn="l" rtl="0">
              <a:spcBef>
                <a:spcPts val="0"/>
              </a:spcBef>
              <a:spcAft>
                <a:spcPts val="0"/>
              </a:spcAft>
              <a:buFont typeface="Symbol" panose="05050102010706020507" pitchFamily="18" charset="2"/>
              <a:buChar char="Þ"/>
            </a:pPr>
            <a:r>
              <a:rPr lang="de-DE" dirty="0"/>
              <a:t>Der Beschluss enthält keine Gründe, da es keine Entscheidung, sondern eine Maßnahme des Vollstreckungsgerichts ist, d.h. wenn man keine Entscheidung treffen muss, gibt es auch keine Gründe</a:t>
            </a:r>
          </a:p>
          <a:p>
            <a:pPr marL="171450" lvl="0" indent="-171450" algn="l" rtl="0">
              <a:spcBef>
                <a:spcPts val="0"/>
              </a:spcBef>
              <a:spcAft>
                <a:spcPts val="0"/>
              </a:spcAft>
              <a:buFont typeface="Symbol" panose="05050102010706020507" pitchFamily="18" charset="2"/>
              <a:buChar char="Þ"/>
            </a:pPr>
            <a:endParaRPr lang="de-DE" dirty="0"/>
          </a:p>
          <a:p>
            <a:pPr marL="171450" lvl="0" indent="-171450" algn="l" rtl="0">
              <a:spcBef>
                <a:spcPts val="0"/>
              </a:spcBef>
              <a:spcAft>
                <a:spcPts val="0"/>
              </a:spcAft>
              <a:buFont typeface="Symbol" panose="05050102010706020507" pitchFamily="18" charset="2"/>
              <a:buChar char="Þ"/>
            </a:pPr>
            <a:r>
              <a:rPr lang="de-DE" u="sng" dirty="0"/>
              <a:t>Rechtsbehelf</a:t>
            </a:r>
            <a:r>
              <a:rPr lang="de-DE" dirty="0"/>
              <a:t>: § 766 ZPO, da eine Maßnahme des Rechtspflegers (wäre es eine Entscheidung, dann sofortige Beschwerde, da aber der Schuldner nicht angehört wurde, also nichts gegeneinander abgewogen wurde = Maßnahme nicht Entscheidung</a:t>
            </a:r>
          </a:p>
          <a:p>
            <a:pPr marL="171450" lvl="0" indent="-171450" algn="l" rtl="0">
              <a:spcBef>
                <a:spcPts val="0"/>
              </a:spcBef>
              <a:spcAft>
                <a:spcPts val="0"/>
              </a:spcAft>
              <a:buFont typeface="Symbol" panose="05050102010706020507" pitchFamily="18" charset="2"/>
              <a:buChar char="Þ"/>
            </a:pPr>
            <a:endParaRPr lang="de-DE" dirty="0"/>
          </a:p>
          <a:p>
            <a:pPr marL="171450" lvl="0" indent="-171450" algn="l" rtl="0">
              <a:spcBef>
                <a:spcPts val="0"/>
              </a:spcBef>
              <a:spcAft>
                <a:spcPts val="0"/>
              </a:spcAft>
              <a:buFont typeface="Symbol" panose="05050102010706020507" pitchFamily="18" charset="2"/>
              <a:buChar char="Þ"/>
            </a:pPr>
            <a:endParaRPr lang="de-DE" dirty="0"/>
          </a:p>
          <a:p>
            <a:pPr marL="0" lvl="0" indent="0" algn="l" rtl="0">
              <a:spcBef>
                <a:spcPts val="0"/>
              </a:spcBef>
              <a:spcAft>
                <a:spcPts val="0"/>
              </a:spcAft>
              <a:buFont typeface="Symbol" panose="05050102010706020507" pitchFamily="18" charset="2"/>
              <a:buNone/>
            </a:pPr>
            <a:r>
              <a:rPr lang="de-DE" dirty="0"/>
              <a:t>  </a:t>
            </a:r>
            <a:r>
              <a:rPr lang="de-DE" b="1" dirty="0"/>
              <a:t>Musterakte bis zur Ausfertigung !</a:t>
            </a:r>
            <a:endParaRPr b="1" dirty="0"/>
          </a:p>
        </p:txBody>
      </p:sp>
    </p:spTree>
    <p:extLst>
      <p:ext uri="{BB962C8B-B14F-4D97-AF65-F5344CB8AC3E}">
        <p14:creationId xmlns:p14="http://schemas.microsoft.com/office/powerpoint/2010/main" val="322595780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52e75cf73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52e75cf73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de-DE" dirty="0"/>
          </a:p>
          <a:p>
            <a:pPr marL="0" lvl="0" indent="0" algn="l" rtl="0">
              <a:spcBef>
                <a:spcPts val="0"/>
              </a:spcBef>
              <a:spcAft>
                <a:spcPts val="0"/>
              </a:spcAft>
              <a:buNone/>
            </a:pPr>
            <a:r>
              <a:rPr lang="de-DE" b="1" dirty="0"/>
              <a:t>Drittschuldnererklärung:</a:t>
            </a:r>
            <a:r>
              <a:rPr lang="de-DE" dirty="0"/>
              <a:t> § 840 ZPO vorlesen</a:t>
            </a:r>
          </a:p>
          <a:p>
            <a:pPr marL="0" lvl="0" indent="0" algn="l" rtl="0">
              <a:spcBef>
                <a:spcPts val="0"/>
              </a:spcBef>
              <a:spcAft>
                <a:spcPts val="0"/>
              </a:spcAft>
              <a:buNone/>
            </a:pPr>
            <a:endParaRPr lang="de-DE" dirty="0"/>
          </a:p>
          <a:p>
            <a:pPr marL="0" lvl="0" indent="0" algn="l" rtl="0">
              <a:spcBef>
                <a:spcPts val="0"/>
              </a:spcBef>
              <a:spcAft>
                <a:spcPts val="0"/>
              </a:spcAft>
              <a:buNone/>
            </a:pPr>
            <a:r>
              <a:rPr lang="de-DE" dirty="0"/>
              <a:t>-kann der Gläubiger beantragen bei Antragsstellung </a:t>
            </a:r>
            <a:r>
              <a:rPr lang="de-DE" dirty="0" err="1"/>
              <a:t>Pfüb</a:t>
            </a:r>
            <a:endParaRPr lang="de-DE" dirty="0"/>
          </a:p>
          <a:p>
            <a:pPr marL="0" lvl="0" indent="0" algn="l" rtl="0">
              <a:spcBef>
                <a:spcPts val="0"/>
              </a:spcBef>
              <a:spcAft>
                <a:spcPts val="0"/>
              </a:spcAft>
              <a:buNone/>
            </a:pPr>
            <a:endParaRPr lang="de-DE" dirty="0"/>
          </a:p>
          <a:p>
            <a:pPr marL="0" lvl="0" indent="0" algn="l" rtl="0">
              <a:spcBef>
                <a:spcPts val="0"/>
              </a:spcBef>
              <a:spcAft>
                <a:spcPts val="0"/>
              </a:spcAft>
              <a:buNone/>
            </a:pPr>
            <a:r>
              <a:rPr lang="de-DE" dirty="0"/>
              <a:t>-DS muss erklären, ob die Forderung anerkannt wird, in welcher Höhe, und ob bereits von einem anderen Gläubiger gepfändet wird</a:t>
            </a:r>
          </a:p>
          <a:p>
            <a:pPr marL="0" lvl="0" indent="0" algn="l" rtl="0">
              <a:spcBef>
                <a:spcPts val="0"/>
              </a:spcBef>
              <a:spcAft>
                <a:spcPts val="0"/>
              </a:spcAft>
              <a:buNone/>
            </a:pPr>
            <a:endParaRPr lang="de-DE" dirty="0"/>
          </a:p>
          <a:p>
            <a:pPr marL="0" lvl="0" indent="0" algn="l" rtl="0">
              <a:spcBef>
                <a:spcPts val="0"/>
              </a:spcBef>
              <a:spcAft>
                <a:spcPts val="0"/>
              </a:spcAft>
              <a:buNone/>
            </a:pPr>
            <a:r>
              <a:rPr lang="de-DE" dirty="0"/>
              <a:t>-Frist 2 Wochen</a:t>
            </a:r>
          </a:p>
          <a:p>
            <a:pPr marL="0" lvl="0" indent="0" algn="l" rtl="0">
              <a:spcBef>
                <a:spcPts val="0"/>
              </a:spcBef>
              <a:spcAft>
                <a:spcPts val="0"/>
              </a:spcAft>
              <a:buNone/>
            </a:pPr>
            <a:endParaRPr lang="de-DE" dirty="0"/>
          </a:p>
          <a:p>
            <a:pPr marL="0" lvl="0" indent="0" algn="l" rtl="0">
              <a:spcBef>
                <a:spcPts val="0"/>
              </a:spcBef>
              <a:spcAft>
                <a:spcPts val="0"/>
              </a:spcAft>
              <a:buNone/>
            </a:pPr>
            <a:r>
              <a:rPr lang="de-DE" dirty="0"/>
              <a:t>-GV muss Beschluss persönlich zustellen, eine Zustellung durch die Post ist ausgeschlossen</a:t>
            </a:r>
          </a:p>
          <a:p>
            <a:pPr marL="0" lvl="0" indent="0" algn="l" rtl="0">
              <a:spcBef>
                <a:spcPts val="0"/>
              </a:spcBef>
              <a:spcAft>
                <a:spcPts val="0"/>
              </a:spcAft>
              <a:buNone/>
            </a:pPr>
            <a:endParaRPr lang="de-DE" dirty="0"/>
          </a:p>
          <a:p>
            <a:pPr marL="0" lvl="0" indent="0" algn="l" rtl="0">
              <a:spcBef>
                <a:spcPts val="0"/>
              </a:spcBef>
              <a:spcAft>
                <a:spcPts val="0"/>
              </a:spcAft>
              <a:buNone/>
            </a:pPr>
            <a:r>
              <a:rPr lang="de-DE" dirty="0"/>
              <a:t>-verweigert DS Auskunft und Zahlung -&gt; Drittschuldnerklage durch Gläubiger; Schadenersatzpflicht an Schuldner</a:t>
            </a:r>
          </a:p>
          <a:p>
            <a:pPr marL="0" lvl="0" indent="0" algn="l" rtl="0">
              <a:spcBef>
                <a:spcPts val="0"/>
              </a:spcBef>
              <a:spcAft>
                <a:spcPts val="0"/>
              </a:spcAft>
              <a:buNone/>
            </a:pPr>
            <a:endParaRPr lang="de-DE" dirty="0"/>
          </a:p>
          <a:p>
            <a:pPr marL="0" lvl="0" indent="0" algn="l" rtl="0">
              <a:spcBef>
                <a:spcPts val="0"/>
              </a:spcBef>
              <a:spcAft>
                <a:spcPts val="0"/>
              </a:spcAft>
              <a:buNone/>
            </a:pPr>
            <a:endParaRPr lang="de-DE" dirty="0"/>
          </a:p>
          <a:p>
            <a:pPr marL="0" lvl="0" indent="0" algn="l" rtl="0">
              <a:spcBef>
                <a:spcPts val="0"/>
              </a:spcBef>
              <a:spcAft>
                <a:spcPts val="0"/>
              </a:spcAft>
              <a:buNone/>
            </a:pPr>
            <a:r>
              <a:rPr lang="de-DE" b="1" dirty="0"/>
              <a:t>Frage: Welchen Zweck hat diese Drittschuldnererklärung? </a:t>
            </a:r>
            <a:r>
              <a:rPr lang="de-DE" dirty="0"/>
              <a:t>(RE prüft ja nicht, ob die Forderung tatsächlich besteht, durch die DS-Erklärung kann der Gl herausfinden, ob und wie hoch die Forderung ist)</a:t>
            </a:r>
          </a:p>
          <a:p>
            <a:pPr marL="0" lvl="0" indent="0" algn="l" rtl="0">
              <a:spcBef>
                <a:spcPts val="0"/>
              </a:spcBef>
              <a:spcAft>
                <a:spcPts val="0"/>
              </a:spcAft>
              <a:buNone/>
            </a:pPr>
            <a:endParaRPr dirty="0"/>
          </a:p>
        </p:txBody>
      </p:sp>
    </p:spTree>
    <p:extLst>
      <p:ext uri="{BB962C8B-B14F-4D97-AF65-F5344CB8AC3E}">
        <p14:creationId xmlns:p14="http://schemas.microsoft.com/office/powerpoint/2010/main" val="514777673"/>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8424b15c7c_1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8424b15c7c_1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dirty="0"/>
              <a:t>Wie kommt der Gläubiger denn nun an sein Geld? =&gt; durch Überweisung (dient der Verwertung der Forderung, vergleichbar mit Versteigerung gepfändeter Sachen)</a:t>
            </a:r>
          </a:p>
          <a:p>
            <a:pPr marL="0" lvl="0" indent="0" algn="l" rtl="0">
              <a:spcBef>
                <a:spcPts val="0"/>
              </a:spcBef>
              <a:spcAft>
                <a:spcPts val="0"/>
              </a:spcAft>
              <a:buNone/>
            </a:pPr>
            <a:endParaRPr lang="de-DE" dirty="0"/>
          </a:p>
          <a:p>
            <a:pPr marL="171450" lvl="0" indent="-171450" algn="l" rtl="0">
              <a:spcBef>
                <a:spcPts val="0"/>
              </a:spcBef>
              <a:spcAft>
                <a:spcPts val="0"/>
              </a:spcAft>
              <a:buFont typeface="Symbol" panose="05050102010706020507" pitchFamily="18" charset="2"/>
              <a:buChar char="Þ"/>
            </a:pPr>
            <a:r>
              <a:rPr lang="de-DE" dirty="0"/>
              <a:t>Die Überweisung ist eine selbständige Vollstreckungsmaßnahme, die von der Pfändung genau zu unterscheiden ist. </a:t>
            </a:r>
          </a:p>
          <a:p>
            <a:pPr marL="0" lvl="0" indent="0" algn="l" rtl="0">
              <a:spcBef>
                <a:spcPts val="0"/>
              </a:spcBef>
              <a:spcAft>
                <a:spcPts val="0"/>
              </a:spcAft>
              <a:buFont typeface="Symbol" panose="05050102010706020507" pitchFamily="18" charset="2"/>
              <a:buNone/>
            </a:pPr>
            <a:endParaRPr lang="de-DE" dirty="0"/>
          </a:p>
          <a:p>
            <a:pPr marL="171450" lvl="0" indent="-171450" algn="l" rtl="0">
              <a:spcBef>
                <a:spcPts val="0"/>
              </a:spcBef>
              <a:spcAft>
                <a:spcPts val="0"/>
              </a:spcAft>
              <a:buFont typeface="Symbol" panose="05050102010706020507" pitchFamily="18" charset="2"/>
              <a:buChar char="Þ"/>
            </a:pPr>
            <a:r>
              <a:rPr lang="de-DE" dirty="0"/>
              <a:t>Aber:  in der Praxis werden beide Beschlüsse gleichzeitig in einem einheitlichen Beschluss erlassen = </a:t>
            </a:r>
            <a:r>
              <a:rPr lang="de-DE" u="sng" dirty="0"/>
              <a:t>Pfändungs- und Überweisungsbeschluss</a:t>
            </a:r>
          </a:p>
          <a:p>
            <a:pPr marL="171450" lvl="0" indent="-171450" algn="l" rtl="0">
              <a:spcBef>
                <a:spcPts val="0"/>
              </a:spcBef>
              <a:spcAft>
                <a:spcPts val="0"/>
              </a:spcAft>
              <a:buFont typeface="Symbol" panose="05050102010706020507" pitchFamily="18" charset="2"/>
              <a:buChar char="Þ"/>
            </a:pPr>
            <a:endParaRPr lang="de-DE" u="sng" dirty="0"/>
          </a:p>
          <a:p>
            <a:pPr marL="0" lvl="0" indent="0" algn="l" rtl="0">
              <a:spcBef>
                <a:spcPts val="0"/>
              </a:spcBef>
              <a:spcAft>
                <a:spcPts val="0"/>
              </a:spcAft>
              <a:buFont typeface="Symbol" panose="05050102010706020507" pitchFamily="18" charset="2"/>
              <a:buNone/>
            </a:pPr>
            <a:r>
              <a:rPr lang="de-DE" b="1" u="none" dirty="0"/>
              <a:t>Zur Folie oben</a:t>
            </a:r>
          </a:p>
          <a:p>
            <a:pPr marL="0" lvl="0" indent="0" algn="l" rtl="0">
              <a:spcBef>
                <a:spcPts val="0"/>
              </a:spcBef>
              <a:spcAft>
                <a:spcPts val="0"/>
              </a:spcAft>
              <a:buFont typeface="Symbol" panose="05050102010706020507" pitchFamily="18" charset="2"/>
              <a:buNone/>
            </a:pPr>
            <a:endParaRPr lang="de-DE" b="1" u="none" dirty="0"/>
          </a:p>
          <a:p>
            <a:pPr marL="0" lvl="0" indent="0" algn="l" rtl="0">
              <a:spcBef>
                <a:spcPts val="0"/>
              </a:spcBef>
              <a:spcAft>
                <a:spcPts val="0"/>
              </a:spcAft>
              <a:buFont typeface="Symbol" panose="05050102010706020507" pitchFamily="18" charset="2"/>
              <a:buNone/>
            </a:pPr>
            <a:r>
              <a:rPr lang="de-DE" b="0" u="none" dirty="0"/>
              <a:t>-es liegt noch keine Pfändung vor</a:t>
            </a:r>
          </a:p>
          <a:p>
            <a:pPr marL="0" lvl="0" indent="0" algn="l" rtl="0">
              <a:spcBef>
                <a:spcPts val="0"/>
              </a:spcBef>
              <a:spcAft>
                <a:spcPts val="0"/>
              </a:spcAft>
              <a:buFont typeface="Symbol" panose="05050102010706020507" pitchFamily="18" charset="2"/>
              <a:buNone/>
            </a:pPr>
            <a:r>
              <a:rPr lang="de-DE" b="0" u="none" dirty="0"/>
              <a:t>-Arbeitgeber überweist dem Arbeitnehmer seinen vollen Lohn, dieser kann darüber voll verfügen</a:t>
            </a:r>
          </a:p>
        </p:txBody>
      </p:sp>
    </p:spTree>
    <p:extLst>
      <p:ext uri="{BB962C8B-B14F-4D97-AF65-F5344CB8AC3E}">
        <p14:creationId xmlns:p14="http://schemas.microsoft.com/office/powerpoint/2010/main" val="165689698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8424b15c7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8424b15c7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b="1" dirty="0"/>
              <a:t>Lohnpfändung:</a:t>
            </a:r>
          </a:p>
          <a:p>
            <a:pPr marL="0" lvl="0" indent="0" algn="l" rtl="0">
              <a:spcBef>
                <a:spcPts val="0"/>
              </a:spcBef>
              <a:spcAft>
                <a:spcPts val="0"/>
              </a:spcAft>
              <a:buNone/>
            </a:pPr>
            <a:endParaRPr lang="de-DE" b="1" dirty="0"/>
          </a:p>
          <a:p>
            <a:pPr marL="0" lvl="0" indent="0" algn="l" rtl="0">
              <a:spcBef>
                <a:spcPts val="0"/>
              </a:spcBef>
              <a:spcAft>
                <a:spcPts val="0"/>
              </a:spcAft>
              <a:buNone/>
            </a:pPr>
            <a:r>
              <a:rPr lang="de-DE" b="0" dirty="0"/>
              <a:t>-Nettolohn wird aufgesplittet gem. § 850c ZPO  </a:t>
            </a:r>
          </a:p>
          <a:p>
            <a:pPr marL="0" lvl="0" indent="0" algn="l" rtl="0">
              <a:spcBef>
                <a:spcPts val="0"/>
              </a:spcBef>
              <a:spcAft>
                <a:spcPts val="0"/>
              </a:spcAft>
              <a:buNone/>
            </a:pPr>
            <a:endParaRPr lang="de-DE" b="0" dirty="0"/>
          </a:p>
          <a:p>
            <a:pPr marL="228600" lvl="0" indent="-228600" algn="l" rtl="0">
              <a:spcBef>
                <a:spcPts val="0"/>
              </a:spcBef>
              <a:spcAft>
                <a:spcPts val="0"/>
              </a:spcAft>
              <a:buAutoNum type="alphaLcParenR"/>
            </a:pPr>
            <a:r>
              <a:rPr lang="de-DE" b="0" dirty="0"/>
              <a:t>pfändbarer Anteil -&gt; Überweisung an den Gläubiger</a:t>
            </a:r>
          </a:p>
          <a:p>
            <a:pPr marL="0" lvl="0" indent="0" algn="l" rtl="0">
              <a:spcBef>
                <a:spcPts val="0"/>
              </a:spcBef>
              <a:spcAft>
                <a:spcPts val="0"/>
              </a:spcAft>
              <a:buNone/>
            </a:pPr>
            <a:r>
              <a:rPr lang="de-DE" b="0" dirty="0"/>
              <a:t>b) unpfändbarer Anteil -&gt; Überweisung an Schuldner</a:t>
            </a:r>
            <a:endParaRPr b="0" dirty="0"/>
          </a:p>
        </p:txBody>
      </p:sp>
    </p:spTree>
    <p:extLst>
      <p:ext uri="{BB962C8B-B14F-4D97-AF65-F5344CB8AC3E}">
        <p14:creationId xmlns:p14="http://schemas.microsoft.com/office/powerpoint/2010/main" val="1960836963"/>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8424b15c7c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8424b15c7c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b="1" dirty="0"/>
              <a:t>KONTOPFÄNDUNG</a:t>
            </a:r>
          </a:p>
          <a:p>
            <a:pPr marL="0" lvl="0" indent="0" algn="l" rtl="0">
              <a:spcBef>
                <a:spcPts val="0"/>
              </a:spcBef>
              <a:spcAft>
                <a:spcPts val="0"/>
              </a:spcAft>
              <a:buNone/>
            </a:pPr>
            <a:endParaRPr lang="de-DE" b="1" dirty="0"/>
          </a:p>
          <a:p>
            <a:pPr marL="0" lvl="0" indent="0" algn="l" rtl="0">
              <a:spcBef>
                <a:spcPts val="0"/>
              </a:spcBef>
              <a:spcAft>
                <a:spcPts val="0"/>
              </a:spcAft>
              <a:buNone/>
            </a:pPr>
            <a:r>
              <a:rPr lang="de-DE" b="0" dirty="0"/>
              <a:t>-der Lohn wird komplett auf das Schuldner-Konto überwiesen</a:t>
            </a:r>
          </a:p>
          <a:p>
            <a:pPr marL="0" lvl="0" indent="0" algn="l" rtl="0">
              <a:spcBef>
                <a:spcPts val="0"/>
              </a:spcBef>
              <a:spcAft>
                <a:spcPts val="0"/>
              </a:spcAft>
              <a:buNone/>
            </a:pPr>
            <a:endParaRPr lang="de-DE" b="0" dirty="0"/>
          </a:p>
          <a:p>
            <a:pPr marL="0" lvl="0" indent="0" algn="l" rtl="0">
              <a:spcBef>
                <a:spcPts val="0"/>
              </a:spcBef>
              <a:spcAft>
                <a:spcPts val="0"/>
              </a:spcAft>
              <a:buNone/>
            </a:pPr>
            <a:r>
              <a:rPr lang="de-DE" b="0" dirty="0"/>
              <a:t>-die Bank prüft nicht, was pfändbar ist, wendet auch nicht die Tabelle nach 850c ZPO an, d.h. Konto wird automatisch vollkommen gesperrt, Schuldner kann die Bank beauftragen, den Gläubiger hieraus zu befriedigen, danach kann er wieder uneingeschränkt hierüber verfügen</a:t>
            </a:r>
          </a:p>
          <a:p>
            <a:pPr marL="0" lvl="0" indent="0" algn="l" rtl="0">
              <a:spcBef>
                <a:spcPts val="0"/>
              </a:spcBef>
              <a:spcAft>
                <a:spcPts val="0"/>
              </a:spcAft>
              <a:buNone/>
            </a:pPr>
            <a:endParaRPr lang="de-DE" b="0" dirty="0"/>
          </a:p>
          <a:p>
            <a:pPr marL="0" lvl="0" indent="0" algn="l" rtl="0">
              <a:spcBef>
                <a:spcPts val="0"/>
              </a:spcBef>
              <a:spcAft>
                <a:spcPts val="0"/>
              </a:spcAft>
              <a:buNone/>
            </a:pPr>
            <a:r>
              <a:rPr lang="de-DE" b="0" dirty="0"/>
              <a:t>-ist der Schuldner aber nicht in der Lage, den Gläubiger durch sein Konto zu befriedigen =&gt; </a:t>
            </a:r>
            <a:r>
              <a:rPr lang="de-DE" b="1" dirty="0"/>
              <a:t>P-Schutz-Konto (ERKLÄREN) anlegen</a:t>
            </a:r>
          </a:p>
          <a:p>
            <a:pPr marL="0" lvl="0" indent="0" algn="l" rtl="0">
              <a:spcBef>
                <a:spcPts val="0"/>
              </a:spcBef>
              <a:spcAft>
                <a:spcPts val="0"/>
              </a:spcAft>
              <a:buNone/>
            </a:pPr>
            <a:endParaRPr lang="de-DE" b="0" dirty="0"/>
          </a:p>
          <a:p>
            <a:pPr marL="0" lvl="0" indent="0" algn="l" rtl="0">
              <a:spcBef>
                <a:spcPts val="0"/>
              </a:spcBef>
              <a:spcAft>
                <a:spcPts val="0"/>
              </a:spcAft>
              <a:buNone/>
            </a:pPr>
            <a:r>
              <a:rPr lang="de-DE" b="0" dirty="0"/>
              <a:t>-</a:t>
            </a:r>
            <a:r>
              <a:rPr lang="de-DE" b="1" dirty="0"/>
              <a:t>zur Skizze</a:t>
            </a:r>
            <a:r>
              <a:rPr lang="de-DE" b="0" dirty="0"/>
              <a:t>: -es wird nur das Grundeinkommen geschützt, es gehen aber auch ein: z.B. einmalige Sozialhilfen, Beihilfe -&gt;dann Bescheinigung nach 850k zur Kontofreigabe (vom Arbeitgeber, Jobcenter oder Schuldnerberatungsstelle)</a:t>
            </a:r>
          </a:p>
          <a:p>
            <a:pPr marL="0" lvl="0" indent="0" algn="l" rtl="0">
              <a:spcBef>
                <a:spcPts val="0"/>
              </a:spcBef>
              <a:spcAft>
                <a:spcPts val="0"/>
              </a:spcAft>
              <a:buNone/>
            </a:pPr>
            <a:r>
              <a:rPr lang="de-DE" b="0" dirty="0"/>
              <a:t>-&gt; meist erfolgt Antrag auf Kontofreigabe beim Vollstreckungsgericht</a:t>
            </a:r>
          </a:p>
          <a:p>
            <a:pPr marL="0" lvl="0" indent="0" algn="l" rtl="0">
              <a:spcBef>
                <a:spcPts val="0"/>
              </a:spcBef>
              <a:spcAft>
                <a:spcPts val="0"/>
              </a:spcAft>
              <a:buNone/>
            </a:pPr>
            <a:endParaRPr lang="de-DE" b="1" dirty="0"/>
          </a:p>
          <a:p>
            <a:pPr marL="0" lvl="0" indent="0" algn="l" rtl="0">
              <a:spcBef>
                <a:spcPts val="0"/>
              </a:spcBef>
              <a:spcAft>
                <a:spcPts val="0"/>
              </a:spcAft>
              <a:buNone/>
            </a:pPr>
            <a:endParaRPr lang="de-DE" b="1" dirty="0"/>
          </a:p>
          <a:p>
            <a:pPr marL="0" lvl="0" indent="0" algn="l" rtl="0">
              <a:spcBef>
                <a:spcPts val="0"/>
              </a:spcBef>
              <a:spcAft>
                <a:spcPts val="0"/>
              </a:spcAft>
              <a:buNone/>
            </a:pPr>
            <a:endParaRPr lang="de-DE" b="1" dirty="0"/>
          </a:p>
          <a:p>
            <a:pPr marL="0" lvl="0" indent="0" algn="l" rtl="0">
              <a:spcBef>
                <a:spcPts val="0"/>
              </a:spcBef>
              <a:spcAft>
                <a:spcPts val="0"/>
              </a:spcAft>
              <a:buNone/>
            </a:pPr>
            <a:endParaRPr b="1" dirty="0"/>
          </a:p>
        </p:txBody>
      </p:sp>
    </p:spTree>
    <p:extLst>
      <p:ext uri="{BB962C8B-B14F-4D97-AF65-F5344CB8AC3E}">
        <p14:creationId xmlns:p14="http://schemas.microsoft.com/office/powerpoint/2010/main" val="3006563513"/>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8424b15c7c_1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8424b15c7c_1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b="1" u="sng" dirty="0"/>
              <a:t>Unechte Doppelpfändung:</a:t>
            </a:r>
          </a:p>
          <a:p>
            <a:pPr marL="0" lvl="0" indent="0" algn="l" rtl="0">
              <a:spcBef>
                <a:spcPts val="0"/>
              </a:spcBef>
              <a:spcAft>
                <a:spcPts val="0"/>
              </a:spcAft>
              <a:buNone/>
            </a:pPr>
            <a:endParaRPr dirty="0"/>
          </a:p>
          <a:p>
            <a:pPr marL="0" lvl="0" indent="0" algn="l" rtl="0">
              <a:spcBef>
                <a:spcPts val="0"/>
              </a:spcBef>
              <a:spcAft>
                <a:spcPts val="0"/>
              </a:spcAft>
              <a:buNone/>
            </a:pPr>
            <a:r>
              <a:rPr lang="de-DE" dirty="0"/>
              <a:t>-Antrag auf Kontopfändung ist in der Regel nur 1x zu stellen, allerdings immer neu, wenn eine neue Pfändung eingeht</a:t>
            </a:r>
          </a:p>
          <a:p>
            <a:pPr marL="0" lvl="0" indent="0" algn="l" rtl="0">
              <a:spcBef>
                <a:spcPts val="0"/>
              </a:spcBef>
              <a:spcAft>
                <a:spcPts val="0"/>
              </a:spcAft>
              <a:buNone/>
            </a:pPr>
            <a:endParaRPr lang="de-DE" dirty="0"/>
          </a:p>
          <a:p>
            <a:pPr marL="0" lvl="0" indent="0" algn="l" rtl="0">
              <a:spcBef>
                <a:spcPts val="0"/>
              </a:spcBef>
              <a:spcAft>
                <a:spcPts val="0"/>
              </a:spcAft>
              <a:buNone/>
            </a:pPr>
            <a:r>
              <a:rPr lang="de-DE" dirty="0"/>
              <a:t>-Berechnung des pfändungsfreien Betrages erfolgt durch das Vollstreckungsgericht</a:t>
            </a:r>
          </a:p>
          <a:p>
            <a:pPr marL="0" lvl="0" indent="0" algn="l" rtl="0">
              <a:spcBef>
                <a:spcPts val="0"/>
              </a:spcBef>
              <a:spcAft>
                <a:spcPts val="0"/>
              </a:spcAft>
              <a:buNone/>
            </a:pPr>
            <a:endParaRPr lang="de-DE" dirty="0"/>
          </a:p>
          <a:p>
            <a:pPr marL="0" lvl="0" indent="0" algn="l" rtl="0">
              <a:spcBef>
                <a:spcPts val="0"/>
              </a:spcBef>
              <a:spcAft>
                <a:spcPts val="0"/>
              </a:spcAft>
              <a:buNone/>
            </a:pPr>
            <a:r>
              <a:rPr lang="de-DE" dirty="0"/>
              <a:t>-bei allen Forderungspfändungsmodellen werden die überschüssigen Beträge an den Gläubiger überwiesen</a:t>
            </a:r>
          </a:p>
          <a:p>
            <a:pPr marL="0" lvl="0" indent="0" algn="l" rtl="0">
              <a:spcBef>
                <a:spcPts val="0"/>
              </a:spcBef>
              <a:spcAft>
                <a:spcPts val="0"/>
              </a:spcAft>
              <a:buNone/>
            </a:pPr>
            <a:endParaRPr lang="de-DE" dirty="0"/>
          </a:p>
          <a:p>
            <a:pPr marL="0" lvl="0" indent="0" algn="l" rtl="0">
              <a:spcBef>
                <a:spcPts val="0"/>
              </a:spcBef>
              <a:spcAft>
                <a:spcPts val="0"/>
              </a:spcAft>
              <a:buNone/>
            </a:pPr>
            <a:r>
              <a:rPr lang="de-DE" dirty="0"/>
              <a:t>-Verbot der (echten )</a:t>
            </a:r>
            <a:r>
              <a:rPr lang="de-DE" b="1" u="sng" dirty="0"/>
              <a:t>DOPPELPFÄNDUNG: </a:t>
            </a:r>
            <a:r>
              <a:rPr lang="de-DE" b="0" u="none" dirty="0"/>
              <a:t>d.h. der Gläubiger darf wegen ein und derselben Forderung nicht 2x ein bestimmtes Konto pfänden</a:t>
            </a:r>
          </a:p>
          <a:p>
            <a:pPr marL="0" lvl="0" indent="0" algn="l" rtl="0">
              <a:spcBef>
                <a:spcPts val="0"/>
              </a:spcBef>
              <a:spcAft>
                <a:spcPts val="0"/>
              </a:spcAft>
              <a:buNone/>
            </a:pPr>
            <a:endParaRPr lang="de-DE" b="0" u="none" dirty="0"/>
          </a:p>
          <a:p>
            <a:pPr marL="0" lvl="0" indent="0" algn="l" rtl="0">
              <a:spcBef>
                <a:spcPts val="0"/>
              </a:spcBef>
              <a:spcAft>
                <a:spcPts val="0"/>
              </a:spcAft>
              <a:buNone/>
            </a:pPr>
            <a:endParaRPr lang="de-DE" b="0" u="none" dirty="0"/>
          </a:p>
          <a:p>
            <a:pPr marL="0" lvl="0" indent="0" algn="l" rtl="0">
              <a:spcBef>
                <a:spcPts val="0"/>
              </a:spcBef>
              <a:spcAft>
                <a:spcPts val="0"/>
              </a:spcAft>
              <a:buNone/>
            </a:pPr>
            <a:r>
              <a:rPr lang="de-DE" b="1" u="none" dirty="0"/>
              <a:t>Antrag auf Kontofreigabe besprechen ( ohne Musterakte)</a:t>
            </a:r>
          </a:p>
          <a:p>
            <a:pPr marL="0" lvl="0" indent="0" algn="l" rtl="0">
              <a:spcBef>
                <a:spcPts val="0"/>
              </a:spcBef>
              <a:spcAft>
                <a:spcPts val="0"/>
              </a:spcAft>
              <a:buNone/>
            </a:pPr>
            <a:endParaRPr lang="de-DE" b="1" u="none" dirty="0"/>
          </a:p>
          <a:p>
            <a:pPr marL="0" lvl="0" indent="0" algn="l" rtl="0">
              <a:spcBef>
                <a:spcPts val="0"/>
              </a:spcBef>
              <a:spcAft>
                <a:spcPts val="0"/>
              </a:spcAft>
              <a:buNone/>
            </a:pPr>
            <a:endParaRPr lang="de-DE" b="1" u="none"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Wie wird im Forderungspfändungsverfahren die Rangfolge der Gläubiger bestimmt?</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1"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a:t>
            </a:r>
            <a:r>
              <a:rPr lang="de-DE" b="0" dirty="0"/>
              <a:t>Prioritätsgrundsatz -&gt; richtet sich nach dem Datum der Zustellung des Beschlusses an den Drittschuldner</a:t>
            </a:r>
          </a:p>
          <a:p>
            <a:pPr marL="0" lvl="0" indent="0" algn="l" rtl="0">
              <a:spcBef>
                <a:spcPts val="0"/>
              </a:spcBef>
              <a:spcAft>
                <a:spcPts val="0"/>
              </a:spcAft>
              <a:buNone/>
            </a:pPr>
            <a:r>
              <a:rPr lang="de-DE" b="0" u="none" dirty="0"/>
              <a:t>-es wird immer nur eine Forderung nach der Nächsten befriedigt </a:t>
            </a:r>
          </a:p>
          <a:p>
            <a:pPr marL="0" lvl="0" indent="0" algn="l" rtl="0">
              <a:spcBef>
                <a:spcPts val="0"/>
              </a:spcBef>
              <a:spcAft>
                <a:spcPts val="0"/>
              </a:spcAft>
              <a:buNone/>
            </a:pPr>
            <a:endParaRPr lang="de-DE" b="0" u="none" dirty="0"/>
          </a:p>
          <a:p>
            <a:pPr marL="0" lvl="0" indent="0" algn="l" rtl="0">
              <a:spcBef>
                <a:spcPts val="0"/>
              </a:spcBef>
              <a:spcAft>
                <a:spcPts val="0"/>
              </a:spcAft>
              <a:buNone/>
            </a:pPr>
            <a:endParaRPr lang="de-DE" b="0" u="none" dirty="0"/>
          </a:p>
          <a:p>
            <a:pPr marL="0" lvl="0" indent="0" algn="l" rtl="0">
              <a:spcBef>
                <a:spcPts val="0"/>
              </a:spcBef>
              <a:spcAft>
                <a:spcPts val="0"/>
              </a:spcAft>
              <a:buNone/>
            </a:pPr>
            <a:r>
              <a:rPr lang="de-DE" b="1" u="none" dirty="0"/>
              <a:t>Weiter mit VZV</a:t>
            </a:r>
          </a:p>
          <a:p>
            <a:pPr marL="0" lvl="0" indent="0" algn="l" rtl="0">
              <a:spcBef>
                <a:spcPts val="0"/>
              </a:spcBef>
              <a:spcAft>
                <a:spcPts val="0"/>
              </a:spcAft>
              <a:buNone/>
            </a:pPr>
            <a:endParaRPr lang="de-DE" b="1" u="none" dirty="0"/>
          </a:p>
          <a:p>
            <a:pPr marL="0" lvl="0" indent="0" algn="l" rtl="0">
              <a:spcBef>
                <a:spcPts val="0"/>
              </a:spcBef>
              <a:spcAft>
                <a:spcPts val="0"/>
              </a:spcAft>
              <a:buNone/>
            </a:pPr>
            <a:endParaRPr b="1" u="none" dirty="0"/>
          </a:p>
        </p:txBody>
      </p:sp>
    </p:spTree>
    <p:extLst>
      <p:ext uri="{BB962C8B-B14F-4D97-AF65-F5344CB8AC3E}">
        <p14:creationId xmlns:p14="http://schemas.microsoft.com/office/powerpoint/2010/main" val="241472714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52ea3f5916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52ea3f5916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dirty="0"/>
              <a:t>-&gt; </a:t>
            </a:r>
            <a:r>
              <a:rPr lang="de-DE" b="1" dirty="0"/>
              <a:t>Zusammenfassung VZV </a:t>
            </a:r>
            <a:r>
              <a:rPr lang="de-DE" dirty="0"/>
              <a:t>-&gt; Folie</a:t>
            </a:r>
          </a:p>
          <a:p>
            <a:pPr marL="0" lvl="0" indent="0" algn="l" rtl="0">
              <a:spcBef>
                <a:spcPts val="0"/>
              </a:spcBef>
              <a:spcAft>
                <a:spcPts val="0"/>
              </a:spcAft>
              <a:buNone/>
            </a:pPr>
            <a:endParaRPr lang="de-DE" dirty="0"/>
          </a:p>
          <a:p>
            <a:pPr marL="0" lvl="0" indent="0" algn="l" rtl="0">
              <a:spcBef>
                <a:spcPts val="0"/>
              </a:spcBef>
              <a:spcAft>
                <a:spcPts val="0"/>
              </a:spcAft>
              <a:buNone/>
            </a:pPr>
            <a:r>
              <a:rPr lang="de-DE" dirty="0"/>
              <a:t>Arrest=das Vermögen des Schuldners wird beschlagnahmt und sichergestellt</a:t>
            </a:r>
            <a:endParaRPr dirty="0"/>
          </a:p>
        </p:txBody>
      </p:sp>
    </p:spTree>
    <p:extLst>
      <p:ext uri="{BB962C8B-B14F-4D97-AF65-F5344CB8AC3E}">
        <p14:creationId xmlns:p14="http://schemas.microsoft.com/office/powerpoint/2010/main" val="12361256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a:t>
            </a:r>
            <a:r>
              <a:rPr lang="de-DE" b="1" dirty="0" smtClean="0"/>
              <a:t>Haftbefehle</a:t>
            </a:r>
            <a:r>
              <a:rPr lang="de-DE" dirty="0" smtClean="0"/>
              <a:t> sind zivilrechtlich (GV hat </a:t>
            </a:r>
            <a:r>
              <a:rPr lang="de-DE" dirty="0" err="1" smtClean="0"/>
              <a:t>Sch</a:t>
            </a:r>
            <a:r>
              <a:rPr lang="de-DE" baseline="0" dirty="0" smtClean="0"/>
              <a:t> nicht angetroffen/ Einlass verweigert-&gt;T zur Abgabe der e.V.-&gt;</a:t>
            </a:r>
            <a:r>
              <a:rPr lang="de-DE" baseline="0" dirty="0" err="1" smtClean="0"/>
              <a:t>Sch</a:t>
            </a:r>
            <a:r>
              <a:rPr lang="de-DE" baseline="0" dirty="0" smtClean="0"/>
              <a:t> erscheint nicht -&gt; Gl beantragt HB</a:t>
            </a:r>
          </a:p>
          <a:p>
            <a:endParaRPr lang="de-DE" baseline="0" dirty="0" smtClean="0"/>
          </a:p>
          <a:p>
            <a:r>
              <a:rPr lang="de-DE" baseline="0" dirty="0" smtClean="0"/>
              <a:t>-</a:t>
            </a:r>
            <a:r>
              <a:rPr lang="de-DE" b="1" baseline="0" dirty="0" smtClean="0"/>
              <a:t>Verteilungsverfahren</a:t>
            </a:r>
            <a:r>
              <a:rPr lang="de-DE" baseline="0" dirty="0" smtClean="0"/>
              <a:t> </a:t>
            </a:r>
            <a:r>
              <a:rPr lang="de-DE" baseline="0" dirty="0" err="1" smtClean="0"/>
              <a:t>z.Bsp</a:t>
            </a:r>
            <a:r>
              <a:rPr lang="de-DE" baseline="0" dirty="0" smtClean="0"/>
              <a:t>. Mehrere </a:t>
            </a:r>
            <a:r>
              <a:rPr lang="de-DE" baseline="0" dirty="0" err="1" smtClean="0"/>
              <a:t>Pfüb</a:t>
            </a:r>
            <a:r>
              <a:rPr lang="de-DE" baseline="0" dirty="0" smtClean="0"/>
              <a:t> sind ergangen, DS weiß nicht, an wen er zahlen soll -&gt; Vollstreckungsgericht erstellt Teilungsplan</a:t>
            </a:r>
            <a:endParaRPr lang="de-DE" dirty="0"/>
          </a:p>
        </p:txBody>
      </p:sp>
      <p:sp>
        <p:nvSpPr>
          <p:cNvPr id="4" name="Foliennummernplatzhalter 3"/>
          <p:cNvSpPr>
            <a:spLocks noGrp="1"/>
          </p:cNvSpPr>
          <p:nvPr>
            <p:ph type="sldNum" sz="quarter" idx="10"/>
          </p:nvPr>
        </p:nvSpPr>
        <p:spPr/>
        <p:txBody>
          <a:bodyPr/>
          <a:lstStyle/>
          <a:p>
            <a:fld id="{EB789DDE-ED35-4A43-BA4D-CEC27D9B6C5F}" type="slidenum">
              <a:rPr lang="de-DE" smtClean="0"/>
              <a:t>8</a:t>
            </a:fld>
            <a:endParaRPr lang="de-DE"/>
          </a:p>
        </p:txBody>
      </p:sp>
    </p:spTree>
    <p:extLst>
      <p:ext uri="{BB962C8B-B14F-4D97-AF65-F5344CB8AC3E}">
        <p14:creationId xmlns:p14="http://schemas.microsoft.com/office/powerpoint/2010/main" val="628622391"/>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de-DE" dirty="0"/>
              <a:t>Forderungspfändung als Zusammenfassung</a:t>
            </a:r>
            <a:endParaRPr dirty="0"/>
          </a:p>
        </p:txBody>
      </p:sp>
    </p:spTree>
    <p:extLst>
      <p:ext uri="{BB962C8B-B14F-4D97-AF65-F5344CB8AC3E}">
        <p14:creationId xmlns:p14="http://schemas.microsoft.com/office/powerpoint/2010/main" val="1429672545"/>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B789DDE-ED35-4A43-BA4D-CEC27D9B6C5F}" type="slidenum">
              <a:rPr lang="de-DE" smtClean="0"/>
              <a:t>81</a:t>
            </a:fld>
            <a:endParaRPr lang="de-DE"/>
          </a:p>
        </p:txBody>
      </p:sp>
    </p:spTree>
    <p:extLst>
      <p:ext uri="{BB962C8B-B14F-4D97-AF65-F5344CB8AC3E}">
        <p14:creationId xmlns:p14="http://schemas.microsoft.com/office/powerpoint/2010/main" val="4141426095"/>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7fbbed393e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7fbbed393e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dirty="0"/>
              <a:t>-e.V. wird beim GV abgegeben ( z.B. Wo ist das Erbstück, die Geburtsurkunde der Kinder etc. = </a:t>
            </a:r>
            <a:r>
              <a:rPr lang="de-DE" b="1" dirty="0"/>
              <a:t>unvertretbare Sachen</a:t>
            </a:r>
            <a:r>
              <a:rPr lang="de-DE" dirty="0"/>
              <a:t>)</a:t>
            </a:r>
          </a:p>
          <a:p>
            <a:pPr marL="0" lvl="0" indent="0" algn="l" rtl="0">
              <a:spcBef>
                <a:spcPts val="0"/>
              </a:spcBef>
              <a:spcAft>
                <a:spcPts val="0"/>
              </a:spcAft>
              <a:buNone/>
            </a:pPr>
            <a:endParaRPr lang="de-DE" dirty="0"/>
          </a:p>
          <a:p>
            <a:pPr marL="0" lvl="0" indent="0" algn="l" rtl="0">
              <a:spcBef>
                <a:spcPts val="0"/>
              </a:spcBef>
              <a:spcAft>
                <a:spcPts val="0"/>
              </a:spcAft>
              <a:buNone/>
            </a:pPr>
            <a:r>
              <a:rPr lang="de-DE" dirty="0"/>
              <a:t>-Schadenersatz bei </a:t>
            </a:r>
            <a:r>
              <a:rPr lang="de-DE" b="1" dirty="0"/>
              <a:t>vertretbaren Sachen </a:t>
            </a:r>
            <a:r>
              <a:rPr lang="de-DE" b="0" dirty="0"/>
              <a:t>z.B. ein bestimmtes Buch was ersetzt werden könnte (kein Erbstück, ohne Signatur etc.)</a:t>
            </a:r>
          </a:p>
          <a:p>
            <a:pPr marL="0" lvl="0" indent="0" algn="l" rtl="0">
              <a:spcBef>
                <a:spcPts val="0"/>
              </a:spcBef>
              <a:spcAft>
                <a:spcPts val="0"/>
              </a:spcAft>
              <a:buNone/>
            </a:pPr>
            <a:endParaRPr lang="de-DE" b="0" dirty="0"/>
          </a:p>
          <a:p>
            <a:pPr marL="0" lvl="0" indent="0" algn="l" rtl="0">
              <a:spcBef>
                <a:spcPts val="0"/>
              </a:spcBef>
              <a:spcAft>
                <a:spcPts val="0"/>
              </a:spcAft>
              <a:buNone/>
            </a:pPr>
            <a:r>
              <a:rPr lang="de-DE" dirty="0"/>
              <a:t>-weigert sich der Schuldner die eV abzugeben, dann HB</a:t>
            </a:r>
          </a:p>
          <a:p>
            <a:pPr marL="0" lvl="0" indent="0" algn="l" rtl="0">
              <a:spcBef>
                <a:spcPts val="0"/>
              </a:spcBef>
              <a:spcAft>
                <a:spcPts val="0"/>
              </a:spcAft>
              <a:buNone/>
            </a:pPr>
            <a:endParaRPr lang="de-DE" dirty="0"/>
          </a:p>
          <a:p>
            <a:pPr marL="0" lvl="0" indent="0" algn="l" rtl="0">
              <a:spcBef>
                <a:spcPts val="0"/>
              </a:spcBef>
              <a:spcAft>
                <a:spcPts val="0"/>
              </a:spcAft>
              <a:buNone/>
            </a:pPr>
            <a:r>
              <a:rPr lang="de-DE" b="1" u="sng" dirty="0"/>
              <a:t>Berührung mit dem Vollstreckungsgericht</a:t>
            </a:r>
            <a:r>
              <a:rPr lang="de-DE" dirty="0"/>
              <a:t>: -Hinterlegung der eV</a:t>
            </a:r>
          </a:p>
          <a:p>
            <a:pPr marL="0" lvl="0" indent="0" algn="l" rtl="0">
              <a:spcBef>
                <a:spcPts val="0"/>
              </a:spcBef>
              <a:spcAft>
                <a:spcPts val="0"/>
              </a:spcAft>
              <a:buNone/>
            </a:pPr>
            <a:endParaRPr lang="de-DE" dirty="0"/>
          </a:p>
          <a:p>
            <a:pPr marL="0" lvl="0" indent="0" algn="l" rtl="0">
              <a:spcBef>
                <a:spcPts val="0"/>
              </a:spcBef>
              <a:spcAft>
                <a:spcPts val="0"/>
              </a:spcAft>
              <a:buNone/>
            </a:pPr>
            <a:endParaRPr lang="de-DE" dirty="0"/>
          </a:p>
        </p:txBody>
      </p:sp>
    </p:spTree>
    <p:extLst>
      <p:ext uri="{BB962C8B-B14F-4D97-AF65-F5344CB8AC3E}">
        <p14:creationId xmlns:p14="http://schemas.microsoft.com/office/powerpoint/2010/main" val="1716806772"/>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7fbbed393e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7fbbed393e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de-DE" sz="1800" b="1" u="sng" dirty="0">
                <a:effectLst/>
                <a:latin typeface="Arial" panose="020B0604020202020204" pitchFamily="34" charset="0"/>
                <a:ea typeface="Calibri" panose="020F0502020204030204" pitchFamily="34" charset="0"/>
              </a:rPr>
              <a:t>ZV zur Erwirkung der Herausgabe unbeweglicher Sachen</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de-DE" sz="1800" b="1" u="sng" dirty="0">
              <a:effectLst/>
              <a:latin typeface="Arial" panose="020B060402020202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de-DE" sz="1100" b="0" u="none" dirty="0">
                <a:effectLst/>
                <a:latin typeface="Arial" panose="020B0604020202020204" pitchFamily="34" charset="0"/>
                <a:ea typeface="Calibri" panose="020F0502020204030204" pitchFamily="34" charset="0"/>
              </a:rPr>
              <a:t>-Begriffsklärung; </a:t>
            </a:r>
            <a:r>
              <a:rPr lang="de-DE" sz="1100" b="1" u="none" dirty="0">
                <a:effectLst/>
                <a:latin typeface="Arial" panose="020B0604020202020204" pitchFamily="34" charset="0"/>
                <a:ea typeface="Calibri" panose="020F0502020204030204" pitchFamily="34" charset="0"/>
              </a:rPr>
              <a:t>Frage:</a:t>
            </a:r>
            <a:r>
              <a:rPr lang="de-DE" sz="1100" b="0" u="none" dirty="0">
                <a:effectLst/>
                <a:latin typeface="Arial" panose="020B0604020202020204" pitchFamily="34" charset="0"/>
                <a:ea typeface="Calibri" panose="020F0502020204030204" pitchFamily="34" charset="0"/>
              </a:rPr>
              <a:t> Was sind unbewegliche Sachen? ( Grundstücke, Grundstücksteile, Wohnungen, Lagerräume, Lagerplätze, Hausboot, Wohnwagen)</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de-DE" sz="1100" b="0" u="none" dirty="0">
                <a:effectLst/>
                <a:latin typeface="Arial" panose="020B0604020202020204" pitchFamily="34" charset="0"/>
                <a:ea typeface="Calibri" panose="020F0502020204030204" pitchFamily="34" charset="0"/>
              </a:rPr>
              <a:t>                    </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de-DE" sz="1100" b="0" u="none" dirty="0">
                <a:effectLst/>
                <a:latin typeface="Arial" panose="020B0604020202020204" pitchFamily="34" charset="0"/>
                <a:ea typeface="Calibri" panose="020F0502020204030204" pitchFamily="34" charset="0"/>
              </a:rPr>
              <a:t>  =&gt; </a:t>
            </a:r>
            <a:r>
              <a:rPr lang="de-DE" sz="1100" b="1" u="none" dirty="0">
                <a:effectLst/>
                <a:latin typeface="Arial" panose="020B0604020202020204" pitchFamily="34" charset="0"/>
                <a:ea typeface="Calibri" panose="020F0502020204030204" pitchFamily="34" charset="0"/>
              </a:rPr>
              <a:t>unbewegliche Sachen sind Grundstücke, d.h. abgegrenzte Teile der Erdoberfläche, die unter einer eingetragenen Nr. im Bestandsverzeichnis des Grundbuch</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de-DE" sz="1100" b="1" u="none" dirty="0">
                <a:effectLst/>
                <a:latin typeface="Arial" panose="020B0604020202020204" pitchFamily="34" charset="0"/>
                <a:ea typeface="Calibri" panose="020F0502020204030204" pitchFamily="34" charset="0"/>
              </a:rPr>
              <a:t>   eingetragen sind -&gt; Räume und Flächen, die zum Wohnen, Lagern oder für Gewerbe geeignet sind.</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de-DE" sz="1100" b="1" u="none" dirty="0">
              <a:effectLst/>
              <a:latin typeface="Arial" panose="020B060402020202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de-DE" sz="1100" b="0" u="sng" dirty="0">
                <a:effectLst/>
                <a:latin typeface="Arial" panose="020B0604020202020204" pitchFamily="34" charset="0"/>
                <a:ea typeface="Calibri" panose="020F0502020204030204" pitchFamily="34" charset="0"/>
              </a:rPr>
              <a:t>Zur Erinnerung:</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de-DE" sz="1100" dirty="0">
              <a:effectLst/>
              <a:latin typeface="Arial" panose="020B060402020202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de-DE" sz="1100" dirty="0">
                <a:effectLst/>
                <a:latin typeface="Arial" panose="020B0604020202020204" pitchFamily="34" charset="0"/>
                <a:ea typeface="Calibri" panose="020F0502020204030204" pitchFamily="34" charset="0"/>
              </a:rPr>
              <a:t>Ob es sich um eine bewegliche oder unbewegliche Sache handelt, kommt darauf an, zu welchem Zweck der Schuldner sie nutzt! -&gt; </a:t>
            </a:r>
            <a:r>
              <a:rPr lang="de-DE" sz="1100" b="1" dirty="0">
                <a:effectLst/>
                <a:latin typeface="Arial" panose="020B0604020202020204" pitchFamily="34" charset="0"/>
                <a:ea typeface="Calibri" panose="020F0502020204030204" pitchFamily="34" charset="0"/>
              </a:rPr>
              <a:t>FOLIE siehe oben</a:t>
            </a:r>
          </a:p>
          <a:p>
            <a:pPr marL="0" lvl="0" indent="0" algn="l" rtl="0">
              <a:spcBef>
                <a:spcPts val="0"/>
              </a:spcBef>
              <a:spcAft>
                <a:spcPts val="0"/>
              </a:spcAft>
              <a:buNone/>
            </a:pPr>
            <a:endParaRPr dirty="0"/>
          </a:p>
        </p:txBody>
      </p:sp>
    </p:spTree>
    <p:extLst>
      <p:ext uri="{BB962C8B-B14F-4D97-AF65-F5344CB8AC3E}">
        <p14:creationId xmlns:p14="http://schemas.microsoft.com/office/powerpoint/2010/main" val="41877381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7fbbed393e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7fbbed393e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sz="1200" b="1" u="sng" dirty="0"/>
              <a:t>Ablauf der Räumung</a:t>
            </a:r>
          </a:p>
          <a:p>
            <a:pPr marL="0" lvl="0" indent="0" algn="l" rtl="0">
              <a:spcBef>
                <a:spcPts val="0"/>
              </a:spcBef>
              <a:spcAft>
                <a:spcPts val="0"/>
              </a:spcAft>
              <a:buNone/>
            </a:pPr>
            <a:endParaRPr lang="de-DE" sz="1200" b="1" u="sng" dirty="0"/>
          </a:p>
          <a:p>
            <a:pPr marL="0" lvl="0" indent="0" algn="l" rtl="0">
              <a:spcBef>
                <a:spcPts val="0"/>
              </a:spcBef>
              <a:spcAft>
                <a:spcPts val="0"/>
              </a:spcAft>
              <a:buNone/>
            </a:pPr>
            <a:r>
              <a:rPr lang="de-DE" sz="1100" b="0" u="none" dirty="0"/>
              <a:t>-Auftrag und Titel des Gläubigers an den Gerichtsvollzieher</a:t>
            </a:r>
          </a:p>
          <a:p>
            <a:pPr marL="0" lvl="0" indent="0" algn="l" rtl="0">
              <a:spcBef>
                <a:spcPts val="0"/>
              </a:spcBef>
              <a:spcAft>
                <a:spcPts val="0"/>
              </a:spcAft>
              <a:buNone/>
            </a:pPr>
            <a:endParaRPr lang="de-DE" sz="1100" b="0" u="none" dirty="0"/>
          </a:p>
          <a:p>
            <a:pPr marL="0" lvl="0" indent="0" algn="l" rtl="0">
              <a:spcBef>
                <a:spcPts val="0"/>
              </a:spcBef>
              <a:spcAft>
                <a:spcPts val="0"/>
              </a:spcAft>
              <a:buNone/>
            </a:pPr>
            <a:r>
              <a:rPr lang="de-DE" sz="1100" b="0" u="none" dirty="0"/>
              <a:t>-GV kann unmittelbaren Zwang anwenden : Schloss aufbrechen ; Schuldner unter Gewaltanwendung aus der </a:t>
            </a:r>
            <a:r>
              <a:rPr lang="de-DE" sz="1100" b="0" u="none" dirty="0" err="1"/>
              <a:t>Whg</a:t>
            </a:r>
            <a:r>
              <a:rPr lang="de-DE" sz="1100" b="0" u="none" dirty="0"/>
              <a:t> setzen (Polizei)</a:t>
            </a:r>
          </a:p>
          <a:p>
            <a:pPr marL="0" lvl="0" indent="0" algn="l" rtl="0">
              <a:spcBef>
                <a:spcPts val="0"/>
              </a:spcBef>
              <a:spcAft>
                <a:spcPts val="0"/>
              </a:spcAft>
              <a:buNone/>
            </a:pPr>
            <a:endParaRPr lang="de-DE" sz="1100" b="0" u="none" dirty="0"/>
          </a:p>
          <a:p>
            <a:pPr marL="0" lvl="0" indent="0" algn="l" rtl="0">
              <a:spcBef>
                <a:spcPts val="0"/>
              </a:spcBef>
              <a:spcAft>
                <a:spcPts val="0"/>
              </a:spcAft>
              <a:buNone/>
            </a:pPr>
            <a:r>
              <a:rPr lang="de-DE" sz="1100" b="0" u="none" dirty="0"/>
              <a:t>-GV beraumt den Räumungstermin an, benachrichtigt den Mieter </a:t>
            </a:r>
            <a:r>
              <a:rPr lang="de-DE" sz="1100" b="0" u="none" dirty="0">
                <a:sym typeface="Wingdings" panose="05000000000000000000" pitchFamily="2" charset="2"/>
              </a:rPr>
              <a:t> Frist: ca. 3 Wochen (eventuell § 765a Vollstreckungsschutz bis 2 Wochen vor PT)</a:t>
            </a:r>
          </a:p>
          <a:p>
            <a:pPr marL="0" lvl="0" indent="0" algn="l" rtl="0">
              <a:spcBef>
                <a:spcPts val="0"/>
              </a:spcBef>
              <a:spcAft>
                <a:spcPts val="0"/>
              </a:spcAft>
              <a:buNone/>
            </a:pPr>
            <a:endParaRPr lang="de-DE" sz="1100" b="0" u="none" dirty="0">
              <a:sym typeface="Wingdings" panose="05000000000000000000" pitchFamily="2" charset="2"/>
            </a:endParaRPr>
          </a:p>
          <a:p>
            <a:pPr marL="0" lvl="0" indent="0" algn="l" rtl="0">
              <a:spcBef>
                <a:spcPts val="0"/>
              </a:spcBef>
              <a:spcAft>
                <a:spcPts val="0"/>
              </a:spcAft>
              <a:buNone/>
            </a:pPr>
            <a:r>
              <a:rPr lang="de-DE" sz="1100" b="1" u="none" dirty="0">
                <a:sym typeface="Wingdings" panose="05000000000000000000" pitchFamily="2" charset="2"/>
              </a:rPr>
              <a:t>KLICK</a:t>
            </a:r>
          </a:p>
          <a:p>
            <a:pPr marL="0" lvl="0" indent="0" algn="l" rtl="0">
              <a:spcBef>
                <a:spcPts val="0"/>
              </a:spcBef>
              <a:spcAft>
                <a:spcPts val="0"/>
              </a:spcAft>
              <a:buNone/>
            </a:pPr>
            <a:endParaRPr lang="de-DE" sz="1100" b="1" u="none" dirty="0">
              <a:sym typeface="Wingdings" panose="05000000000000000000" pitchFamily="2" charset="2"/>
            </a:endParaRPr>
          </a:p>
          <a:p>
            <a:pPr marL="0" lvl="0" indent="0" algn="l" rtl="0">
              <a:spcBef>
                <a:spcPts val="0"/>
              </a:spcBef>
              <a:spcAft>
                <a:spcPts val="0"/>
              </a:spcAft>
              <a:buNone/>
            </a:pPr>
            <a:r>
              <a:rPr lang="de-DE" sz="1100" b="0" u="none" dirty="0">
                <a:sym typeface="Wingdings" panose="05000000000000000000" pitchFamily="2" charset="2"/>
              </a:rPr>
              <a:t>Zu1.) –Schuldner und seine Habe werden „ vor die Tür“ gesetzt</a:t>
            </a:r>
          </a:p>
          <a:p>
            <a:pPr marL="0" lvl="0" indent="0" algn="l" rtl="0">
              <a:spcBef>
                <a:spcPts val="0"/>
              </a:spcBef>
              <a:spcAft>
                <a:spcPts val="0"/>
              </a:spcAft>
              <a:buNone/>
            </a:pPr>
            <a:r>
              <a:rPr lang="de-DE" sz="1100" b="0" u="none" dirty="0">
                <a:sym typeface="Wingdings" panose="05000000000000000000" pitchFamily="2" charset="2"/>
              </a:rPr>
              <a:t>         - es ist zwingend die gesamte bewegliche Habe des Schuldners zu entfernen</a:t>
            </a:r>
          </a:p>
          <a:p>
            <a:pPr marL="0" lvl="0" indent="0" algn="l" rtl="0">
              <a:spcBef>
                <a:spcPts val="0"/>
              </a:spcBef>
              <a:spcAft>
                <a:spcPts val="0"/>
              </a:spcAft>
              <a:buNone/>
            </a:pPr>
            <a:r>
              <a:rPr lang="de-DE" sz="1100" b="0" u="none" dirty="0">
                <a:sym typeface="Wingdings" panose="05000000000000000000" pitchFamily="2" charset="2"/>
              </a:rPr>
              <a:t>         - offensichtlicher Müll kann sofort entsorgt werden</a:t>
            </a:r>
          </a:p>
          <a:p>
            <a:pPr marL="0" lvl="0" indent="0" algn="l" rtl="0">
              <a:spcBef>
                <a:spcPts val="0"/>
              </a:spcBef>
              <a:spcAft>
                <a:spcPts val="0"/>
              </a:spcAft>
              <a:buNone/>
            </a:pPr>
            <a:r>
              <a:rPr lang="de-DE" sz="1100" b="0" u="none" dirty="0">
                <a:sym typeface="Wingdings" panose="05000000000000000000" pitchFamily="2" charset="2"/>
              </a:rPr>
              <a:t>         - vollstreckbare Sachen -&gt; Pfändung und Verwertung</a:t>
            </a:r>
          </a:p>
          <a:p>
            <a:pPr marL="0" lvl="0" indent="0" algn="l" rtl="0">
              <a:spcBef>
                <a:spcPts val="0"/>
              </a:spcBef>
              <a:spcAft>
                <a:spcPts val="0"/>
              </a:spcAft>
              <a:buNone/>
            </a:pPr>
            <a:r>
              <a:rPr lang="de-DE" sz="1100" b="0" u="none" dirty="0">
                <a:sym typeface="Wingdings" panose="05000000000000000000" pitchFamily="2" charset="2"/>
              </a:rPr>
              <a:t>         - nicht vollstreckbare Sachen (</a:t>
            </a:r>
            <a:r>
              <a:rPr lang="de-DE" sz="1100" b="1" u="none" dirty="0">
                <a:sym typeface="Wingdings" panose="05000000000000000000" pitchFamily="2" charset="2"/>
              </a:rPr>
              <a:t>FRAGE!</a:t>
            </a:r>
            <a:r>
              <a:rPr lang="de-DE" sz="1100" b="0" u="none" dirty="0">
                <a:sym typeface="Wingdings" panose="05000000000000000000" pitchFamily="2" charset="2"/>
              </a:rPr>
              <a:t>) gem. § 811 ZPO werden eingelagert und müssen herausgegeben werden  Mieter kann innerhalb eines Monats die Sachen beim GV auslösen, wenn   </a:t>
            </a:r>
          </a:p>
          <a:p>
            <a:pPr marL="0" lvl="0" indent="0" algn="l" rtl="0">
              <a:spcBef>
                <a:spcPts val="0"/>
              </a:spcBef>
              <a:spcAft>
                <a:spcPts val="0"/>
              </a:spcAft>
              <a:buNone/>
            </a:pPr>
            <a:r>
              <a:rPr lang="de-DE" sz="1100" b="0" u="none" dirty="0">
                <a:sym typeface="Wingdings" panose="05000000000000000000" pitchFamily="2" charset="2"/>
              </a:rPr>
              <a:t>           er die Lagerkosten übernimmt  </a:t>
            </a:r>
          </a:p>
          <a:p>
            <a:pPr marL="0" lvl="0" indent="0" algn="l" rtl="0">
              <a:spcBef>
                <a:spcPts val="0"/>
              </a:spcBef>
              <a:spcAft>
                <a:spcPts val="0"/>
              </a:spcAft>
              <a:buNone/>
            </a:pPr>
            <a:endParaRPr lang="de-DE" sz="1100" b="0" u="none" dirty="0">
              <a:sym typeface="Wingdings" panose="05000000000000000000" pitchFamily="2" charset="2"/>
            </a:endParaRPr>
          </a:p>
          <a:p>
            <a:pPr marL="0" lvl="0" indent="0" algn="l" rtl="0">
              <a:spcBef>
                <a:spcPts val="0"/>
              </a:spcBef>
              <a:spcAft>
                <a:spcPts val="0"/>
              </a:spcAft>
              <a:buNone/>
            </a:pPr>
            <a:r>
              <a:rPr lang="de-DE" sz="1100" b="1" u="none" dirty="0">
                <a:sym typeface="Wingdings" panose="05000000000000000000" pitchFamily="2" charset="2"/>
              </a:rPr>
              <a:t>KLICK</a:t>
            </a:r>
            <a:r>
              <a:rPr lang="de-DE" sz="1100" b="0" u="none" dirty="0">
                <a:sym typeface="Wingdings" panose="05000000000000000000" pitchFamily="2" charset="2"/>
              </a:rPr>
              <a:t>     </a:t>
            </a:r>
          </a:p>
          <a:p>
            <a:pPr marL="0" lvl="0" indent="0" algn="l" rtl="0">
              <a:spcBef>
                <a:spcPts val="0"/>
              </a:spcBef>
              <a:spcAft>
                <a:spcPts val="0"/>
              </a:spcAft>
              <a:buNone/>
            </a:pPr>
            <a:endParaRPr lang="de-DE" sz="1100" b="0" u="none" dirty="0">
              <a:sym typeface="Wingdings" panose="05000000000000000000" pitchFamily="2" charset="2"/>
            </a:endParaRPr>
          </a:p>
          <a:p>
            <a:pPr marL="0" lvl="0" indent="0" algn="l" rtl="0">
              <a:spcBef>
                <a:spcPts val="0"/>
              </a:spcBef>
              <a:spcAft>
                <a:spcPts val="0"/>
              </a:spcAft>
              <a:buNone/>
            </a:pPr>
            <a:r>
              <a:rPr lang="de-DE" sz="1100" b="0" u="none" dirty="0">
                <a:sym typeface="Wingdings" panose="05000000000000000000" pitchFamily="2" charset="2"/>
              </a:rPr>
              <a:t>Zu 2.) –GV muss während der gesamten Räumungsdauer anwesend sein</a:t>
            </a:r>
          </a:p>
          <a:p>
            <a:pPr marL="0" lvl="0" indent="0" algn="l" rtl="0">
              <a:spcBef>
                <a:spcPts val="0"/>
              </a:spcBef>
              <a:spcAft>
                <a:spcPts val="0"/>
              </a:spcAft>
              <a:buNone/>
            </a:pPr>
            <a:r>
              <a:rPr lang="de-DE" sz="1100" b="0" u="none" dirty="0">
                <a:sym typeface="Wingdings" panose="05000000000000000000" pitchFamily="2" charset="2"/>
              </a:rPr>
              <a:t>          - darf seine Aufgaben nicht an Dritte übertragen (z.B. Spedition)  Dienstrechtsverletzung</a:t>
            </a:r>
          </a:p>
          <a:p>
            <a:pPr marL="0" lvl="0" indent="0" algn="l" rtl="0">
              <a:spcBef>
                <a:spcPts val="0"/>
              </a:spcBef>
              <a:spcAft>
                <a:spcPts val="0"/>
              </a:spcAft>
              <a:buNone/>
            </a:pPr>
            <a:endParaRPr lang="de-DE" sz="1100" b="0" u="none" dirty="0">
              <a:sym typeface="Wingdings" panose="05000000000000000000" pitchFamily="2" charset="2"/>
            </a:endParaRPr>
          </a:p>
          <a:p>
            <a:pPr marL="0" lvl="0" indent="0" algn="l" rtl="0">
              <a:spcBef>
                <a:spcPts val="0"/>
              </a:spcBef>
              <a:spcAft>
                <a:spcPts val="0"/>
              </a:spcAft>
              <a:buNone/>
            </a:pPr>
            <a:r>
              <a:rPr lang="de-DE" sz="1100" b="1" u="none" dirty="0">
                <a:sym typeface="Wingdings" panose="05000000000000000000" pitchFamily="2" charset="2"/>
              </a:rPr>
              <a:t>KLICK</a:t>
            </a:r>
          </a:p>
          <a:p>
            <a:pPr marL="0" lvl="0" indent="0" algn="l" rtl="0">
              <a:spcBef>
                <a:spcPts val="0"/>
              </a:spcBef>
              <a:spcAft>
                <a:spcPts val="0"/>
              </a:spcAft>
              <a:buNone/>
            </a:pPr>
            <a:endParaRPr lang="de-DE" sz="1100" b="1" u="none" dirty="0">
              <a:sym typeface="Wingdings" panose="05000000000000000000" pitchFamily="2" charset="2"/>
            </a:endParaRPr>
          </a:p>
          <a:p>
            <a:pPr marL="0" lvl="0" indent="0" algn="l" rtl="0">
              <a:spcBef>
                <a:spcPts val="0"/>
              </a:spcBef>
              <a:spcAft>
                <a:spcPts val="0"/>
              </a:spcAft>
              <a:buNone/>
            </a:pPr>
            <a:r>
              <a:rPr lang="de-DE" sz="1100" b="0" u="none" dirty="0">
                <a:sym typeface="Wingdings" panose="05000000000000000000" pitchFamily="2" charset="2"/>
              </a:rPr>
              <a:t>Zu 3.) – Räumung ist abgeschlossen, wenn der GV den Gläubiger in den Besitz der Wohnung eingewiesen hat</a:t>
            </a:r>
          </a:p>
          <a:p>
            <a:pPr marL="0" lvl="0" indent="0" algn="l" rtl="0">
              <a:spcBef>
                <a:spcPts val="0"/>
              </a:spcBef>
              <a:spcAft>
                <a:spcPts val="0"/>
              </a:spcAft>
              <a:buNone/>
            </a:pPr>
            <a:r>
              <a:rPr lang="de-DE" sz="1100" b="0" u="none" dirty="0">
                <a:sym typeface="Wingdings" panose="05000000000000000000" pitchFamily="2" charset="2"/>
              </a:rPr>
              <a:t>          - GV muss die Wohnung </a:t>
            </a:r>
            <a:r>
              <a:rPr lang="de-DE" sz="1100" b="0" u="sng" dirty="0">
                <a:sym typeface="Wingdings" panose="05000000000000000000" pitchFamily="2" charset="2"/>
              </a:rPr>
              <a:t>nicht</a:t>
            </a:r>
            <a:r>
              <a:rPr lang="de-DE" sz="1100" b="0" u="none" dirty="0">
                <a:sym typeface="Wingdings" panose="05000000000000000000" pitchFamily="2" charset="2"/>
              </a:rPr>
              <a:t> getüncht und besenrein übergeben</a:t>
            </a:r>
            <a:endParaRPr sz="1100" b="0" u="none" dirty="0"/>
          </a:p>
        </p:txBody>
      </p:sp>
    </p:spTree>
    <p:extLst>
      <p:ext uri="{BB962C8B-B14F-4D97-AF65-F5344CB8AC3E}">
        <p14:creationId xmlns:p14="http://schemas.microsoft.com/office/powerpoint/2010/main" val="1885619401"/>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7fbbed393e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7fbbed393e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dirty="0"/>
              <a:t>Zu. 2.)</a:t>
            </a:r>
          </a:p>
          <a:p>
            <a:pPr marL="0" lvl="0" indent="0" algn="l" rtl="0">
              <a:spcBef>
                <a:spcPts val="0"/>
              </a:spcBef>
              <a:spcAft>
                <a:spcPts val="0"/>
              </a:spcAft>
              <a:buNone/>
            </a:pPr>
            <a:endParaRPr lang="de-DE" dirty="0"/>
          </a:p>
          <a:p>
            <a:pPr marL="0" lvl="0" indent="0" algn="l" rtl="0">
              <a:spcBef>
                <a:spcPts val="0"/>
              </a:spcBef>
              <a:spcAft>
                <a:spcPts val="0"/>
              </a:spcAft>
              <a:buNone/>
            </a:pPr>
            <a:r>
              <a:rPr lang="de-DE" dirty="0"/>
              <a:t>-beschränkter Vollstreckungsauftrag</a:t>
            </a:r>
          </a:p>
          <a:p>
            <a:pPr marL="0" lvl="0" indent="0" algn="l" rtl="0">
              <a:spcBef>
                <a:spcPts val="0"/>
              </a:spcBef>
              <a:spcAft>
                <a:spcPts val="0"/>
              </a:spcAft>
              <a:buNone/>
            </a:pPr>
            <a:r>
              <a:rPr lang="de-DE" dirty="0"/>
              <a:t>-erleichtert die Räumung</a:t>
            </a:r>
          </a:p>
          <a:p>
            <a:pPr marL="0" lvl="0" indent="0" algn="l" rtl="0">
              <a:spcBef>
                <a:spcPts val="0"/>
              </a:spcBef>
              <a:spcAft>
                <a:spcPts val="0"/>
              </a:spcAft>
              <a:buNone/>
            </a:pPr>
            <a:r>
              <a:rPr lang="de-DE" dirty="0"/>
              <a:t>-es wird nur das Türschloss gewechselt, Schuldnerhabe verbleibt in der Wohnung</a:t>
            </a:r>
          </a:p>
          <a:p>
            <a:pPr marL="0" lvl="0" indent="0" algn="l" rtl="0">
              <a:spcBef>
                <a:spcPts val="0"/>
              </a:spcBef>
              <a:spcAft>
                <a:spcPts val="0"/>
              </a:spcAft>
              <a:buNone/>
            </a:pPr>
            <a:r>
              <a:rPr lang="de-DE" dirty="0"/>
              <a:t>-fordert der Mieter die Sachen nicht innerhalb eines Monats zurück, kann der Vermieter die pfändbaren Gegenstände verwerten</a:t>
            </a:r>
          </a:p>
          <a:p>
            <a:pPr marL="0" lvl="0" indent="0" algn="l" rtl="0">
              <a:spcBef>
                <a:spcPts val="0"/>
              </a:spcBef>
              <a:spcAft>
                <a:spcPts val="0"/>
              </a:spcAft>
              <a:buNone/>
            </a:pPr>
            <a:r>
              <a:rPr lang="de-DE" dirty="0"/>
              <a:t>-Vermieter macht sein Vermieterpfandrecht geltend </a:t>
            </a:r>
            <a:r>
              <a:rPr lang="de-DE" dirty="0">
                <a:sym typeface="Wingdings" panose="05000000000000000000" pitchFamily="2" charset="2"/>
              </a:rPr>
              <a:t> Erlös entschädigt für Mietverluste</a:t>
            </a:r>
          </a:p>
          <a:p>
            <a:pPr marL="0" lvl="0" indent="0" algn="l" rtl="0">
              <a:spcBef>
                <a:spcPts val="0"/>
              </a:spcBef>
              <a:spcAft>
                <a:spcPts val="0"/>
              </a:spcAft>
              <a:buNone/>
            </a:pPr>
            <a:endParaRPr lang="de-DE" dirty="0">
              <a:sym typeface="Wingdings" panose="05000000000000000000" pitchFamily="2" charset="2"/>
            </a:endParaRPr>
          </a:p>
          <a:p>
            <a:pPr marL="171450" lvl="0" indent="-171450" algn="l" rtl="0">
              <a:spcBef>
                <a:spcPts val="0"/>
              </a:spcBef>
              <a:spcAft>
                <a:spcPts val="0"/>
              </a:spcAft>
              <a:buFont typeface="Wingdings" panose="05000000000000000000" pitchFamily="2" charset="2"/>
              <a:buChar char="à"/>
            </a:pPr>
            <a:r>
              <a:rPr lang="de-DE" dirty="0">
                <a:sym typeface="Wingdings" panose="05000000000000000000" pitchFamily="2" charset="2"/>
              </a:rPr>
              <a:t>kostensparend, es fallen zunächst nur Kosten für GV und den Austausch der Schlösser an</a:t>
            </a:r>
          </a:p>
          <a:p>
            <a:pPr marL="171450" lvl="0" indent="-171450" algn="l" rtl="0">
              <a:spcBef>
                <a:spcPts val="0"/>
              </a:spcBef>
              <a:spcAft>
                <a:spcPts val="0"/>
              </a:spcAft>
              <a:buFont typeface="Wingdings" panose="05000000000000000000" pitchFamily="2" charset="2"/>
              <a:buChar char="à"/>
            </a:pPr>
            <a:endParaRPr lang="de-DE" dirty="0">
              <a:sym typeface="Wingdings" panose="05000000000000000000" pitchFamily="2" charset="2"/>
            </a:endParaRPr>
          </a:p>
          <a:p>
            <a:pPr marL="171450" lvl="0" indent="-171450" algn="l" rtl="0">
              <a:spcBef>
                <a:spcPts val="0"/>
              </a:spcBef>
              <a:spcAft>
                <a:spcPts val="0"/>
              </a:spcAft>
              <a:buFont typeface="Wingdings" panose="05000000000000000000" pitchFamily="2" charset="2"/>
              <a:buChar char="à"/>
            </a:pPr>
            <a:r>
              <a:rPr lang="de-DE" dirty="0">
                <a:sym typeface="Wingdings" panose="05000000000000000000" pitchFamily="2" charset="2"/>
              </a:rPr>
              <a:t>„Berliner Räumung“ ist nur dann eine schnelle und günstige Alternative, wenn der Vermieter sicher weiß, dass die Wohnung nur Müll enthält oder der Mieter schriftlich der Entsorgung des Inventars zustimmt, weil:</a:t>
            </a:r>
          </a:p>
          <a:p>
            <a:pPr marL="0" lvl="0" indent="0" algn="l" rtl="0">
              <a:spcBef>
                <a:spcPts val="0"/>
              </a:spcBef>
              <a:spcAft>
                <a:spcPts val="0"/>
              </a:spcAft>
              <a:buFont typeface="Wingdings" panose="05000000000000000000" pitchFamily="2" charset="2"/>
              <a:buNone/>
            </a:pPr>
            <a:endParaRPr lang="de-DE" dirty="0">
              <a:sym typeface="Wingdings" panose="05000000000000000000" pitchFamily="2" charset="2"/>
            </a:endParaRPr>
          </a:p>
          <a:p>
            <a:pPr marL="171450" lvl="0" indent="-171450" algn="l" rtl="0">
              <a:spcBef>
                <a:spcPts val="0"/>
              </a:spcBef>
              <a:spcAft>
                <a:spcPts val="0"/>
              </a:spcAft>
            </a:pPr>
            <a:r>
              <a:rPr lang="de-DE" dirty="0" smtClean="0">
                <a:sym typeface="Wingdings" panose="05000000000000000000" pitchFamily="2" charset="2"/>
              </a:rPr>
              <a:t>-GV </a:t>
            </a:r>
            <a:r>
              <a:rPr lang="de-DE" dirty="0">
                <a:sym typeface="Wingdings" panose="05000000000000000000" pitchFamily="2" charset="2"/>
              </a:rPr>
              <a:t>trägt keine Verantwortung mehr</a:t>
            </a:r>
          </a:p>
          <a:p>
            <a:pPr marL="171450" lvl="0" indent="-171450" algn="l" rtl="0">
              <a:spcBef>
                <a:spcPts val="0"/>
              </a:spcBef>
              <a:spcAft>
                <a:spcPts val="0"/>
              </a:spcAft>
            </a:pPr>
            <a:r>
              <a:rPr lang="de-DE" dirty="0" smtClean="0">
                <a:sym typeface="Wingdings" panose="05000000000000000000" pitchFamily="2" charset="2"/>
              </a:rPr>
              <a:t>-Vermieter </a:t>
            </a:r>
            <a:r>
              <a:rPr lang="de-DE" dirty="0">
                <a:sym typeface="Wingdings" panose="05000000000000000000" pitchFamily="2" charset="2"/>
              </a:rPr>
              <a:t>muss sich um Entsorgung und Verwertung selber kümmern</a:t>
            </a:r>
          </a:p>
          <a:p>
            <a:pPr marL="171450" lvl="0" indent="-171450" algn="l" rtl="0">
              <a:spcBef>
                <a:spcPts val="0"/>
              </a:spcBef>
              <a:spcAft>
                <a:spcPts val="0"/>
              </a:spcAft>
            </a:pPr>
            <a:r>
              <a:rPr lang="de-DE" dirty="0" smtClean="0">
                <a:sym typeface="Wingdings" panose="05000000000000000000" pitchFamily="2" charset="2"/>
              </a:rPr>
              <a:t>-macht </a:t>
            </a:r>
            <a:r>
              <a:rPr lang="de-DE" dirty="0">
                <a:sym typeface="Wingdings" panose="05000000000000000000" pitchFamily="2" charset="2"/>
              </a:rPr>
              <a:t>der Gläubiger Fehler Schadensersatzanspruch durch den Schuldner</a:t>
            </a:r>
          </a:p>
          <a:p>
            <a:pPr marL="171450" lvl="0" indent="-171450" algn="l" rtl="0">
              <a:spcBef>
                <a:spcPts val="0"/>
              </a:spcBef>
              <a:spcAft>
                <a:spcPts val="0"/>
              </a:spcAft>
            </a:pPr>
            <a:r>
              <a:rPr lang="de-DE" dirty="0" smtClean="0">
                <a:sym typeface="Wingdings" panose="05000000000000000000" pitchFamily="2" charset="2"/>
              </a:rPr>
              <a:t>-es </a:t>
            </a:r>
            <a:r>
              <a:rPr lang="de-DE" dirty="0">
                <a:sym typeface="Wingdings" panose="05000000000000000000" pitchFamily="2" charset="2"/>
              </a:rPr>
              <a:t>kann bis zu 3 Monaten dauern, bis die Wohnung wieder vermietet werden kann</a:t>
            </a:r>
          </a:p>
          <a:p>
            <a:pPr marL="171450" lvl="0" indent="-171450" algn="l" rtl="0">
              <a:spcBef>
                <a:spcPts val="0"/>
              </a:spcBef>
              <a:spcAft>
                <a:spcPts val="0"/>
              </a:spcAft>
            </a:pPr>
            <a:r>
              <a:rPr lang="de-DE" dirty="0" smtClean="0">
                <a:sym typeface="Wingdings" panose="05000000000000000000" pitchFamily="2" charset="2"/>
              </a:rPr>
              <a:t>-GV </a:t>
            </a:r>
            <a:r>
              <a:rPr lang="de-DE" dirty="0">
                <a:sym typeface="Wingdings" panose="05000000000000000000" pitchFamily="2" charset="2"/>
              </a:rPr>
              <a:t>prüft nicht, ob </a:t>
            </a:r>
            <a:r>
              <a:rPr lang="de-DE" dirty="0" err="1">
                <a:sym typeface="Wingdings" panose="05000000000000000000" pitchFamily="2" charset="2"/>
              </a:rPr>
              <a:t>Pfandgut</a:t>
            </a:r>
            <a:r>
              <a:rPr lang="de-DE" dirty="0">
                <a:sym typeface="Wingdings" panose="05000000000000000000" pitchFamily="2" charset="2"/>
              </a:rPr>
              <a:t> dem Vermieterpfandrecht unterliegt</a:t>
            </a:r>
          </a:p>
          <a:p>
            <a:pPr marL="0" lvl="0" indent="0" algn="l" rtl="0">
              <a:spcBef>
                <a:spcPts val="0"/>
              </a:spcBef>
              <a:spcAft>
                <a:spcPts val="0"/>
              </a:spcAft>
              <a:buNone/>
            </a:pPr>
            <a:r>
              <a:rPr lang="de-DE" dirty="0">
                <a:sym typeface="Wingdings" panose="05000000000000000000" pitchFamily="2" charset="2"/>
              </a:rPr>
              <a:t>   </a:t>
            </a:r>
          </a:p>
          <a:p>
            <a:pPr marL="171450" lvl="0" indent="-171450" algn="l" rtl="0">
              <a:spcBef>
                <a:spcPts val="0"/>
              </a:spcBef>
              <a:spcAft>
                <a:spcPts val="0"/>
              </a:spcAft>
              <a:buFont typeface="Wingdings" panose="05000000000000000000" pitchFamily="2" charset="2"/>
              <a:buChar char="à"/>
            </a:pPr>
            <a:endParaRPr lang="de-DE" dirty="0"/>
          </a:p>
          <a:p>
            <a:pPr marL="0" lvl="0" indent="0" algn="l" rtl="0">
              <a:spcBef>
                <a:spcPts val="0"/>
              </a:spcBef>
              <a:spcAft>
                <a:spcPts val="0"/>
              </a:spcAft>
              <a:buNone/>
            </a:pPr>
            <a:endParaRPr lang="de-DE" dirty="0"/>
          </a:p>
          <a:p>
            <a:pPr marL="0" lvl="0" indent="0" algn="l" rtl="0">
              <a:spcBef>
                <a:spcPts val="0"/>
              </a:spcBef>
              <a:spcAft>
                <a:spcPts val="0"/>
              </a:spcAft>
              <a:buNone/>
            </a:pPr>
            <a:endParaRPr dirty="0"/>
          </a:p>
        </p:txBody>
      </p:sp>
    </p:spTree>
    <p:extLst>
      <p:ext uri="{BB962C8B-B14F-4D97-AF65-F5344CB8AC3E}">
        <p14:creationId xmlns:p14="http://schemas.microsoft.com/office/powerpoint/2010/main" val="23716681"/>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sz="1400" b="1" dirty="0"/>
              <a:t>Zusammenfassung</a:t>
            </a:r>
            <a:r>
              <a:rPr lang="de-DE" dirty="0"/>
              <a:t> § 883 / § 885 ZPO</a:t>
            </a:r>
          </a:p>
          <a:p>
            <a:pPr marL="0" lvl="0" indent="0" algn="l" rtl="0">
              <a:spcBef>
                <a:spcPts val="0"/>
              </a:spcBef>
              <a:spcAft>
                <a:spcPts val="0"/>
              </a:spcAft>
              <a:buNone/>
            </a:pPr>
            <a:endParaRPr lang="de-DE" dirty="0"/>
          </a:p>
          <a:p>
            <a:pPr marL="171450" lvl="0" indent="-171450" algn="l" rtl="0">
              <a:spcBef>
                <a:spcPts val="0"/>
              </a:spcBef>
              <a:spcAft>
                <a:spcPts val="0"/>
              </a:spcAft>
              <a:buFont typeface="Symbol" panose="05050102010706020507" pitchFamily="18" charset="2"/>
              <a:buChar char="Þ"/>
            </a:pPr>
            <a:r>
              <a:rPr lang="de-DE" dirty="0"/>
              <a:t>Verfahren des Gerichtsvollziehers, d.h. grundsätzlich keine Akten beim Vollstreckungsgericht </a:t>
            </a:r>
          </a:p>
          <a:p>
            <a:pPr marL="0" lvl="0" indent="0" algn="l" rtl="0">
              <a:spcBef>
                <a:spcPts val="0"/>
              </a:spcBef>
              <a:spcAft>
                <a:spcPts val="0"/>
              </a:spcAft>
              <a:buFont typeface="Symbol" panose="05050102010706020507" pitchFamily="18" charset="2"/>
              <a:buNone/>
            </a:pPr>
            <a:endParaRPr lang="de-DE" dirty="0"/>
          </a:p>
          <a:p>
            <a:pPr marL="171450" lvl="0" indent="-171450" algn="l" rtl="0">
              <a:spcBef>
                <a:spcPts val="0"/>
              </a:spcBef>
              <a:spcAft>
                <a:spcPts val="0"/>
              </a:spcAft>
              <a:buFont typeface="Symbol" panose="05050102010706020507" pitchFamily="18" charset="2"/>
              <a:buChar char="Þ"/>
            </a:pPr>
            <a:r>
              <a:rPr lang="de-DE" dirty="0"/>
              <a:t>Erst:  §883: bei Hinterlegung der eV</a:t>
            </a:r>
          </a:p>
          <a:p>
            <a:pPr marL="0" lvl="0" indent="0" algn="l" rtl="0">
              <a:spcBef>
                <a:spcPts val="0"/>
              </a:spcBef>
              <a:spcAft>
                <a:spcPts val="0"/>
              </a:spcAft>
              <a:buFont typeface="Symbol" panose="05050102010706020507" pitchFamily="18" charset="2"/>
              <a:buNone/>
            </a:pPr>
            <a:r>
              <a:rPr lang="de-DE" dirty="0"/>
              <a:t>          </a:t>
            </a:r>
          </a:p>
          <a:p>
            <a:pPr marL="0" lvl="0" indent="0" algn="l" rtl="0">
              <a:spcBef>
                <a:spcPts val="0"/>
              </a:spcBef>
              <a:spcAft>
                <a:spcPts val="0"/>
              </a:spcAft>
              <a:buFont typeface="Symbol" panose="05050102010706020507" pitchFamily="18" charset="2"/>
              <a:buNone/>
            </a:pPr>
            <a:r>
              <a:rPr lang="de-DE" dirty="0"/>
              <a:t>              §885ff ZPO: Vollstreckungsschutzantrag § 765a ZPO</a:t>
            </a:r>
          </a:p>
          <a:p>
            <a:pPr marL="0" lvl="0" indent="0" algn="l" rtl="0">
              <a:spcBef>
                <a:spcPts val="0"/>
              </a:spcBef>
              <a:spcAft>
                <a:spcPts val="0"/>
              </a:spcAft>
              <a:buFont typeface="Symbol" panose="05050102010706020507" pitchFamily="18" charset="2"/>
              <a:buNone/>
            </a:pPr>
            <a:r>
              <a:rPr lang="de-DE" dirty="0"/>
              <a:t>                                  Erinnerung § 766 ZPO</a:t>
            </a:r>
            <a:endParaRPr dirty="0"/>
          </a:p>
        </p:txBody>
      </p:sp>
    </p:spTree>
    <p:extLst>
      <p:ext uri="{BB962C8B-B14F-4D97-AF65-F5344CB8AC3E}">
        <p14:creationId xmlns:p14="http://schemas.microsoft.com/office/powerpoint/2010/main" val="1136476661"/>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buFont typeface="Symbol" panose="05050102010706020507" pitchFamily="18" charset="2"/>
              <a:buChar char="Þ"/>
            </a:pPr>
            <a:r>
              <a:rPr lang="de-DE" dirty="0"/>
              <a:t>Soll die sittenwidrige Härte der Vollstreckung vermeiden </a:t>
            </a:r>
          </a:p>
          <a:p>
            <a:pPr marL="171450" lvl="0" indent="-171450" algn="l" rtl="0">
              <a:spcBef>
                <a:spcPts val="0"/>
              </a:spcBef>
              <a:spcAft>
                <a:spcPts val="0"/>
              </a:spcAft>
              <a:buFont typeface="Symbol" panose="05050102010706020507" pitchFamily="18" charset="2"/>
              <a:buChar char="Þ"/>
            </a:pPr>
            <a:endParaRPr lang="de-DE" dirty="0"/>
          </a:p>
          <a:p>
            <a:pPr marL="171450" lvl="0" indent="-171450" algn="l" rtl="0">
              <a:spcBef>
                <a:spcPts val="0"/>
              </a:spcBef>
              <a:spcAft>
                <a:spcPts val="0"/>
              </a:spcAft>
              <a:buFont typeface="Symbol" panose="05050102010706020507" pitchFamily="18" charset="2"/>
              <a:buChar char="Þ"/>
            </a:pPr>
            <a:r>
              <a:rPr lang="de-DE" dirty="0"/>
              <a:t>Antrag des Schuldners spätestens 2 Wochen vor Räumungstermin -&gt; Ausnahme: Mietvertrag ist abgeschlossen, die dazwischen liegende Zeit soll überbrückt werden</a:t>
            </a:r>
          </a:p>
          <a:p>
            <a:pPr marL="171450" lvl="0" indent="-171450" algn="l" rtl="0">
              <a:spcBef>
                <a:spcPts val="0"/>
              </a:spcBef>
              <a:spcAft>
                <a:spcPts val="0"/>
              </a:spcAft>
              <a:buFont typeface="Symbol" panose="05050102010706020507" pitchFamily="18" charset="2"/>
              <a:buChar char="Þ"/>
            </a:pPr>
            <a:endParaRPr lang="de-DE" dirty="0"/>
          </a:p>
          <a:p>
            <a:pPr marL="171450" lvl="0" indent="-171450" algn="l" rtl="0">
              <a:spcBef>
                <a:spcPts val="0"/>
              </a:spcBef>
              <a:spcAft>
                <a:spcPts val="0"/>
              </a:spcAft>
              <a:buFont typeface="Symbol" panose="05050102010706020507" pitchFamily="18" charset="2"/>
              <a:buChar char="Þ"/>
            </a:pPr>
            <a:r>
              <a:rPr lang="de-DE" dirty="0"/>
              <a:t>Zuständigkeit: sachlich: Vollstreckungsgericht</a:t>
            </a:r>
          </a:p>
          <a:p>
            <a:pPr marL="0" lvl="0" indent="0" algn="l" rtl="0">
              <a:spcBef>
                <a:spcPts val="0"/>
              </a:spcBef>
              <a:spcAft>
                <a:spcPts val="0"/>
              </a:spcAft>
              <a:buFont typeface="Symbol" panose="05050102010706020507" pitchFamily="18" charset="2"/>
              <a:buNone/>
            </a:pPr>
            <a:r>
              <a:rPr lang="de-DE" dirty="0"/>
              <a:t>                             örtlich: Wohnsitz des Schuldners</a:t>
            </a:r>
          </a:p>
          <a:p>
            <a:pPr marL="0" lvl="0" indent="0" algn="l" rtl="0">
              <a:spcBef>
                <a:spcPts val="0"/>
              </a:spcBef>
              <a:spcAft>
                <a:spcPts val="0"/>
              </a:spcAft>
              <a:buFont typeface="Symbol" panose="05050102010706020507" pitchFamily="18" charset="2"/>
              <a:buNone/>
            </a:pPr>
            <a:r>
              <a:rPr lang="de-DE" dirty="0"/>
              <a:t>                             funktionell: Rechtspfleger</a:t>
            </a:r>
          </a:p>
          <a:p>
            <a:pPr marL="0" lvl="0" indent="0" algn="l" rtl="0">
              <a:spcBef>
                <a:spcPts val="0"/>
              </a:spcBef>
              <a:spcAft>
                <a:spcPts val="0"/>
              </a:spcAft>
              <a:buFont typeface="Symbol" panose="05050102010706020507" pitchFamily="18" charset="2"/>
              <a:buNone/>
            </a:pPr>
            <a:endParaRPr lang="de-DE" dirty="0"/>
          </a:p>
          <a:p>
            <a:pPr marL="171450" lvl="0" indent="-171450" algn="l" rtl="0">
              <a:spcBef>
                <a:spcPts val="0"/>
              </a:spcBef>
              <a:spcAft>
                <a:spcPts val="0"/>
              </a:spcAft>
              <a:buFont typeface="Wingdings" panose="05000000000000000000" pitchFamily="2" charset="2"/>
              <a:buChar char="à"/>
            </a:pPr>
            <a:r>
              <a:rPr lang="de-DE" dirty="0">
                <a:sym typeface="Wingdings" panose="05000000000000000000" pitchFamily="2" charset="2"/>
              </a:rPr>
              <a:t>Rechtsmittel: sofortige Beschwerde</a:t>
            </a:r>
          </a:p>
          <a:p>
            <a:pPr marL="171450" lvl="0" indent="-171450" algn="l" rtl="0">
              <a:spcBef>
                <a:spcPts val="0"/>
              </a:spcBef>
              <a:spcAft>
                <a:spcPts val="0"/>
              </a:spcAft>
              <a:buFont typeface="Wingdings" panose="05000000000000000000" pitchFamily="2" charset="2"/>
              <a:buChar char="à"/>
            </a:pPr>
            <a:endParaRPr lang="de-DE" dirty="0">
              <a:sym typeface="Wingdings" panose="05000000000000000000" pitchFamily="2" charset="2"/>
            </a:endParaRPr>
          </a:p>
          <a:p>
            <a:pPr marL="0" lvl="0" indent="0" algn="l" rtl="0">
              <a:spcBef>
                <a:spcPts val="0"/>
              </a:spcBef>
              <a:spcAft>
                <a:spcPts val="0"/>
              </a:spcAft>
              <a:buFont typeface="Wingdings" panose="05000000000000000000" pitchFamily="2" charset="2"/>
              <a:buNone/>
            </a:pPr>
            <a:r>
              <a:rPr lang="de-DE" b="1" dirty="0">
                <a:sym typeface="Wingdings" panose="05000000000000000000" pitchFamily="2" charset="2"/>
              </a:rPr>
              <a:t>Musterakte anlegen!</a:t>
            </a:r>
            <a:endParaRPr b="1" dirty="0"/>
          </a:p>
        </p:txBody>
      </p:sp>
    </p:spTree>
    <p:extLst>
      <p:ext uri="{BB962C8B-B14F-4D97-AF65-F5344CB8AC3E}">
        <p14:creationId xmlns:p14="http://schemas.microsoft.com/office/powerpoint/2010/main" val="288859451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746db3089f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746db3089f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buFont typeface="Wingdings" panose="05000000000000000000" pitchFamily="2" charset="2"/>
              <a:buChar char="à"/>
            </a:pPr>
            <a:r>
              <a:rPr lang="de-DE" dirty="0">
                <a:sym typeface="Wingdings" panose="05000000000000000000" pitchFamily="2" charset="2"/>
              </a:rPr>
              <a:t>Wichtigster Rechtsbehelf gegen Maßnahmen des Vollstreckungsorgans</a:t>
            </a:r>
          </a:p>
          <a:p>
            <a:pPr marL="171450" lvl="0" indent="-171450" algn="l" rtl="0">
              <a:spcBef>
                <a:spcPts val="0"/>
              </a:spcBef>
              <a:spcAft>
                <a:spcPts val="0"/>
              </a:spcAft>
              <a:buFont typeface="Wingdings" panose="05000000000000000000" pitchFamily="2" charset="2"/>
              <a:buChar char="à"/>
            </a:pPr>
            <a:endParaRPr lang="de-DE" dirty="0">
              <a:sym typeface="Wingdings" panose="05000000000000000000" pitchFamily="2" charset="2"/>
            </a:endParaRPr>
          </a:p>
          <a:p>
            <a:pPr marL="171450" lvl="0" indent="-171450" algn="l" rtl="0">
              <a:spcBef>
                <a:spcPts val="0"/>
              </a:spcBef>
              <a:spcAft>
                <a:spcPts val="0"/>
              </a:spcAft>
              <a:buFont typeface="Wingdings" panose="05000000000000000000" pitchFamily="2" charset="2"/>
              <a:buChar char="à"/>
            </a:pPr>
            <a:r>
              <a:rPr lang="de-DE" dirty="0">
                <a:sym typeface="Wingdings" panose="05000000000000000000" pitchFamily="2" charset="2"/>
              </a:rPr>
              <a:t>Erinnerung gegen die Art und Weise der Zwangsvollstreckung</a:t>
            </a:r>
          </a:p>
          <a:p>
            <a:pPr marL="171450" lvl="0" indent="-171450" algn="l" rtl="0">
              <a:spcBef>
                <a:spcPts val="0"/>
              </a:spcBef>
              <a:spcAft>
                <a:spcPts val="0"/>
              </a:spcAft>
              <a:buFont typeface="Wingdings" panose="05000000000000000000" pitchFamily="2" charset="2"/>
              <a:buChar char="à"/>
            </a:pPr>
            <a:endParaRPr lang="de-DE" dirty="0">
              <a:sym typeface="Wingdings" panose="05000000000000000000" pitchFamily="2" charset="2"/>
            </a:endParaRPr>
          </a:p>
          <a:p>
            <a:pPr marL="171450" lvl="0" indent="-171450" algn="l" rtl="0">
              <a:spcBef>
                <a:spcPts val="0"/>
              </a:spcBef>
              <a:spcAft>
                <a:spcPts val="0"/>
              </a:spcAft>
              <a:buFont typeface="Wingdings" panose="05000000000000000000" pitchFamily="2" charset="2"/>
              <a:buChar char="à"/>
            </a:pPr>
            <a:r>
              <a:rPr lang="de-DE" dirty="0">
                <a:sym typeface="Wingdings" panose="05000000000000000000" pitchFamily="2" charset="2"/>
              </a:rPr>
              <a:t>Erinnerung kann schriftlich oder mündlich zu Protokoll der Geschäftsstelle eingelegt werden</a:t>
            </a:r>
          </a:p>
          <a:p>
            <a:pPr marL="171450" lvl="0" indent="-171450" algn="l" rtl="0">
              <a:spcBef>
                <a:spcPts val="0"/>
              </a:spcBef>
              <a:spcAft>
                <a:spcPts val="0"/>
              </a:spcAft>
              <a:buFont typeface="Wingdings" panose="05000000000000000000" pitchFamily="2" charset="2"/>
              <a:buChar char="à"/>
            </a:pPr>
            <a:endParaRPr lang="de-DE" dirty="0">
              <a:sym typeface="Wingdings" panose="05000000000000000000" pitchFamily="2" charset="2"/>
            </a:endParaRPr>
          </a:p>
          <a:p>
            <a:pPr marL="171450" lvl="0" indent="-171450" algn="l" rtl="0">
              <a:spcBef>
                <a:spcPts val="0"/>
              </a:spcBef>
              <a:spcAft>
                <a:spcPts val="0"/>
              </a:spcAft>
              <a:buFont typeface="Wingdings" panose="05000000000000000000" pitchFamily="2" charset="2"/>
              <a:buChar char="à"/>
            </a:pPr>
            <a:r>
              <a:rPr lang="de-DE" dirty="0">
                <a:sym typeface="Wingdings" panose="05000000000000000000" pitchFamily="2" charset="2"/>
              </a:rPr>
              <a:t>Zulässig ab dem Moment, wo die Vollstreckung droht (</a:t>
            </a:r>
            <a:r>
              <a:rPr lang="de-DE" b="1" dirty="0">
                <a:sym typeface="Wingdings" panose="05000000000000000000" pitchFamily="2" charset="2"/>
              </a:rPr>
              <a:t>Frage!</a:t>
            </a:r>
            <a:r>
              <a:rPr lang="de-DE" dirty="0">
                <a:sym typeface="Wingdings" panose="05000000000000000000" pitchFamily="2" charset="2"/>
              </a:rPr>
              <a:t> Zustellung des Titels) bis zum Abschluss der Vollstreckungsmaßnahme ( </a:t>
            </a:r>
            <a:r>
              <a:rPr lang="de-DE" b="1" dirty="0">
                <a:sym typeface="Wingdings" panose="05000000000000000000" pitchFamily="2" charset="2"/>
              </a:rPr>
              <a:t>Frage!</a:t>
            </a:r>
            <a:r>
              <a:rPr lang="de-DE" dirty="0">
                <a:sym typeface="Wingdings" panose="05000000000000000000" pitchFamily="2" charset="2"/>
              </a:rPr>
              <a:t> Erlösauszahlung an den Gläubiger)</a:t>
            </a:r>
          </a:p>
          <a:p>
            <a:pPr marL="171450" lvl="0" indent="-171450" algn="l" rtl="0">
              <a:spcBef>
                <a:spcPts val="0"/>
              </a:spcBef>
              <a:spcAft>
                <a:spcPts val="0"/>
              </a:spcAft>
              <a:buFont typeface="Wingdings" panose="05000000000000000000" pitchFamily="2" charset="2"/>
              <a:buChar char="à"/>
            </a:pPr>
            <a:endParaRPr lang="de-DE" dirty="0">
              <a:sym typeface="Wingdings" panose="05000000000000000000" pitchFamily="2" charset="2"/>
            </a:endParaRPr>
          </a:p>
          <a:p>
            <a:pPr marL="171450" lvl="0" indent="-171450" algn="l" rtl="0">
              <a:spcBef>
                <a:spcPts val="0"/>
              </a:spcBef>
              <a:spcAft>
                <a:spcPts val="0"/>
              </a:spcAft>
              <a:buFont typeface="Wingdings" panose="05000000000000000000" pitchFamily="2" charset="2"/>
              <a:buChar char="à"/>
            </a:pPr>
            <a:r>
              <a:rPr lang="de-DE" dirty="0">
                <a:sym typeface="Wingdings" panose="05000000000000000000" pitchFamily="2" charset="2"/>
              </a:rPr>
              <a:t>Möglich gegen jedes auf die ZV bezogene Verhalten des Gerichtsvollziehers / Vollstreckungsorgans</a:t>
            </a:r>
          </a:p>
          <a:p>
            <a:pPr marL="0" lvl="0" indent="0" algn="l" rtl="0">
              <a:spcBef>
                <a:spcPts val="0"/>
              </a:spcBef>
              <a:spcAft>
                <a:spcPts val="0"/>
              </a:spcAft>
              <a:buFont typeface="Wingdings" panose="05000000000000000000" pitchFamily="2" charset="2"/>
              <a:buNone/>
            </a:pPr>
            <a:r>
              <a:rPr lang="de-DE" dirty="0">
                <a:sym typeface="Wingdings" panose="05000000000000000000" pitchFamily="2" charset="2"/>
              </a:rPr>
              <a:t> </a:t>
            </a:r>
          </a:p>
          <a:p>
            <a:pPr marL="0" lvl="0" indent="0" algn="l" rtl="0">
              <a:spcBef>
                <a:spcPts val="0"/>
              </a:spcBef>
              <a:spcAft>
                <a:spcPts val="0"/>
              </a:spcAft>
              <a:buFont typeface="Wingdings" panose="05000000000000000000" pitchFamily="2" charset="2"/>
              <a:buNone/>
            </a:pPr>
            <a:r>
              <a:rPr lang="de-DE" dirty="0">
                <a:sym typeface="Wingdings" panose="05000000000000000000" pitchFamily="2" charset="2"/>
              </a:rPr>
              <a:t>    Aber: persönliches Verhalten -&gt; Dienstaufsichtsbeschwerde</a:t>
            </a:r>
            <a:endParaRPr dirty="0"/>
          </a:p>
        </p:txBody>
      </p:sp>
    </p:spTree>
    <p:extLst>
      <p:ext uri="{BB962C8B-B14F-4D97-AF65-F5344CB8AC3E}">
        <p14:creationId xmlns:p14="http://schemas.microsoft.com/office/powerpoint/2010/main" val="312081267"/>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746db3089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746db3089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93883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smtClean="0"/>
              <a:t>Eintragungsanordnungsverfahren:</a:t>
            </a:r>
            <a:r>
              <a:rPr lang="de-DE" b="1" baseline="0" dirty="0" smtClean="0"/>
              <a:t> </a:t>
            </a:r>
            <a:r>
              <a:rPr lang="de-DE" baseline="0" dirty="0" smtClean="0"/>
              <a:t>-VAK nicht abgegeben</a:t>
            </a:r>
          </a:p>
          <a:p>
            <a:r>
              <a:rPr lang="de-DE" baseline="0" dirty="0" smtClean="0"/>
              <a:t>                                                        -Schuldner wirkt nicht mit ( verweigert; legt Unterlagen nicht vor)</a:t>
            </a:r>
            <a:endParaRPr lang="de-DE" dirty="0"/>
          </a:p>
        </p:txBody>
      </p:sp>
      <p:sp>
        <p:nvSpPr>
          <p:cNvPr id="4" name="Foliennummernplatzhalter 3"/>
          <p:cNvSpPr>
            <a:spLocks noGrp="1"/>
          </p:cNvSpPr>
          <p:nvPr>
            <p:ph type="sldNum" sz="quarter" idx="10"/>
          </p:nvPr>
        </p:nvSpPr>
        <p:spPr/>
        <p:txBody>
          <a:bodyPr/>
          <a:lstStyle/>
          <a:p>
            <a:fld id="{EB789DDE-ED35-4A43-BA4D-CEC27D9B6C5F}" type="slidenum">
              <a:rPr lang="de-DE" smtClean="0"/>
              <a:t>9</a:t>
            </a:fld>
            <a:endParaRPr lang="de-DE"/>
          </a:p>
        </p:txBody>
      </p:sp>
    </p:spTree>
    <p:extLst>
      <p:ext uri="{BB962C8B-B14F-4D97-AF65-F5344CB8AC3E}">
        <p14:creationId xmlns:p14="http://schemas.microsoft.com/office/powerpoint/2010/main" val="316417994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698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66909" y="4715153"/>
            <a:ext cx="5335270" cy="4466987"/>
          </a:xfrm>
          <a:prstGeom prst="rect">
            <a:avLst/>
          </a:prstGeom>
        </p:spPr>
        <p:txBody>
          <a:bodyPr spcFirstLastPara="1" wrap="square" lIns="91425" tIns="91425" rIns="91425" bIns="91425" anchor="t" anchorCtr="0">
            <a:noAutofit/>
          </a:bodyPr>
          <a:lstStyle/>
          <a:p>
            <a:pPr marL="228600" lvl="0" indent="-228600" algn="l" rtl="0">
              <a:spcBef>
                <a:spcPts val="0"/>
              </a:spcBef>
              <a:spcAft>
                <a:spcPts val="0"/>
              </a:spcAft>
              <a:buAutoNum type="alphaLcParenR"/>
            </a:pPr>
            <a:r>
              <a:rPr lang="de-DE" u="sng" dirty="0"/>
              <a:t>Einleitung: -</a:t>
            </a:r>
            <a:r>
              <a:rPr lang="de-DE" u="none" dirty="0"/>
              <a:t> </a:t>
            </a:r>
            <a:r>
              <a:rPr lang="de-DE" b="1" u="none" dirty="0"/>
              <a:t>Frage</a:t>
            </a:r>
            <a:r>
              <a:rPr lang="de-DE" u="none" dirty="0"/>
              <a:t>: Die ZV liegt in der Bestimmung des Gläubigers-&gt; Wie nennt man das? </a:t>
            </a:r>
          </a:p>
          <a:p>
            <a:pPr marL="0" lvl="0" indent="0" algn="l" rtl="0">
              <a:spcBef>
                <a:spcPts val="0"/>
              </a:spcBef>
              <a:spcAft>
                <a:spcPts val="0"/>
              </a:spcAft>
              <a:buNone/>
            </a:pPr>
            <a:endParaRPr lang="de-DE" u="none" dirty="0"/>
          </a:p>
          <a:p>
            <a:pPr marL="171450" lvl="0" indent="-171450" algn="l" rtl="0">
              <a:spcBef>
                <a:spcPts val="0"/>
              </a:spcBef>
              <a:spcAft>
                <a:spcPts val="0"/>
              </a:spcAft>
            </a:pPr>
            <a:r>
              <a:rPr lang="de-DE" u="none" dirty="0"/>
              <a:t>Dispositionsmaxime: „Gläubiger ist der Herr des Verfahrens“; </a:t>
            </a:r>
          </a:p>
          <a:p>
            <a:pPr marL="171450" lvl="0" indent="-171450" algn="l" rtl="0">
              <a:spcBef>
                <a:spcPts val="0"/>
              </a:spcBef>
              <a:spcAft>
                <a:spcPts val="0"/>
              </a:spcAft>
            </a:pPr>
            <a:r>
              <a:rPr lang="de-DE" u="none" dirty="0"/>
              <a:t> bestimmt im Rahmen der gesetzlichen Möglichkeiten, OB und WIE vollstreckt wird.</a:t>
            </a:r>
          </a:p>
          <a:p>
            <a:pPr marL="171450" lvl="0" indent="-171450" algn="l" rtl="0">
              <a:spcBef>
                <a:spcPts val="0"/>
              </a:spcBef>
              <a:spcAft>
                <a:spcPts val="0"/>
              </a:spcAft>
            </a:pPr>
            <a:r>
              <a:rPr lang="de-DE" u="none" dirty="0"/>
              <a:t> Vollstreckungsorgan ist an die Weisungen des Gl gebunden (Gl kann Auftrag/Antrag jederzeit zurücknehmen</a:t>
            </a:r>
          </a:p>
          <a:p>
            <a:pPr marL="0" lvl="0" indent="0" algn="l" rtl="0">
              <a:spcBef>
                <a:spcPts val="0"/>
              </a:spcBef>
              <a:spcAft>
                <a:spcPts val="0"/>
              </a:spcAft>
              <a:buNone/>
            </a:pPr>
            <a:endParaRPr lang="de-DE" u="none" dirty="0"/>
          </a:p>
          <a:p>
            <a:pPr marL="0" lvl="0" indent="0" algn="l" rtl="0">
              <a:spcBef>
                <a:spcPts val="0"/>
              </a:spcBef>
              <a:spcAft>
                <a:spcPts val="0"/>
              </a:spcAft>
              <a:buNone/>
            </a:pPr>
            <a:r>
              <a:rPr lang="de-DE" b="1" u="none" dirty="0"/>
              <a:t>Grundlage</a:t>
            </a:r>
            <a:r>
              <a:rPr lang="de-DE" u="none" dirty="0"/>
              <a:t>: Auftrag / Antrag   + Titel ( Verhinderung der Doppelvollstreckung)</a:t>
            </a:r>
          </a:p>
          <a:p>
            <a:pPr marL="0" lvl="0" indent="0" algn="l" rtl="0">
              <a:spcBef>
                <a:spcPts val="0"/>
              </a:spcBef>
              <a:spcAft>
                <a:spcPts val="0"/>
              </a:spcAft>
              <a:buNone/>
            </a:pPr>
            <a:endParaRPr lang="de-DE" u="none" dirty="0"/>
          </a:p>
          <a:p>
            <a:pPr marL="0" lvl="0" indent="0" algn="l" rtl="0">
              <a:spcBef>
                <a:spcPts val="0"/>
              </a:spcBef>
              <a:spcAft>
                <a:spcPts val="0"/>
              </a:spcAft>
              <a:buNone/>
            </a:pPr>
            <a:r>
              <a:rPr lang="de-DE" b="1" u="none" dirty="0"/>
              <a:t>Frage:</a:t>
            </a:r>
            <a:r>
              <a:rPr lang="de-DE" u="none" dirty="0"/>
              <a:t> Was ist ein ordnungsgemäßer Titel? (vollstreckbare Ausfertigung)</a:t>
            </a:r>
          </a:p>
          <a:p>
            <a:pPr marL="0" lvl="0" indent="0" algn="l" rtl="0">
              <a:spcBef>
                <a:spcPts val="0"/>
              </a:spcBef>
              <a:spcAft>
                <a:spcPts val="0"/>
              </a:spcAft>
              <a:buNone/>
            </a:pPr>
            <a:endParaRPr lang="de-DE" u="none" dirty="0"/>
          </a:p>
          <a:p>
            <a:pPr marL="0" lvl="0" indent="0" algn="l" rtl="0">
              <a:spcBef>
                <a:spcPts val="0"/>
              </a:spcBef>
              <a:spcAft>
                <a:spcPts val="0"/>
              </a:spcAft>
              <a:buNone/>
            </a:pPr>
            <a:endParaRPr lang="de-DE" u="none" dirty="0"/>
          </a:p>
          <a:p>
            <a:pPr marL="0" lvl="0" indent="0" algn="l" rtl="0">
              <a:spcBef>
                <a:spcPts val="0"/>
              </a:spcBef>
              <a:spcAft>
                <a:spcPts val="0"/>
              </a:spcAft>
              <a:buNone/>
            </a:pPr>
            <a:r>
              <a:rPr lang="de-DE" u="none" dirty="0"/>
              <a:t>b</a:t>
            </a:r>
            <a:r>
              <a:rPr lang="de-DE" u="sng" dirty="0"/>
              <a:t>) Antwort</a:t>
            </a:r>
            <a:r>
              <a:rPr lang="de-DE" u="none" dirty="0"/>
              <a:t>:  § 766 ZPO  Frist: nicht fristgebunden ( </a:t>
            </a:r>
            <a:r>
              <a:rPr lang="de-DE" b="1" u="none" dirty="0"/>
              <a:t>ab</a:t>
            </a:r>
            <a:r>
              <a:rPr lang="de-DE" u="none" dirty="0"/>
              <a:t> Bekanntwerden der ZV </a:t>
            </a:r>
            <a:r>
              <a:rPr lang="de-DE" b="1" u="none" dirty="0"/>
              <a:t>bis</a:t>
            </a:r>
            <a:r>
              <a:rPr lang="de-DE" u="none" dirty="0"/>
              <a:t> zur Gläubiger-Befriedigung einsetzbar)</a:t>
            </a:r>
          </a:p>
          <a:p>
            <a:pPr marL="0" lvl="0" indent="0" algn="l" rtl="0">
              <a:spcBef>
                <a:spcPts val="0"/>
              </a:spcBef>
              <a:spcAft>
                <a:spcPts val="0"/>
              </a:spcAft>
              <a:buNone/>
            </a:pPr>
            <a:endParaRPr lang="de-DE" u="none" dirty="0"/>
          </a:p>
          <a:p>
            <a:pPr marL="0" lvl="0" indent="0" algn="l" rtl="0">
              <a:spcBef>
                <a:spcPts val="0"/>
              </a:spcBef>
              <a:spcAft>
                <a:spcPts val="0"/>
              </a:spcAft>
              <a:buNone/>
            </a:pPr>
            <a:r>
              <a:rPr lang="de-DE" u="none" dirty="0"/>
              <a:t>                    -&gt; Beschluss ergeht, also Entscheidung -&gt; anfechtbar mit § 793ZPO sofortige Beschwerde (</a:t>
            </a:r>
            <a:r>
              <a:rPr lang="de-DE" b="1" u="none" dirty="0"/>
              <a:t>vorlesen</a:t>
            </a:r>
            <a:r>
              <a:rPr lang="de-DE" u="none" dirty="0"/>
              <a:t>) -&gt; Ablauf auf der GST</a:t>
            </a:r>
            <a:endParaRPr u="none" dirty="0"/>
          </a:p>
        </p:txBody>
      </p:sp>
    </p:spTree>
    <p:extLst>
      <p:ext uri="{BB962C8B-B14F-4D97-AF65-F5344CB8AC3E}">
        <p14:creationId xmlns:p14="http://schemas.microsoft.com/office/powerpoint/2010/main" val="202555358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89bd5f1bb1_0_112:notes"/>
          <p:cNvSpPr>
            <a:spLocks noGrp="1" noRot="1" noChangeAspect="1"/>
          </p:cNvSpPr>
          <p:nvPr>
            <p:ph type="sldImg" idx="2"/>
          </p:nvPr>
        </p:nvSpPr>
        <p:spPr>
          <a:xfrm>
            <a:off x="2698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89bd5f1bb1_0_112:notes"/>
          <p:cNvSpPr txBox="1">
            <a:spLocks noGrp="1"/>
          </p:cNvSpPr>
          <p:nvPr>
            <p:ph type="body" idx="1"/>
          </p:nvPr>
        </p:nvSpPr>
        <p:spPr>
          <a:xfrm>
            <a:off x="666909" y="4715153"/>
            <a:ext cx="533527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sz="1100" u="sng" dirty="0"/>
              <a:t>1. Teil</a:t>
            </a:r>
            <a:r>
              <a:rPr lang="de-DE" dirty="0"/>
              <a:t>: </a:t>
            </a:r>
            <a:r>
              <a:rPr lang="de-DE" b="1" dirty="0"/>
              <a:t>Maßnahme</a:t>
            </a:r>
            <a:r>
              <a:rPr lang="de-DE" dirty="0"/>
              <a:t> oder Entscheidung? </a:t>
            </a:r>
          </a:p>
          <a:p>
            <a:pPr marL="0" lvl="0" indent="0" algn="l" rtl="0">
              <a:spcBef>
                <a:spcPts val="0"/>
              </a:spcBef>
              <a:spcAft>
                <a:spcPts val="0"/>
              </a:spcAft>
              <a:buNone/>
            </a:pPr>
            <a:r>
              <a:rPr lang="de-DE" dirty="0"/>
              <a:t>           Schuldner hält PKW für unpfändbar. Wo sind unpfändbare Sachen geregelt? -&gt; §811 ZPO</a:t>
            </a:r>
          </a:p>
          <a:p>
            <a:pPr marL="0" lvl="0" indent="0" algn="l" rtl="0">
              <a:spcBef>
                <a:spcPts val="0"/>
              </a:spcBef>
              <a:spcAft>
                <a:spcPts val="0"/>
              </a:spcAft>
              <a:buNone/>
            </a:pPr>
            <a:r>
              <a:rPr lang="de-DE" dirty="0"/>
              <a:t>           Wie verhält sich das mit </a:t>
            </a:r>
            <a:r>
              <a:rPr lang="de-DE" dirty="0" err="1"/>
              <a:t>PKW`s</a:t>
            </a:r>
            <a:r>
              <a:rPr lang="de-DE" dirty="0"/>
              <a:t>?</a:t>
            </a:r>
          </a:p>
          <a:p>
            <a:pPr marL="0" lvl="0" indent="0" algn="l" rtl="0">
              <a:spcBef>
                <a:spcPts val="0"/>
              </a:spcBef>
              <a:spcAft>
                <a:spcPts val="0"/>
              </a:spcAft>
              <a:buNone/>
            </a:pPr>
            <a:endParaRPr lang="de-DE" dirty="0"/>
          </a:p>
          <a:p>
            <a:pPr marL="171450" lvl="0" indent="-171450" algn="l" rtl="0">
              <a:spcBef>
                <a:spcPts val="0"/>
              </a:spcBef>
              <a:spcAft>
                <a:spcPts val="0"/>
              </a:spcAft>
              <a:buFont typeface="Symbol" panose="05050102010706020507" pitchFamily="18" charset="2"/>
              <a:buChar char="Þ"/>
            </a:pPr>
            <a:r>
              <a:rPr lang="de-DE" dirty="0"/>
              <a:t>§ 766 ZPO Zuständigkeit? Richter</a:t>
            </a:r>
          </a:p>
          <a:p>
            <a:pPr marL="171450" lvl="0" indent="-171450" algn="l" rtl="0">
              <a:spcBef>
                <a:spcPts val="0"/>
              </a:spcBef>
              <a:spcAft>
                <a:spcPts val="0"/>
              </a:spcAft>
              <a:buFont typeface="Symbol" panose="05050102010706020507" pitchFamily="18" charset="2"/>
              <a:buChar char="Þ"/>
            </a:pPr>
            <a:endParaRPr lang="de-DE" dirty="0"/>
          </a:p>
          <a:p>
            <a:pPr marL="0" lvl="0" indent="0" algn="l" rtl="0">
              <a:spcBef>
                <a:spcPts val="0"/>
              </a:spcBef>
              <a:spcAft>
                <a:spcPts val="0"/>
              </a:spcAft>
              <a:buFont typeface="Symbol" panose="05050102010706020507" pitchFamily="18" charset="2"/>
              <a:buNone/>
            </a:pPr>
            <a:r>
              <a:rPr lang="de-DE" u="sng" dirty="0"/>
              <a:t>2.Teil:  </a:t>
            </a:r>
            <a:r>
              <a:rPr lang="de-DE" dirty="0"/>
              <a:t>mittels Beschluss(=Entscheidung)        Maßnahme vs. Entscheidung (Für und Wider wird abgewogen) erklären!</a:t>
            </a:r>
          </a:p>
          <a:p>
            <a:pPr marL="0" lvl="0" indent="0" algn="l" rtl="0">
              <a:spcBef>
                <a:spcPts val="0"/>
              </a:spcBef>
              <a:spcAft>
                <a:spcPts val="0"/>
              </a:spcAft>
              <a:buFont typeface="Symbol" panose="05050102010706020507" pitchFamily="18" charset="2"/>
              <a:buNone/>
            </a:pPr>
            <a:endParaRPr lang="de-DE" dirty="0"/>
          </a:p>
          <a:p>
            <a:pPr marL="0" lvl="0" indent="0" algn="l" rtl="0">
              <a:spcBef>
                <a:spcPts val="0"/>
              </a:spcBef>
              <a:spcAft>
                <a:spcPts val="0"/>
              </a:spcAft>
              <a:buFont typeface="Symbol" panose="05050102010706020507" pitchFamily="18" charset="2"/>
              <a:buNone/>
            </a:pPr>
            <a:r>
              <a:rPr lang="de-DE" dirty="0"/>
              <a:t>=&gt; Anfechtbar mit § 793 ZPO sofortige Beschwerde</a:t>
            </a:r>
            <a:endParaRPr dirty="0"/>
          </a:p>
        </p:txBody>
      </p:sp>
    </p:spTree>
    <p:extLst>
      <p:ext uri="{BB962C8B-B14F-4D97-AF65-F5344CB8AC3E}">
        <p14:creationId xmlns:p14="http://schemas.microsoft.com/office/powerpoint/2010/main" val="1828257240"/>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89bd5f1bb1_0_127:notes"/>
          <p:cNvSpPr>
            <a:spLocks noGrp="1" noRot="1" noChangeAspect="1"/>
          </p:cNvSpPr>
          <p:nvPr>
            <p:ph type="sldImg" idx="2"/>
          </p:nvPr>
        </p:nvSpPr>
        <p:spPr>
          <a:xfrm>
            <a:off x="2698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89bd5f1bb1_0_127:notes"/>
          <p:cNvSpPr txBox="1">
            <a:spLocks noGrp="1"/>
          </p:cNvSpPr>
          <p:nvPr>
            <p:ph type="body" idx="1"/>
          </p:nvPr>
        </p:nvSpPr>
        <p:spPr>
          <a:xfrm>
            <a:off x="666909" y="4715153"/>
            <a:ext cx="5335270" cy="4466987"/>
          </a:xfrm>
          <a:prstGeom prst="rect">
            <a:avLst/>
          </a:prstGeom>
        </p:spPr>
        <p:txBody>
          <a:bodyPr spcFirstLastPara="1" wrap="square" lIns="91425" tIns="91425" rIns="91425" bIns="91425" anchor="t" anchorCtr="0">
            <a:noAutofit/>
          </a:bodyPr>
          <a:lstStyle/>
          <a:p>
            <a:pPr marL="228600" lvl="0" indent="-228600" algn="l" rtl="0">
              <a:spcBef>
                <a:spcPts val="0"/>
              </a:spcBef>
              <a:spcAft>
                <a:spcPts val="0"/>
              </a:spcAft>
              <a:buAutoNum type="arabicPeriod"/>
            </a:pPr>
            <a:r>
              <a:rPr lang="de-DE" dirty="0"/>
              <a:t>Hat sich der GV korrekt verhalten?</a:t>
            </a:r>
          </a:p>
          <a:p>
            <a:pPr marL="228600" lvl="0" indent="-228600" algn="l" rtl="0">
              <a:spcBef>
                <a:spcPts val="0"/>
              </a:spcBef>
              <a:spcAft>
                <a:spcPts val="0"/>
              </a:spcAft>
              <a:buAutoNum type="arabicPeriod"/>
            </a:pPr>
            <a:endParaRPr lang="de-DE" dirty="0"/>
          </a:p>
          <a:p>
            <a:pPr marL="228600" lvl="0" indent="-228600" algn="l" rtl="0">
              <a:spcBef>
                <a:spcPts val="0"/>
              </a:spcBef>
              <a:spcAft>
                <a:spcPts val="0"/>
              </a:spcAft>
              <a:buAutoNum type="arabicPeriod"/>
            </a:pPr>
            <a:r>
              <a:rPr lang="de-DE" dirty="0"/>
              <a:t>Kann sich der Schuldner gegen die Pfändung wehren? Hätte §766 Erfolg? Nein , da korrektes GV –Verhalten.</a:t>
            </a:r>
          </a:p>
          <a:p>
            <a:pPr marL="228600" lvl="0" indent="-228600" algn="l" rtl="0">
              <a:spcBef>
                <a:spcPts val="0"/>
              </a:spcBef>
              <a:spcAft>
                <a:spcPts val="0"/>
              </a:spcAft>
              <a:buAutoNum type="arabicPeriod"/>
            </a:pPr>
            <a:endParaRPr lang="de-DE" dirty="0"/>
          </a:p>
          <a:p>
            <a:pPr marL="228600" lvl="0" indent="-228600" algn="l" rtl="0">
              <a:spcBef>
                <a:spcPts val="0"/>
              </a:spcBef>
              <a:spcAft>
                <a:spcPts val="0"/>
              </a:spcAft>
              <a:buAutoNum type="arabicPeriod"/>
            </a:pPr>
            <a:r>
              <a:rPr lang="de-DE" dirty="0"/>
              <a:t>Kann sich der Freund gegen die Pfändung wehren? Drittwiderspruchsklage § 771 ZPO + einstweilige Einstellung der ZV §769 ZPO</a:t>
            </a:r>
          </a:p>
          <a:p>
            <a:pPr marL="228600" lvl="0" indent="-228600" algn="l" rtl="0">
              <a:spcBef>
                <a:spcPts val="0"/>
              </a:spcBef>
              <a:spcAft>
                <a:spcPts val="0"/>
              </a:spcAft>
              <a:buAutoNum type="arabicPeriod"/>
            </a:pPr>
            <a:endParaRPr lang="de-DE" dirty="0"/>
          </a:p>
          <a:p>
            <a:pPr marL="228600" lvl="0" indent="-228600" algn="l" rtl="0">
              <a:spcBef>
                <a:spcPts val="0"/>
              </a:spcBef>
              <a:spcAft>
                <a:spcPts val="0"/>
              </a:spcAft>
              <a:buAutoNum type="arabicPeriod"/>
            </a:pPr>
            <a:r>
              <a:rPr lang="de-DE" dirty="0"/>
              <a:t>Ist dabei eine Frist zu beachten? Nein, aber Eile ist geboten, um Verwertung zu verhindern</a:t>
            </a:r>
          </a:p>
          <a:p>
            <a:pPr marL="228600" lvl="0" indent="-228600" algn="l" rtl="0">
              <a:spcBef>
                <a:spcPts val="0"/>
              </a:spcBef>
              <a:spcAft>
                <a:spcPts val="0"/>
              </a:spcAft>
              <a:buAutoNum type="arabicPeriod"/>
            </a:pPr>
            <a:endParaRPr lang="de-DE" dirty="0"/>
          </a:p>
          <a:p>
            <a:pPr marL="228600" lvl="0" indent="-228600" algn="l" rtl="0">
              <a:spcBef>
                <a:spcPts val="0"/>
              </a:spcBef>
              <a:spcAft>
                <a:spcPts val="0"/>
              </a:spcAft>
              <a:buAutoNum type="arabicPeriod"/>
            </a:pPr>
            <a:r>
              <a:rPr lang="de-DE" dirty="0"/>
              <a:t>Würde die Anlage dem Schuldner gehören, Überpfändungsverbot beachten! (außer einziger wertvoller Gegenstand)</a:t>
            </a:r>
          </a:p>
          <a:p>
            <a:pPr marL="228600" lvl="0" indent="-228600" algn="l" rtl="0">
              <a:spcBef>
                <a:spcPts val="0"/>
              </a:spcBef>
              <a:spcAft>
                <a:spcPts val="0"/>
              </a:spcAft>
              <a:buAutoNum type="arabicPeriod"/>
            </a:pPr>
            <a:endParaRPr lang="de-DE" dirty="0"/>
          </a:p>
          <a:p>
            <a:pPr marL="228600" lvl="0" indent="-228600" algn="l" rtl="0">
              <a:spcBef>
                <a:spcPts val="0"/>
              </a:spcBef>
              <a:spcAft>
                <a:spcPts val="0"/>
              </a:spcAft>
              <a:buAutoNum type="arabicPeriod"/>
            </a:pPr>
            <a:endParaRPr lang="de-DE" dirty="0"/>
          </a:p>
          <a:p>
            <a:pPr marL="228600" lvl="0" indent="-228600" algn="l" rtl="0">
              <a:spcBef>
                <a:spcPts val="0"/>
              </a:spcBef>
              <a:spcAft>
                <a:spcPts val="0"/>
              </a:spcAft>
              <a:buAutoNum type="arabicPeriod"/>
            </a:pPr>
            <a:endParaRPr lang="de-DE" dirty="0"/>
          </a:p>
          <a:p>
            <a:pPr marL="0" lvl="0" indent="0" algn="l" rtl="0">
              <a:spcBef>
                <a:spcPts val="0"/>
              </a:spcBef>
              <a:spcAft>
                <a:spcPts val="0"/>
              </a:spcAft>
              <a:buNone/>
            </a:pPr>
            <a:endParaRPr dirty="0"/>
          </a:p>
        </p:txBody>
      </p:sp>
    </p:spTree>
    <p:extLst>
      <p:ext uri="{BB962C8B-B14F-4D97-AF65-F5344CB8AC3E}">
        <p14:creationId xmlns:p14="http://schemas.microsoft.com/office/powerpoint/2010/main" val="95971591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89bd5f1bb1_0_132:notes"/>
          <p:cNvSpPr>
            <a:spLocks noGrp="1" noRot="1" noChangeAspect="1"/>
          </p:cNvSpPr>
          <p:nvPr>
            <p:ph type="sldImg" idx="2"/>
          </p:nvPr>
        </p:nvSpPr>
        <p:spPr>
          <a:xfrm>
            <a:off x="2698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89bd5f1bb1_0_132:notes"/>
          <p:cNvSpPr txBox="1">
            <a:spLocks noGrp="1"/>
          </p:cNvSpPr>
          <p:nvPr>
            <p:ph type="body" idx="1"/>
          </p:nvPr>
        </p:nvSpPr>
        <p:spPr>
          <a:xfrm>
            <a:off x="666909" y="4715153"/>
            <a:ext cx="5335270" cy="4466987"/>
          </a:xfrm>
          <a:prstGeom prst="rect">
            <a:avLst/>
          </a:prstGeom>
        </p:spPr>
        <p:txBody>
          <a:bodyPr spcFirstLastPara="1" wrap="square" lIns="91425" tIns="91425" rIns="91425" bIns="91425" anchor="t" anchorCtr="0">
            <a:noAutofit/>
          </a:bodyPr>
          <a:lstStyle/>
          <a:p>
            <a:pPr marL="228600" lvl="0" indent="-228600" algn="l" rtl="0">
              <a:spcBef>
                <a:spcPts val="0"/>
              </a:spcBef>
              <a:spcAft>
                <a:spcPts val="0"/>
              </a:spcAft>
              <a:buAutoNum type="arabicPeriod"/>
            </a:pPr>
            <a:r>
              <a:rPr lang="de-DE" dirty="0"/>
              <a:t>Mit welcher Begründung könnte sich der Schuldner gegen die ZV wehren?  -&gt; Gläubiger hat ihm nach Rechtskraft Stundung eingeräumt.</a:t>
            </a:r>
          </a:p>
          <a:p>
            <a:pPr marL="228600" lvl="0" indent="-228600" algn="l" rtl="0">
              <a:spcBef>
                <a:spcPts val="0"/>
              </a:spcBef>
              <a:spcAft>
                <a:spcPts val="0"/>
              </a:spcAft>
              <a:buAutoNum type="arabicPeriod"/>
            </a:pPr>
            <a:endParaRPr lang="de-DE" dirty="0"/>
          </a:p>
          <a:p>
            <a:pPr marL="228600" lvl="0" indent="-228600" algn="l" rtl="0">
              <a:spcBef>
                <a:spcPts val="0"/>
              </a:spcBef>
              <a:spcAft>
                <a:spcPts val="0"/>
              </a:spcAft>
              <a:buAutoNum type="arabicPeriod"/>
            </a:pPr>
            <a:r>
              <a:rPr lang="de-DE" dirty="0"/>
              <a:t>Was muss er unternehmen?</a:t>
            </a:r>
          </a:p>
          <a:p>
            <a:pPr marL="228600" lvl="0" indent="-228600" algn="l" rtl="0">
              <a:spcBef>
                <a:spcPts val="0"/>
              </a:spcBef>
              <a:spcAft>
                <a:spcPts val="0"/>
              </a:spcAft>
              <a:buAutoNum type="arabicPeriod"/>
            </a:pPr>
            <a:endParaRPr lang="de-DE" dirty="0"/>
          </a:p>
          <a:p>
            <a:pPr marL="0" lvl="0" indent="0" algn="l" rtl="0">
              <a:spcBef>
                <a:spcPts val="0"/>
              </a:spcBef>
              <a:spcAft>
                <a:spcPts val="0"/>
              </a:spcAft>
              <a:buNone/>
            </a:pPr>
            <a:r>
              <a:rPr lang="de-DE" dirty="0"/>
              <a:t>      </a:t>
            </a:r>
            <a:r>
              <a:rPr lang="de-DE" b="1" u="sng" dirty="0"/>
              <a:t>Vollstreckungsabwehrklage § 767 ZPO</a:t>
            </a:r>
          </a:p>
          <a:p>
            <a:pPr marL="0" lvl="0" indent="0" algn="l" rtl="0">
              <a:spcBef>
                <a:spcPts val="0"/>
              </a:spcBef>
              <a:spcAft>
                <a:spcPts val="0"/>
              </a:spcAft>
              <a:buNone/>
            </a:pPr>
            <a:endParaRPr lang="de-DE" b="1" u="sng" dirty="0"/>
          </a:p>
          <a:p>
            <a:pPr marL="0" lvl="0" indent="0" algn="l" rtl="0">
              <a:spcBef>
                <a:spcPts val="0"/>
              </a:spcBef>
              <a:spcAft>
                <a:spcPts val="0"/>
              </a:spcAft>
              <a:buNone/>
            </a:pPr>
            <a:r>
              <a:rPr lang="de-DE" b="0" u="none" dirty="0"/>
              <a:t>-richtet sich nach Schluss der </a:t>
            </a:r>
            <a:r>
              <a:rPr lang="de-DE" b="0" u="none" dirty="0" err="1"/>
              <a:t>mndl</a:t>
            </a:r>
            <a:r>
              <a:rPr lang="de-DE" b="0" u="none" dirty="0"/>
              <a:t>. Verhandlung im Erkenntnisverfahren </a:t>
            </a:r>
            <a:r>
              <a:rPr lang="de-DE" b="1" u="none" dirty="0"/>
              <a:t>gegen materiell-rechtliche Forderungen</a:t>
            </a:r>
          </a:p>
          <a:p>
            <a:pPr marL="0" lvl="0" indent="0" algn="l" rtl="0">
              <a:spcBef>
                <a:spcPts val="0"/>
              </a:spcBef>
              <a:spcAft>
                <a:spcPts val="0"/>
              </a:spcAft>
              <a:buNone/>
            </a:pPr>
            <a:endParaRPr lang="de-DE" b="1" u="none" dirty="0"/>
          </a:p>
          <a:p>
            <a:pPr marL="0" lvl="0" indent="0" algn="l" rtl="0">
              <a:spcBef>
                <a:spcPts val="0"/>
              </a:spcBef>
              <a:spcAft>
                <a:spcPts val="0"/>
              </a:spcAft>
              <a:buNone/>
            </a:pPr>
            <a:r>
              <a:rPr lang="de-DE" b="1" u="none" dirty="0"/>
              <a:t>Was wird im Erkenntnisverfahren festgestellt? </a:t>
            </a:r>
            <a:r>
              <a:rPr lang="de-DE" b="0" u="none" dirty="0"/>
              <a:t>Was von wem in welcher Höhe; =&gt; alle Einwendungen sind </a:t>
            </a:r>
            <a:r>
              <a:rPr lang="de-DE" b="1" u="none" dirty="0"/>
              <a:t>spätestens</a:t>
            </a:r>
            <a:r>
              <a:rPr lang="de-DE" b="0" u="none" dirty="0"/>
              <a:t> im Rechtsmittelverfahren vorzubringen</a:t>
            </a:r>
          </a:p>
          <a:p>
            <a:pPr marL="0" lvl="0" indent="0" algn="l" rtl="0">
              <a:spcBef>
                <a:spcPts val="0"/>
              </a:spcBef>
              <a:spcAft>
                <a:spcPts val="0"/>
              </a:spcAft>
              <a:buNone/>
            </a:pPr>
            <a:r>
              <a:rPr lang="de-DE" b="1" u="none" dirty="0"/>
              <a:t>Womit endet das Rechtsmittelverfahren?</a:t>
            </a:r>
          </a:p>
          <a:p>
            <a:pPr marL="0" lvl="0" indent="0" algn="l" rtl="0">
              <a:spcBef>
                <a:spcPts val="0"/>
              </a:spcBef>
              <a:spcAft>
                <a:spcPts val="0"/>
              </a:spcAft>
              <a:buNone/>
            </a:pPr>
            <a:endParaRPr lang="de-DE" b="1" u="none" dirty="0"/>
          </a:p>
          <a:p>
            <a:pPr marL="0" lvl="0" indent="0" algn="l" rtl="0">
              <a:spcBef>
                <a:spcPts val="0"/>
              </a:spcBef>
              <a:spcAft>
                <a:spcPts val="0"/>
              </a:spcAft>
              <a:buNone/>
            </a:pPr>
            <a:r>
              <a:rPr lang="de-DE" b="0" u="none" dirty="0"/>
              <a:t>-Es wird nicht der Titel bestritten, die Forderung an sich, sondern die Vollstreckbarkeit, d.h. es soll nicht der Titel, sondern die Vollstreckbarkeit beseitigt werden.</a:t>
            </a:r>
          </a:p>
          <a:p>
            <a:pPr marL="0" lvl="0" indent="0" algn="l" rtl="0">
              <a:spcBef>
                <a:spcPts val="0"/>
              </a:spcBef>
              <a:spcAft>
                <a:spcPts val="0"/>
              </a:spcAft>
              <a:buNone/>
            </a:pPr>
            <a:endParaRPr lang="de-DE" b="0" u="none" dirty="0"/>
          </a:p>
          <a:p>
            <a:pPr marL="0" lvl="0" indent="0" algn="l" rtl="0">
              <a:spcBef>
                <a:spcPts val="0"/>
              </a:spcBef>
              <a:spcAft>
                <a:spcPts val="0"/>
              </a:spcAft>
              <a:buNone/>
            </a:pPr>
            <a:r>
              <a:rPr lang="de-DE" b="0" u="none" dirty="0"/>
              <a:t>  </a:t>
            </a:r>
            <a:r>
              <a:rPr lang="de-DE" b="0" i="1" u="none" dirty="0"/>
              <a:t>Ziel:</a:t>
            </a:r>
            <a:r>
              <a:rPr lang="de-DE" b="0" u="none" dirty="0"/>
              <a:t> Schaffung eines Vollstreckungshindernisses (§775 Nr.1)</a:t>
            </a:r>
          </a:p>
          <a:p>
            <a:pPr marL="0" lvl="0" indent="0" algn="l" rtl="0">
              <a:spcBef>
                <a:spcPts val="0"/>
              </a:spcBef>
              <a:spcAft>
                <a:spcPts val="0"/>
              </a:spcAft>
              <a:buNone/>
            </a:pPr>
            <a:endParaRPr lang="de-DE" b="0" u="none" dirty="0"/>
          </a:p>
          <a:p>
            <a:pPr marL="0" lvl="0" indent="0" algn="l" rtl="0">
              <a:spcBef>
                <a:spcPts val="0"/>
              </a:spcBef>
              <a:spcAft>
                <a:spcPts val="0"/>
              </a:spcAft>
              <a:buNone/>
            </a:pPr>
            <a:r>
              <a:rPr lang="de-DE" b="0" u="none" dirty="0"/>
              <a:t>Begründet bei: Zahlung (Erfüllung)</a:t>
            </a:r>
          </a:p>
          <a:p>
            <a:pPr marL="0" lvl="0" indent="0" algn="l" rtl="0">
              <a:spcBef>
                <a:spcPts val="0"/>
              </a:spcBef>
              <a:spcAft>
                <a:spcPts val="0"/>
              </a:spcAft>
              <a:buNone/>
            </a:pPr>
            <a:r>
              <a:rPr lang="de-DE" b="0" u="none" dirty="0"/>
              <a:t>                         Stundungsvereinbarung</a:t>
            </a:r>
          </a:p>
          <a:p>
            <a:pPr marL="0" lvl="0" indent="0" algn="l" rtl="0">
              <a:spcBef>
                <a:spcPts val="0"/>
              </a:spcBef>
              <a:spcAft>
                <a:spcPts val="0"/>
              </a:spcAft>
              <a:buNone/>
            </a:pPr>
            <a:r>
              <a:rPr lang="de-DE" b="0" u="none" dirty="0"/>
              <a:t>                         Aufrechnung</a:t>
            </a:r>
          </a:p>
          <a:p>
            <a:pPr marL="0" lvl="0" indent="0" algn="l" rtl="0">
              <a:spcBef>
                <a:spcPts val="0"/>
              </a:spcBef>
              <a:spcAft>
                <a:spcPts val="0"/>
              </a:spcAft>
              <a:buNone/>
            </a:pPr>
            <a:endParaRPr lang="de-DE" b="0" u="none" dirty="0"/>
          </a:p>
          <a:p>
            <a:pPr marL="0" lvl="0" indent="0" algn="l" rtl="0">
              <a:spcBef>
                <a:spcPts val="0"/>
              </a:spcBef>
              <a:spcAft>
                <a:spcPts val="0"/>
              </a:spcAft>
              <a:buNone/>
            </a:pPr>
            <a:endParaRPr lang="de-DE" b="0" u="none" dirty="0"/>
          </a:p>
          <a:p>
            <a:pPr marL="0" lvl="0" indent="0" algn="l" rtl="0">
              <a:spcBef>
                <a:spcPts val="0"/>
              </a:spcBef>
              <a:spcAft>
                <a:spcPts val="0"/>
              </a:spcAft>
              <a:buNone/>
            </a:pPr>
            <a:r>
              <a:rPr lang="de-DE" b="0" u="none" dirty="0"/>
              <a:t>Frist:- keine festgelegte Frist</a:t>
            </a:r>
          </a:p>
          <a:p>
            <a:pPr marL="0" lvl="0" indent="0" algn="l" rtl="0">
              <a:spcBef>
                <a:spcPts val="0"/>
              </a:spcBef>
              <a:spcAft>
                <a:spcPts val="0"/>
              </a:spcAft>
              <a:buNone/>
            </a:pPr>
            <a:r>
              <a:rPr lang="de-DE" b="0" u="none" dirty="0"/>
              <a:t>        - kann solange erhoben werden, wie ein Rechtsschutzbedürfnis besteht</a:t>
            </a:r>
          </a:p>
          <a:p>
            <a:pPr marL="0" lvl="0" indent="0" algn="l" rtl="0">
              <a:spcBef>
                <a:spcPts val="0"/>
              </a:spcBef>
              <a:spcAft>
                <a:spcPts val="0"/>
              </a:spcAft>
              <a:buNone/>
            </a:pPr>
            <a:r>
              <a:rPr lang="de-DE" b="0" u="none" dirty="0"/>
              <a:t>        - wurde ZV bereits vollzogen ist § 767 nicht mehr möglich</a:t>
            </a:r>
          </a:p>
          <a:p>
            <a:pPr marL="0" lvl="0" indent="0" algn="l" rtl="0">
              <a:spcBef>
                <a:spcPts val="0"/>
              </a:spcBef>
              <a:spcAft>
                <a:spcPts val="0"/>
              </a:spcAft>
              <a:buNone/>
            </a:pPr>
            <a:r>
              <a:rPr lang="de-DE" b="0" u="none" dirty="0"/>
              <a:t>        - einzulegen beim Prozessgericht</a:t>
            </a:r>
          </a:p>
          <a:p>
            <a:pPr marL="0" lvl="0" indent="0" algn="l" rtl="0">
              <a:spcBef>
                <a:spcPts val="0"/>
              </a:spcBef>
              <a:spcAft>
                <a:spcPts val="0"/>
              </a:spcAft>
              <a:buNone/>
            </a:pPr>
            <a:r>
              <a:rPr lang="de-DE" b="0" u="none" dirty="0"/>
              <a:t> </a:t>
            </a:r>
          </a:p>
          <a:p>
            <a:pPr marL="0" lvl="0" indent="0" algn="l" rtl="0">
              <a:spcBef>
                <a:spcPts val="0"/>
              </a:spcBef>
              <a:spcAft>
                <a:spcPts val="0"/>
              </a:spcAft>
              <a:buNone/>
            </a:pPr>
            <a:r>
              <a:rPr lang="de-DE" b="0" u="none" dirty="0"/>
              <a:t>3. Was kann er unternehmen, um bis zur gerichtlichen Entscheidung die Fortsetzung der ZV zu verhindern?  § 769 ZPO beim Vollstreckungsgericht</a:t>
            </a:r>
            <a:endParaRPr b="0" u="none" dirty="0"/>
          </a:p>
        </p:txBody>
      </p:sp>
    </p:spTree>
    <p:extLst>
      <p:ext uri="{BB962C8B-B14F-4D97-AF65-F5344CB8AC3E}">
        <p14:creationId xmlns:p14="http://schemas.microsoft.com/office/powerpoint/2010/main" val="1283091071"/>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89bcd57d07_0_0:notes"/>
          <p:cNvSpPr>
            <a:spLocks noGrp="1" noRot="1" noChangeAspect="1"/>
          </p:cNvSpPr>
          <p:nvPr>
            <p:ph type="sldImg" idx="2"/>
          </p:nvPr>
        </p:nvSpPr>
        <p:spPr>
          <a:xfrm>
            <a:off x="2698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89bcd57d07_0_0:notes"/>
          <p:cNvSpPr txBox="1">
            <a:spLocks noGrp="1"/>
          </p:cNvSpPr>
          <p:nvPr>
            <p:ph type="body" idx="1"/>
          </p:nvPr>
        </p:nvSpPr>
        <p:spPr>
          <a:xfrm>
            <a:off x="666909" y="4715153"/>
            <a:ext cx="5335270" cy="4466987"/>
          </a:xfrm>
          <a:prstGeom prst="rect">
            <a:avLst/>
          </a:prstGeom>
        </p:spPr>
        <p:txBody>
          <a:bodyPr spcFirstLastPara="1" wrap="square" lIns="91425" tIns="91425" rIns="91425" bIns="91425" anchor="t" anchorCtr="0">
            <a:noAutofit/>
          </a:bodyPr>
          <a:lstStyle/>
          <a:p>
            <a:pPr marL="228600" lvl="0" indent="-228600" algn="l" rtl="0">
              <a:spcBef>
                <a:spcPts val="0"/>
              </a:spcBef>
              <a:spcAft>
                <a:spcPts val="0"/>
              </a:spcAft>
              <a:buAutoNum type="arabicPeriod"/>
            </a:pPr>
            <a:r>
              <a:rPr lang="de-DE" dirty="0"/>
              <a:t>Was sollte die Schuldnerin unternehmen?</a:t>
            </a:r>
          </a:p>
          <a:p>
            <a:pPr marL="0" lvl="0" indent="0" algn="l" rtl="0">
              <a:spcBef>
                <a:spcPts val="0"/>
              </a:spcBef>
              <a:spcAft>
                <a:spcPts val="0"/>
              </a:spcAft>
              <a:buNone/>
            </a:pPr>
            <a:endParaRPr lang="de-DE" dirty="0"/>
          </a:p>
          <a:p>
            <a:pPr marL="0" lvl="0" indent="0" algn="l" rtl="0">
              <a:spcBef>
                <a:spcPts val="0"/>
              </a:spcBef>
              <a:spcAft>
                <a:spcPts val="0"/>
              </a:spcAft>
              <a:buNone/>
            </a:pPr>
            <a:r>
              <a:rPr lang="de-DE" dirty="0"/>
              <a:t>       Vollstreckungsabwehrklage § 767 ZPO -&gt; Prozessgericht</a:t>
            </a:r>
          </a:p>
          <a:p>
            <a:pPr marL="0" lvl="0" indent="0" algn="l" rtl="0">
              <a:spcBef>
                <a:spcPts val="0"/>
              </a:spcBef>
              <a:spcAft>
                <a:spcPts val="0"/>
              </a:spcAft>
              <a:buNone/>
            </a:pPr>
            <a:r>
              <a:rPr lang="de-DE" dirty="0"/>
              <a:t>        einstweilige Einstellung der ZV   § 769 -&gt; Vollstreckungsgericht</a:t>
            </a:r>
          </a:p>
          <a:p>
            <a:pPr marL="0" lvl="0" indent="0" algn="l" rtl="0">
              <a:spcBef>
                <a:spcPts val="0"/>
              </a:spcBef>
              <a:spcAft>
                <a:spcPts val="0"/>
              </a:spcAft>
              <a:buNone/>
            </a:pPr>
            <a:endParaRPr lang="de-DE" dirty="0"/>
          </a:p>
          <a:p>
            <a:pPr marL="0" lvl="0" indent="0" algn="l" rtl="0">
              <a:spcBef>
                <a:spcPts val="0"/>
              </a:spcBef>
              <a:spcAft>
                <a:spcPts val="0"/>
              </a:spcAft>
              <a:buNone/>
            </a:pPr>
            <a:endParaRPr lang="de-DE" dirty="0"/>
          </a:p>
          <a:p>
            <a:pPr marL="0" lvl="0" indent="0" algn="l" rtl="0">
              <a:spcBef>
                <a:spcPts val="0"/>
              </a:spcBef>
              <a:spcAft>
                <a:spcPts val="0"/>
              </a:spcAft>
              <a:buNone/>
            </a:pPr>
            <a:r>
              <a:rPr lang="de-DE" dirty="0"/>
              <a:t>2. Was könnte die Schuldnerin unternehmen, wenn sie die Zeugen am Tag nach Erlass des VU aufgefunden hätte?</a:t>
            </a:r>
          </a:p>
          <a:p>
            <a:pPr marL="0" lvl="0" indent="0" algn="l" rtl="0">
              <a:spcBef>
                <a:spcPts val="0"/>
              </a:spcBef>
              <a:spcAft>
                <a:spcPts val="0"/>
              </a:spcAft>
              <a:buNone/>
            </a:pPr>
            <a:endParaRPr lang="de-DE" dirty="0"/>
          </a:p>
          <a:p>
            <a:pPr marL="0" lvl="0" indent="0" algn="l" rtl="0">
              <a:spcBef>
                <a:spcPts val="0"/>
              </a:spcBef>
              <a:spcAft>
                <a:spcPts val="0"/>
              </a:spcAft>
              <a:buNone/>
            </a:pPr>
            <a:r>
              <a:rPr lang="de-DE" dirty="0"/>
              <a:t>     Vollstreckungsabwehrklage nicht zulässig, da noch RM-Verfahren läuft</a:t>
            </a:r>
          </a:p>
          <a:p>
            <a:pPr marL="0" lvl="0" indent="0" algn="l" rtl="0">
              <a:spcBef>
                <a:spcPts val="0"/>
              </a:spcBef>
              <a:spcAft>
                <a:spcPts val="0"/>
              </a:spcAft>
              <a:buNone/>
            </a:pPr>
            <a:endParaRPr lang="de-DE" dirty="0"/>
          </a:p>
          <a:p>
            <a:pPr marL="0" lvl="0" indent="0" algn="l" rtl="0">
              <a:spcBef>
                <a:spcPts val="0"/>
              </a:spcBef>
              <a:spcAft>
                <a:spcPts val="0"/>
              </a:spcAft>
              <a:buNone/>
            </a:pPr>
            <a:r>
              <a:rPr lang="de-DE" dirty="0"/>
              <a:t>Frage: Welches RM bei VU? -&gt; Einspruch 2 Wochen</a:t>
            </a:r>
            <a:endParaRPr dirty="0"/>
          </a:p>
        </p:txBody>
      </p:sp>
    </p:spTree>
    <p:extLst>
      <p:ext uri="{BB962C8B-B14F-4D97-AF65-F5344CB8AC3E}">
        <p14:creationId xmlns:p14="http://schemas.microsoft.com/office/powerpoint/2010/main" val="370408146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89bcd57d07_0_5:notes"/>
          <p:cNvSpPr>
            <a:spLocks noGrp="1" noRot="1" noChangeAspect="1"/>
          </p:cNvSpPr>
          <p:nvPr>
            <p:ph type="sldImg" idx="2"/>
          </p:nvPr>
        </p:nvSpPr>
        <p:spPr>
          <a:xfrm>
            <a:off x="2698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89bcd57d07_0_5:notes"/>
          <p:cNvSpPr txBox="1">
            <a:spLocks noGrp="1"/>
          </p:cNvSpPr>
          <p:nvPr>
            <p:ph type="body" idx="1"/>
          </p:nvPr>
        </p:nvSpPr>
        <p:spPr>
          <a:xfrm>
            <a:off x="666909" y="4715153"/>
            <a:ext cx="533527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b="1" dirty="0"/>
              <a:t>Frage:</a:t>
            </a:r>
            <a:r>
              <a:rPr lang="de-DE" dirty="0"/>
              <a:t> Was bedeutet Vermieterpfandrecht? </a:t>
            </a:r>
          </a:p>
          <a:p>
            <a:pPr marL="0" lvl="0" indent="0" algn="l" rtl="0">
              <a:spcBef>
                <a:spcPts val="0"/>
              </a:spcBef>
              <a:spcAft>
                <a:spcPts val="0"/>
              </a:spcAft>
              <a:buNone/>
            </a:pPr>
            <a:endParaRPr lang="de-DE" dirty="0"/>
          </a:p>
          <a:p>
            <a:pPr marL="0" lvl="0" indent="0" algn="l" rtl="0">
              <a:spcBef>
                <a:spcPts val="0"/>
              </a:spcBef>
              <a:spcAft>
                <a:spcPts val="0"/>
              </a:spcAft>
              <a:buNone/>
            </a:pPr>
            <a:r>
              <a:rPr lang="de-DE" dirty="0"/>
              <a:t>-vorab Pfandrecht gesichert</a:t>
            </a:r>
          </a:p>
          <a:p>
            <a:pPr marL="0" lvl="0" indent="0" algn="l" rtl="0">
              <a:spcBef>
                <a:spcPts val="0"/>
              </a:spcBef>
              <a:spcAft>
                <a:spcPts val="0"/>
              </a:spcAft>
              <a:buNone/>
            </a:pPr>
            <a:r>
              <a:rPr lang="de-DE" dirty="0"/>
              <a:t>-besitzloses gesetzliches Pfandrecht des Vermieters an die in den Räumen befindlichen Sachen</a:t>
            </a:r>
          </a:p>
          <a:p>
            <a:pPr marL="0" lvl="0" indent="0" algn="l" rtl="0">
              <a:spcBef>
                <a:spcPts val="0"/>
              </a:spcBef>
              <a:spcAft>
                <a:spcPts val="0"/>
              </a:spcAft>
              <a:buNone/>
            </a:pPr>
            <a:r>
              <a:rPr lang="de-DE" dirty="0"/>
              <a:t>-Ausspruch des Vermieters an den Mieter pfändbares zurückzulassen oder herauszugeben</a:t>
            </a:r>
          </a:p>
          <a:p>
            <a:pPr marL="0" lvl="0" indent="0" algn="l" rtl="0">
              <a:spcBef>
                <a:spcPts val="0"/>
              </a:spcBef>
              <a:spcAft>
                <a:spcPts val="0"/>
              </a:spcAft>
              <a:buNone/>
            </a:pPr>
            <a:endParaRPr lang="de-DE" dirty="0"/>
          </a:p>
          <a:p>
            <a:pPr marL="0" lvl="0" indent="0" algn="l" rtl="0">
              <a:spcBef>
                <a:spcPts val="0"/>
              </a:spcBef>
              <a:spcAft>
                <a:spcPts val="0"/>
              </a:spcAft>
              <a:buNone/>
            </a:pPr>
            <a:r>
              <a:rPr lang="de-DE" b="1" u="sng" dirty="0"/>
              <a:t>Klage auf vorzugsweise Befriedigung </a:t>
            </a:r>
            <a:r>
              <a:rPr lang="de-DE" dirty="0"/>
              <a:t>§ 805 ZPO</a:t>
            </a:r>
          </a:p>
          <a:p>
            <a:pPr marL="0" lvl="0" indent="0" algn="l" rtl="0">
              <a:spcBef>
                <a:spcPts val="0"/>
              </a:spcBef>
              <a:spcAft>
                <a:spcPts val="0"/>
              </a:spcAft>
              <a:buNone/>
            </a:pPr>
            <a:endParaRPr lang="de-DE" dirty="0"/>
          </a:p>
          <a:p>
            <a:pPr marL="0" lvl="0" indent="0" algn="l" rtl="0">
              <a:spcBef>
                <a:spcPts val="0"/>
              </a:spcBef>
              <a:spcAft>
                <a:spcPts val="0"/>
              </a:spcAft>
              <a:buNone/>
            </a:pPr>
            <a:r>
              <a:rPr lang="de-DE" dirty="0"/>
              <a:t>Voraussetzungen: 1. Kläger benötigt ein vorrangiges Pfandrecht   -&gt; Frage: Wie nennt man diesen Grundsatz? =&gt; Prioritätsgrundsatz</a:t>
            </a:r>
          </a:p>
          <a:p>
            <a:pPr marL="0" lvl="0" indent="0" algn="l" rtl="0">
              <a:spcBef>
                <a:spcPts val="0"/>
              </a:spcBef>
              <a:spcAft>
                <a:spcPts val="0"/>
              </a:spcAft>
              <a:buNone/>
            </a:pPr>
            <a:r>
              <a:rPr lang="de-DE" dirty="0"/>
              <a:t>        </a:t>
            </a:r>
          </a:p>
          <a:p>
            <a:pPr marL="0" lvl="0" indent="0" algn="l" rtl="0">
              <a:spcBef>
                <a:spcPts val="0"/>
              </a:spcBef>
              <a:spcAft>
                <a:spcPts val="0"/>
              </a:spcAft>
              <a:buNone/>
            </a:pPr>
            <a:r>
              <a:rPr lang="de-DE" dirty="0"/>
              <a:t>                              2. ZV hat bereits begonnen, aber noch nicht beendet</a:t>
            </a:r>
          </a:p>
          <a:p>
            <a:pPr marL="0" lvl="0" indent="0" algn="l" rtl="0">
              <a:spcBef>
                <a:spcPts val="0"/>
              </a:spcBef>
              <a:spcAft>
                <a:spcPts val="0"/>
              </a:spcAft>
              <a:buNone/>
            </a:pPr>
            <a:endParaRPr lang="de-DE" dirty="0"/>
          </a:p>
          <a:p>
            <a:pPr marL="0" lvl="0" indent="0" algn="l" rtl="0">
              <a:spcBef>
                <a:spcPts val="0"/>
              </a:spcBef>
              <a:spcAft>
                <a:spcPts val="0"/>
              </a:spcAft>
              <a:buNone/>
            </a:pPr>
            <a:endParaRPr lang="de-DE" dirty="0"/>
          </a:p>
          <a:p>
            <a:pPr marL="0" lvl="0" indent="0" algn="l" rtl="0">
              <a:spcBef>
                <a:spcPts val="0"/>
              </a:spcBef>
              <a:spcAft>
                <a:spcPts val="0"/>
              </a:spcAft>
              <a:buNone/>
            </a:pPr>
            <a:r>
              <a:rPr lang="de-DE" b="1" dirty="0"/>
              <a:t>Einzulegen beim Vollstreckungsgericht</a:t>
            </a:r>
          </a:p>
          <a:p>
            <a:pPr marL="0" lvl="0" indent="0" algn="l" rtl="0">
              <a:spcBef>
                <a:spcPts val="0"/>
              </a:spcBef>
              <a:spcAft>
                <a:spcPts val="0"/>
              </a:spcAft>
              <a:buNone/>
            </a:pPr>
            <a:endParaRPr dirty="0"/>
          </a:p>
        </p:txBody>
      </p:sp>
    </p:spTree>
    <p:extLst>
      <p:ext uri="{BB962C8B-B14F-4D97-AF65-F5344CB8AC3E}">
        <p14:creationId xmlns:p14="http://schemas.microsoft.com/office/powerpoint/2010/main" val="3139006491"/>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89bcd57d07_3_5:notes"/>
          <p:cNvSpPr>
            <a:spLocks noGrp="1" noRot="1" noChangeAspect="1"/>
          </p:cNvSpPr>
          <p:nvPr>
            <p:ph type="sldImg" idx="2"/>
          </p:nvPr>
        </p:nvSpPr>
        <p:spPr>
          <a:xfrm>
            <a:off x="2698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89bcd57d07_3_5:notes"/>
          <p:cNvSpPr txBox="1">
            <a:spLocks noGrp="1"/>
          </p:cNvSpPr>
          <p:nvPr>
            <p:ph type="body" idx="1"/>
          </p:nvPr>
        </p:nvSpPr>
        <p:spPr>
          <a:xfrm>
            <a:off x="666909" y="4715153"/>
            <a:ext cx="533527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dirty="0"/>
              <a:t>-ZV ist umgehend einzustellen</a:t>
            </a:r>
          </a:p>
          <a:p>
            <a:pPr marL="0" lvl="0" indent="0" algn="l" rtl="0">
              <a:spcBef>
                <a:spcPts val="0"/>
              </a:spcBef>
              <a:spcAft>
                <a:spcPts val="0"/>
              </a:spcAft>
              <a:buNone/>
            </a:pPr>
            <a:r>
              <a:rPr lang="de-DE" dirty="0"/>
              <a:t>-Schuldner muss durch Beleg die Zahlung nachweisen</a:t>
            </a:r>
          </a:p>
          <a:p>
            <a:pPr marL="0" lvl="0" indent="0" algn="l" rtl="0">
              <a:spcBef>
                <a:spcPts val="0"/>
              </a:spcBef>
              <a:spcAft>
                <a:spcPts val="0"/>
              </a:spcAft>
              <a:buNone/>
            </a:pPr>
            <a:endParaRPr lang="de-DE" dirty="0"/>
          </a:p>
          <a:p>
            <a:pPr marL="0" lvl="0" indent="0" algn="l" rtl="0">
              <a:spcBef>
                <a:spcPts val="0"/>
              </a:spcBef>
              <a:spcAft>
                <a:spcPts val="0"/>
              </a:spcAft>
              <a:buNone/>
            </a:pPr>
            <a:r>
              <a:rPr lang="de-DE" b="1" dirty="0"/>
              <a:t>Vollstreckungshindernis nach § 775 </a:t>
            </a:r>
            <a:r>
              <a:rPr lang="de-DE" b="1" dirty="0" err="1"/>
              <a:t>Ziff</a:t>
            </a:r>
            <a:r>
              <a:rPr lang="de-DE" b="1" dirty="0"/>
              <a:t> 5 ZPO</a:t>
            </a:r>
            <a:r>
              <a:rPr lang="de-DE" dirty="0"/>
              <a:t>, d.h. der GV unterlässt die Abholung der Sachen und hebt den Versteigerungstermin auf</a:t>
            </a:r>
          </a:p>
          <a:p>
            <a:pPr marL="0" lvl="0" indent="0" algn="l" rtl="0">
              <a:spcBef>
                <a:spcPts val="0"/>
              </a:spcBef>
              <a:spcAft>
                <a:spcPts val="0"/>
              </a:spcAft>
              <a:buNone/>
            </a:pPr>
            <a:endParaRPr lang="de-DE" dirty="0"/>
          </a:p>
          <a:p>
            <a:pPr marL="0" lvl="0" indent="0" algn="l" rtl="0">
              <a:spcBef>
                <a:spcPts val="0"/>
              </a:spcBef>
              <a:spcAft>
                <a:spcPts val="0"/>
              </a:spcAft>
              <a:buNone/>
            </a:pPr>
            <a:r>
              <a:rPr lang="de-DE" dirty="0"/>
              <a:t>Aber: Pfändung bleibt einstweilen bestehen, bis zum Verzicht des Gläubigers</a:t>
            </a:r>
            <a:endParaRPr dirty="0"/>
          </a:p>
        </p:txBody>
      </p:sp>
    </p:spTree>
    <p:extLst>
      <p:ext uri="{BB962C8B-B14F-4D97-AF65-F5344CB8AC3E}">
        <p14:creationId xmlns:p14="http://schemas.microsoft.com/office/powerpoint/2010/main" val="2699657777"/>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89bd5f1bb1_0_117:notes"/>
          <p:cNvSpPr>
            <a:spLocks noGrp="1" noRot="1" noChangeAspect="1"/>
          </p:cNvSpPr>
          <p:nvPr>
            <p:ph type="sldImg" idx="2"/>
          </p:nvPr>
        </p:nvSpPr>
        <p:spPr>
          <a:xfrm>
            <a:off x="2698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89bd5f1bb1_0_117:notes"/>
          <p:cNvSpPr txBox="1">
            <a:spLocks noGrp="1"/>
          </p:cNvSpPr>
          <p:nvPr>
            <p:ph type="body" idx="1"/>
          </p:nvPr>
        </p:nvSpPr>
        <p:spPr>
          <a:xfrm>
            <a:off x="666909" y="4715153"/>
            <a:ext cx="533527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dirty="0"/>
              <a:t>Maßnahme oder Entscheidung?</a:t>
            </a:r>
          </a:p>
          <a:p>
            <a:pPr marL="0" lvl="0" indent="0" algn="l" rtl="0">
              <a:spcBef>
                <a:spcPts val="0"/>
              </a:spcBef>
              <a:spcAft>
                <a:spcPts val="0"/>
              </a:spcAft>
              <a:buNone/>
            </a:pPr>
            <a:endParaRPr lang="de-DE" dirty="0"/>
          </a:p>
          <a:p>
            <a:pPr marL="171450" lvl="0" indent="-171450" algn="l" rtl="0">
              <a:spcBef>
                <a:spcPts val="0"/>
              </a:spcBef>
              <a:spcAft>
                <a:spcPts val="0"/>
              </a:spcAft>
              <a:buFont typeface="Symbol" panose="05050102010706020507" pitchFamily="18" charset="2"/>
              <a:buChar char="Þ"/>
            </a:pPr>
            <a:r>
              <a:rPr lang="de-DE" dirty="0"/>
              <a:t>Zurückweisung ist eine Entscheidung , darum § 793 ZPO sofortige Beschwerde   </a:t>
            </a:r>
          </a:p>
          <a:p>
            <a:pPr marL="0" lvl="0" indent="0" algn="l" rtl="0">
              <a:spcBef>
                <a:spcPts val="0"/>
              </a:spcBef>
              <a:spcAft>
                <a:spcPts val="0"/>
              </a:spcAft>
              <a:buFont typeface="Symbol" panose="05050102010706020507" pitchFamily="18" charset="2"/>
              <a:buNone/>
            </a:pPr>
            <a:endParaRPr lang="de-DE" dirty="0"/>
          </a:p>
          <a:p>
            <a:pPr marL="0" lvl="0" indent="0" algn="l" rtl="0">
              <a:spcBef>
                <a:spcPts val="0"/>
              </a:spcBef>
              <a:spcAft>
                <a:spcPts val="0"/>
              </a:spcAft>
              <a:buFont typeface="Symbol" panose="05050102010706020507" pitchFamily="18" charset="2"/>
              <a:buNone/>
            </a:pPr>
            <a:r>
              <a:rPr lang="de-DE" dirty="0"/>
              <a:t>Vorgehen auf der GST?</a:t>
            </a:r>
          </a:p>
          <a:p>
            <a:pPr marL="0" lvl="0" indent="0" algn="l" rtl="0">
              <a:spcBef>
                <a:spcPts val="0"/>
              </a:spcBef>
              <a:spcAft>
                <a:spcPts val="0"/>
              </a:spcAft>
              <a:buFont typeface="Symbol" panose="05050102010706020507" pitchFamily="18" charset="2"/>
              <a:buNone/>
            </a:pPr>
            <a:endParaRPr dirty="0"/>
          </a:p>
        </p:txBody>
      </p:sp>
    </p:spTree>
    <p:extLst>
      <p:ext uri="{BB962C8B-B14F-4D97-AF65-F5344CB8AC3E}">
        <p14:creationId xmlns:p14="http://schemas.microsoft.com/office/powerpoint/2010/main" val="2751496734"/>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89bd5f1bb1_0_122:notes"/>
          <p:cNvSpPr>
            <a:spLocks noGrp="1" noRot="1" noChangeAspect="1"/>
          </p:cNvSpPr>
          <p:nvPr>
            <p:ph type="sldImg" idx="2"/>
          </p:nvPr>
        </p:nvSpPr>
        <p:spPr>
          <a:xfrm>
            <a:off x="2698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89bd5f1bb1_0_122:notes"/>
          <p:cNvSpPr txBox="1">
            <a:spLocks noGrp="1"/>
          </p:cNvSpPr>
          <p:nvPr>
            <p:ph type="body" idx="1"/>
          </p:nvPr>
        </p:nvSpPr>
        <p:spPr>
          <a:xfrm>
            <a:off x="666909" y="4715153"/>
            <a:ext cx="5335270" cy="4466987"/>
          </a:xfrm>
          <a:prstGeom prst="rect">
            <a:avLst/>
          </a:prstGeom>
        </p:spPr>
        <p:txBody>
          <a:bodyPr spcFirstLastPara="1" wrap="square" lIns="91425" tIns="91425" rIns="91425" bIns="91425" anchor="t" anchorCtr="0">
            <a:noAutofit/>
          </a:bodyPr>
          <a:lstStyle/>
          <a:p>
            <a:pPr marL="228600" lvl="0" indent="-228600" algn="l" rtl="0">
              <a:spcBef>
                <a:spcPts val="0"/>
              </a:spcBef>
              <a:spcAft>
                <a:spcPts val="0"/>
              </a:spcAft>
              <a:buAutoNum type="arabicPeriod"/>
            </a:pPr>
            <a:r>
              <a:rPr lang="de-DE" dirty="0"/>
              <a:t>Woran kann man ablesen, ob eine Forderung pfändbar ist?      (850a-i)</a:t>
            </a:r>
          </a:p>
          <a:p>
            <a:pPr marL="228600" lvl="0" indent="-228600" algn="l" rtl="0">
              <a:spcBef>
                <a:spcPts val="0"/>
              </a:spcBef>
              <a:spcAft>
                <a:spcPts val="0"/>
              </a:spcAft>
              <a:buAutoNum type="arabicPeriod"/>
            </a:pPr>
            <a:endParaRPr lang="de-DE" dirty="0"/>
          </a:p>
          <a:p>
            <a:pPr marL="228600" lvl="0" indent="-228600" algn="l" rtl="0">
              <a:spcBef>
                <a:spcPts val="0"/>
              </a:spcBef>
              <a:spcAft>
                <a:spcPts val="0"/>
              </a:spcAft>
              <a:buAutoNum type="arabicPeriod"/>
            </a:pPr>
            <a:r>
              <a:rPr lang="de-DE" dirty="0"/>
              <a:t>Entscheidung oder Maßnahme? Erlassener </a:t>
            </a:r>
            <a:r>
              <a:rPr lang="de-DE" dirty="0" err="1"/>
              <a:t>Pfüb</a:t>
            </a:r>
            <a:r>
              <a:rPr lang="de-DE" dirty="0"/>
              <a:t> -&gt; § 766 ZPO</a:t>
            </a:r>
          </a:p>
          <a:p>
            <a:pPr marL="228600" lvl="0" indent="-228600" algn="l" rtl="0">
              <a:spcBef>
                <a:spcPts val="0"/>
              </a:spcBef>
              <a:spcAft>
                <a:spcPts val="0"/>
              </a:spcAft>
              <a:buAutoNum type="arabicPeriod"/>
            </a:pPr>
            <a:endParaRPr lang="de-DE" dirty="0"/>
          </a:p>
          <a:p>
            <a:pPr marL="228600" lvl="0" indent="-228600" algn="l" rtl="0">
              <a:spcBef>
                <a:spcPts val="0"/>
              </a:spcBef>
              <a:spcAft>
                <a:spcPts val="0"/>
              </a:spcAft>
              <a:buAutoNum type="arabicPeriod"/>
            </a:pPr>
            <a:r>
              <a:rPr lang="de-DE" dirty="0"/>
              <a:t>Aktenbehandlung bei </a:t>
            </a:r>
            <a:r>
              <a:rPr lang="de-DE" dirty="0" err="1"/>
              <a:t>Pfüb</a:t>
            </a:r>
            <a:r>
              <a:rPr lang="de-DE" dirty="0"/>
              <a:t>? – zur vorhandenen Akte nehmen-&gt; Richtervorlage beim Vollstreckungsgericht</a:t>
            </a:r>
            <a:endParaRPr dirty="0"/>
          </a:p>
        </p:txBody>
      </p:sp>
    </p:spTree>
    <p:extLst>
      <p:ext uri="{BB962C8B-B14F-4D97-AF65-F5344CB8AC3E}">
        <p14:creationId xmlns:p14="http://schemas.microsoft.com/office/powerpoint/2010/main" val="382522857"/>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B789DDE-ED35-4A43-BA4D-CEC27D9B6C5F}" type="slidenum">
              <a:rPr lang="de-DE" smtClean="0"/>
              <a:t>99</a:t>
            </a:fld>
            <a:endParaRPr lang="de-DE"/>
          </a:p>
        </p:txBody>
      </p:sp>
    </p:spTree>
    <p:extLst>
      <p:ext uri="{BB962C8B-B14F-4D97-AF65-F5344CB8AC3E}">
        <p14:creationId xmlns:p14="http://schemas.microsoft.com/office/powerpoint/2010/main" val="18420503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7B313A58-5CA1-4EE1-BBEB-E046D3677DA7}" type="datetimeFigureOut">
              <a:rPr lang="de-DE" smtClean="0"/>
              <a:t>19.03.2024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EC88D2-2443-4C75-A577-FEE31FABDCF2}" type="slidenum">
              <a:rPr lang="de-DE" smtClean="0"/>
              <a:t>‹Nr.›</a:t>
            </a:fld>
            <a:endParaRPr lang="de-DE"/>
          </a:p>
        </p:txBody>
      </p:sp>
    </p:spTree>
    <p:extLst>
      <p:ext uri="{BB962C8B-B14F-4D97-AF65-F5344CB8AC3E}">
        <p14:creationId xmlns:p14="http://schemas.microsoft.com/office/powerpoint/2010/main" val="1638051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7B313A58-5CA1-4EE1-BBEB-E046D3677DA7}" type="datetimeFigureOut">
              <a:rPr lang="de-DE" smtClean="0"/>
              <a:t>19.03.2024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EC88D2-2443-4C75-A577-FEE31FABDCF2}" type="slidenum">
              <a:rPr lang="de-DE" smtClean="0"/>
              <a:t>‹Nr.›</a:t>
            </a:fld>
            <a:endParaRPr lang="de-DE"/>
          </a:p>
        </p:txBody>
      </p:sp>
    </p:spTree>
    <p:extLst>
      <p:ext uri="{BB962C8B-B14F-4D97-AF65-F5344CB8AC3E}">
        <p14:creationId xmlns:p14="http://schemas.microsoft.com/office/powerpoint/2010/main" val="414979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7B313A58-5CA1-4EE1-BBEB-E046D3677DA7}" type="datetimeFigureOut">
              <a:rPr lang="de-DE" smtClean="0"/>
              <a:t>19.03.2024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EC88D2-2443-4C75-A577-FEE31FABDCF2}" type="slidenum">
              <a:rPr lang="de-DE" smtClean="0"/>
              <a:t>‹Nr.›</a:t>
            </a:fld>
            <a:endParaRPr lang="de-DE"/>
          </a:p>
        </p:txBody>
      </p:sp>
    </p:spTree>
    <p:extLst>
      <p:ext uri="{BB962C8B-B14F-4D97-AF65-F5344CB8AC3E}">
        <p14:creationId xmlns:p14="http://schemas.microsoft.com/office/powerpoint/2010/main" val="39724931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Autofit/>
          </a:bodyPr>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de-DE" smtClean="0"/>
              <a:pPr/>
              <a:t>‹Nr.›</a:t>
            </a:fld>
            <a:endParaRPr lang="de-DE"/>
          </a:p>
        </p:txBody>
      </p:sp>
    </p:spTree>
    <p:extLst>
      <p:ext uri="{BB962C8B-B14F-4D97-AF65-F5344CB8AC3E}">
        <p14:creationId xmlns:p14="http://schemas.microsoft.com/office/powerpoint/2010/main" val="696259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415600" y="1536633"/>
            <a:ext cx="5333200" cy="4555200"/>
          </a:xfrm>
          <a:prstGeom prst="rect">
            <a:avLst/>
          </a:prstGeom>
        </p:spPr>
        <p:txBody>
          <a:bodyPr spcFirstLastPara="1" wrap="square" lIns="91425" tIns="91425" rIns="91425" bIns="91425" anchor="t" anchorCtr="0">
            <a:noAutofit/>
          </a:bodyPr>
          <a:lstStyle>
            <a:lvl1pPr marL="609585" lvl="0" indent="-423323">
              <a:spcBef>
                <a:spcPts val="0"/>
              </a:spcBef>
              <a:spcAft>
                <a:spcPts val="0"/>
              </a:spcAft>
              <a:buSzPts val="1400"/>
              <a:buChar char="●"/>
              <a:defRPr sz="1867"/>
            </a:lvl1pPr>
            <a:lvl2pPr marL="1219170" lvl="1" indent="-406390">
              <a:spcBef>
                <a:spcPts val="2133"/>
              </a:spcBef>
              <a:spcAft>
                <a:spcPts val="0"/>
              </a:spcAft>
              <a:buSzPts val="1200"/>
              <a:buChar char="○"/>
              <a:defRPr sz="1600"/>
            </a:lvl2pPr>
            <a:lvl3pPr marL="1828754" lvl="2" indent="-406390">
              <a:spcBef>
                <a:spcPts val="2133"/>
              </a:spcBef>
              <a:spcAft>
                <a:spcPts val="0"/>
              </a:spcAft>
              <a:buSzPts val="1200"/>
              <a:buChar char="■"/>
              <a:defRPr sz="1600"/>
            </a:lvl3pPr>
            <a:lvl4pPr marL="2438339" lvl="3" indent="-406390">
              <a:spcBef>
                <a:spcPts val="2133"/>
              </a:spcBef>
              <a:spcAft>
                <a:spcPts val="0"/>
              </a:spcAft>
              <a:buSzPts val="1200"/>
              <a:buChar char="●"/>
              <a:defRPr sz="1600"/>
            </a:lvl4pPr>
            <a:lvl5pPr marL="3047924" lvl="4" indent="-406390">
              <a:spcBef>
                <a:spcPts val="2133"/>
              </a:spcBef>
              <a:spcAft>
                <a:spcPts val="0"/>
              </a:spcAft>
              <a:buSzPts val="1200"/>
              <a:buChar char="○"/>
              <a:defRPr sz="1600"/>
            </a:lvl5pPr>
            <a:lvl6pPr marL="3657509" lvl="5" indent="-406390">
              <a:spcBef>
                <a:spcPts val="2133"/>
              </a:spcBef>
              <a:spcAft>
                <a:spcPts val="0"/>
              </a:spcAft>
              <a:buSzPts val="1200"/>
              <a:buChar char="■"/>
              <a:defRPr sz="1600"/>
            </a:lvl6pPr>
            <a:lvl7pPr marL="4267093" lvl="6" indent="-406390">
              <a:spcBef>
                <a:spcPts val="2133"/>
              </a:spcBef>
              <a:spcAft>
                <a:spcPts val="0"/>
              </a:spcAft>
              <a:buSzPts val="1200"/>
              <a:buChar char="●"/>
              <a:defRPr sz="1600"/>
            </a:lvl7pPr>
            <a:lvl8pPr marL="4876678" lvl="7" indent="-406390">
              <a:spcBef>
                <a:spcPts val="2133"/>
              </a:spcBef>
              <a:spcAft>
                <a:spcPts val="0"/>
              </a:spcAft>
              <a:buSzPts val="1200"/>
              <a:buChar char="○"/>
              <a:defRPr sz="1600"/>
            </a:lvl8pPr>
            <a:lvl9pPr marL="5486263" lvl="8" indent="-406390">
              <a:spcBef>
                <a:spcPts val="2133"/>
              </a:spcBef>
              <a:spcAft>
                <a:spcPts val="2133"/>
              </a:spcAft>
              <a:buSzPts val="1200"/>
              <a:buChar char="■"/>
              <a:defRPr sz="1600"/>
            </a:lvl9pPr>
          </a:lstStyle>
          <a:p>
            <a:endParaRPr/>
          </a:p>
        </p:txBody>
      </p:sp>
      <p:sp>
        <p:nvSpPr>
          <p:cNvPr id="23" name="Google Shape;23;p5"/>
          <p:cNvSpPr txBox="1">
            <a:spLocks noGrp="1"/>
          </p:cNvSpPr>
          <p:nvPr>
            <p:ph type="body" idx="2"/>
          </p:nvPr>
        </p:nvSpPr>
        <p:spPr>
          <a:xfrm>
            <a:off x="6443200" y="1536633"/>
            <a:ext cx="5333200" cy="4555200"/>
          </a:xfrm>
          <a:prstGeom prst="rect">
            <a:avLst/>
          </a:prstGeom>
        </p:spPr>
        <p:txBody>
          <a:bodyPr spcFirstLastPara="1" wrap="square" lIns="91425" tIns="91425" rIns="91425" bIns="91425" anchor="t" anchorCtr="0">
            <a:noAutofit/>
          </a:bodyPr>
          <a:lstStyle>
            <a:lvl1pPr marL="609585" lvl="0" indent="-423323">
              <a:spcBef>
                <a:spcPts val="0"/>
              </a:spcBef>
              <a:spcAft>
                <a:spcPts val="0"/>
              </a:spcAft>
              <a:buSzPts val="1400"/>
              <a:buChar char="●"/>
              <a:defRPr sz="1867"/>
            </a:lvl1pPr>
            <a:lvl2pPr marL="1219170" lvl="1" indent="-406390">
              <a:spcBef>
                <a:spcPts val="2133"/>
              </a:spcBef>
              <a:spcAft>
                <a:spcPts val="0"/>
              </a:spcAft>
              <a:buSzPts val="1200"/>
              <a:buChar char="○"/>
              <a:defRPr sz="1600"/>
            </a:lvl2pPr>
            <a:lvl3pPr marL="1828754" lvl="2" indent="-406390">
              <a:spcBef>
                <a:spcPts val="2133"/>
              </a:spcBef>
              <a:spcAft>
                <a:spcPts val="0"/>
              </a:spcAft>
              <a:buSzPts val="1200"/>
              <a:buChar char="■"/>
              <a:defRPr sz="1600"/>
            </a:lvl3pPr>
            <a:lvl4pPr marL="2438339" lvl="3" indent="-406390">
              <a:spcBef>
                <a:spcPts val="2133"/>
              </a:spcBef>
              <a:spcAft>
                <a:spcPts val="0"/>
              </a:spcAft>
              <a:buSzPts val="1200"/>
              <a:buChar char="●"/>
              <a:defRPr sz="1600"/>
            </a:lvl4pPr>
            <a:lvl5pPr marL="3047924" lvl="4" indent="-406390">
              <a:spcBef>
                <a:spcPts val="2133"/>
              </a:spcBef>
              <a:spcAft>
                <a:spcPts val="0"/>
              </a:spcAft>
              <a:buSzPts val="1200"/>
              <a:buChar char="○"/>
              <a:defRPr sz="1600"/>
            </a:lvl5pPr>
            <a:lvl6pPr marL="3657509" lvl="5" indent="-406390">
              <a:spcBef>
                <a:spcPts val="2133"/>
              </a:spcBef>
              <a:spcAft>
                <a:spcPts val="0"/>
              </a:spcAft>
              <a:buSzPts val="1200"/>
              <a:buChar char="■"/>
              <a:defRPr sz="1600"/>
            </a:lvl6pPr>
            <a:lvl7pPr marL="4267093" lvl="6" indent="-406390">
              <a:spcBef>
                <a:spcPts val="2133"/>
              </a:spcBef>
              <a:spcAft>
                <a:spcPts val="0"/>
              </a:spcAft>
              <a:buSzPts val="1200"/>
              <a:buChar char="●"/>
              <a:defRPr sz="1600"/>
            </a:lvl7pPr>
            <a:lvl8pPr marL="4876678" lvl="7" indent="-406390">
              <a:spcBef>
                <a:spcPts val="2133"/>
              </a:spcBef>
              <a:spcAft>
                <a:spcPts val="0"/>
              </a:spcAft>
              <a:buSzPts val="1200"/>
              <a:buChar char="○"/>
              <a:defRPr sz="1600"/>
            </a:lvl8pPr>
            <a:lvl9pPr marL="5486263" lvl="8" indent="-406390">
              <a:spcBef>
                <a:spcPts val="2133"/>
              </a:spcBef>
              <a:spcAft>
                <a:spcPts val="2133"/>
              </a:spcAft>
              <a:buSzPts val="1200"/>
              <a:buChar char="■"/>
              <a:defRPr sz="1600"/>
            </a:lvl9pPr>
          </a:lstStyle>
          <a:p>
            <a:endParaRPr/>
          </a:p>
        </p:txBody>
      </p:sp>
      <p:sp>
        <p:nvSpPr>
          <p:cNvPr id="24" name="Google Shape;24;p5"/>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de-DE" smtClean="0"/>
              <a:pPr/>
              <a:t>‹Nr.›</a:t>
            </a:fld>
            <a:endParaRPr lang="de-DE"/>
          </a:p>
        </p:txBody>
      </p:sp>
    </p:spTree>
    <p:extLst>
      <p:ext uri="{BB962C8B-B14F-4D97-AF65-F5344CB8AC3E}">
        <p14:creationId xmlns:p14="http://schemas.microsoft.com/office/powerpoint/2010/main" val="3573149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7B313A58-5CA1-4EE1-BBEB-E046D3677DA7}" type="datetimeFigureOut">
              <a:rPr lang="de-DE" smtClean="0"/>
              <a:t>19.03.2024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EC88D2-2443-4C75-A577-FEE31FABDCF2}" type="slidenum">
              <a:rPr lang="de-DE" smtClean="0"/>
              <a:t>‹Nr.›</a:t>
            </a:fld>
            <a:endParaRPr lang="de-DE"/>
          </a:p>
        </p:txBody>
      </p:sp>
    </p:spTree>
    <p:extLst>
      <p:ext uri="{BB962C8B-B14F-4D97-AF65-F5344CB8AC3E}">
        <p14:creationId xmlns:p14="http://schemas.microsoft.com/office/powerpoint/2010/main" val="322972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7B313A58-5CA1-4EE1-BBEB-E046D3677DA7}" type="datetimeFigureOut">
              <a:rPr lang="de-DE" smtClean="0"/>
              <a:t>19.03.2024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EC88D2-2443-4C75-A577-FEE31FABDCF2}" type="slidenum">
              <a:rPr lang="de-DE" smtClean="0"/>
              <a:t>‹Nr.›</a:t>
            </a:fld>
            <a:endParaRPr lang="de-DE"/>
          </a:p>
        </p:txBody>
      </p:sp>
    </p:spTree>
    <p:extLst>
      <p:ext uri="{BB962C8B-B14F-4D97-AF65-F5344CB8AC3E}">
        <p14:creationId xmlns:p14="http://schemas.microsoft.com/office/powerpoint/2010/main" val="3320475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7B313A58-5CA1-4EE1-BBEB-E046D3677DA7}" type="datetimeFigureOut">
              <a:rPr lang="de-DE" smtClean="0"/>
              <a:t>19.03.2024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8EC88D2-2443-4C75-A577-FEE31FABDCF2}" type="slidenum">
              <a:rPr lang="de-DE" smtClean="0"/>
              <a:t>‹Nr.›</a:t>
            </a:fld>
            <a:endParaRPr lang="de-DE"/>
          </a:p>
        </p:txBody>
      </p:sp>
    </p:spTree>
    <p:extLst>
      <p:ext uri="{BB962C8B-B14F-4D97-AF65-F5344CB8AC3E}">
        <p14:creationId xmlns:p14="http://schemas.microsoft.com/office/powerpoint/2010/main" val="4167895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7B313A58-5CA1-4EE1-BBEB-E046D3677DA7}" type="datetimeFigureOut">
              <a:rPr lang="de-DE" smtClean="0"/>
              <a:t>19.03.2024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18EC88D2-2443-4C75-A577-FEE31FABDCF2}" type="slidenum">
              <a:rPr lang="de-DE" smtClean="0"/>
              <a:t>‹Nr.›</a:t>
            </a:fld>
            <a:endParaRPr lang="de-DE"/>
          </a:p>
        </p:txBody>
      </p:sp>
    </p:spTree>
    <p:extLst>
      <p:ext uri="{BB962C8B-B14F-4D97-AF65-F5344CB8AC3E}">
        <p14:creationId xmlns:p14="http://schemas.microsoft.com/office/powerpoint/2010/main" val="569595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7B313A58-5CA1-4EE1-BBEB-E046D3677DA7}" type="datetimeFigureOut">
              <a:rPr lang="de-DE" smtClean="0"/>
              <a:t>19.03.2024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18EC88D2-2443-4C75-A577-FEE31FABDCF2}" type="slidenum">
              <a:rPr lang="de-DE" smtClean="0"/>
              <a:t>‹Nr.›</a:t>
            </a:fld>
            <a:endParaRPr lang="de-DE"/>
          </a:p>
        </p:txBody>
      </p:sp>
    </p:spTree>
    <p:extLst>
      <p:ext uri="{BB962C8B-B14F-4D97-AF65-F5344CB8AC3E}">
        <p14:creationId xmlns:p14="http://schemas.microsoft.com/office/powerpoint/2010/main" val="674432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B313A58-5CA1-4EE1-BBEB-E046D3677DA7}" type="datetimeFigureOut">
              <a:rPr lang="de-DE" smtClean="0"/>
              <a:t>19.03.2024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18EC88D2-2443-4C75-A577-FEE31FABDCF2}" type="slidenum">
              <a:rPr lang="de-DE" smtClean="0"/>
              <a:t>‹Nr.›</a:t>
            </a:fld>
            <a:endParaRPr lang="de-DE"/>
          </a:p>
        </p:txBody>
      </p:sp>
    </p:spTree>
    <p:extLst>
      <p:ext uri="{BB962C8B-B14F-4D97-AF65-F5344CB8AC3E}">
        <p14:creationId xmlns:p14="http://schemas.microsoft.com/office/powerpoint/2010/main" val="4116421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7B313A58-5CA1-4EE1-BBEB-E046D3677DA7}" type="datetimeFigureOut">
              <a:rPr lang="de-DE" smtClean="0"/>
              <a:t>19.03.2024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8EC88D2-2443-4C75-A577-FEE31FABDCF2}" type="slidenum">
              <a:rPr lang="de-DE" smtClean="0"/>
              <a:t>‹Nr.›</a:t>
            </a:fld>
            <a:endParaRPr lang="de-DE"/>
          </a:p>
        </p:txBody>
      </p:sp>
    </p:spTree>
    <p:extLst>
      <p:ext uri="{BB962C8B-B14F-4D97-AF65-F5344CB8AC3E}">
        <p14:creationId xmlns:p14="http://schemas.microsoft.com/office/powerpoint/2010/main" val="1014684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7B313A58-5CA1-4EE1-BBEB-E046D3677DA7}" type="datetimeFigureOut">
              <a:rPr lang="de-DE" smtClean="0"/>
              <a:t>19.03.2024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8EC88D2-2443-4C75-A577-FEE31FABDCF2}" type="slidenum">
              <a:rPr lang="de-DE" smtClean="0"/>
              <a:t>‹Nr.›</a:t>
            </a:fld>
            <a:endParaRPr lang="de-DE"/>
          </a:p>
        </p:txBody>
      </p:sp>
    </p:spTree>
    <p:extLst>
      <p:ext uri="{BB962C8B-B14F-4D97-AF65-F5344CB8AC3E}">
        <p14:creationId xmlns:p14="http://schemas.microsoft.com/office/powerpoint/2010/main" val="2175583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313A58-5CA1-4EE1-BBEB-E046D3677DA7}" type="datetimeFigureOut">
              <a:rPr lang="de-DE" smtClean="0"/>
              <a:t>19.03.2024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EC88D2-2443-4C75-A577-FEE31FABDCF2}" type="slidenum">
              <a:rPr lang="de-DE" smtClean="0"/>
              <a:t>‹Nr.›</a:t>
            </a:fld>
            <a:endParaRPr lang="de-DE"/>
          </a:p>
        </p:txBody>
      </p:sp>
    </p:spTree>
    <p:extLst>
      <p:ext uri="{BB962C8B-B14F-4D97-AF65-F5344CB8AC3E}">
        <p14:creationId xmlns:p14="http://schemas.microsoft.com/office/powerpoint/2010/main" val="20013259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2.xml"/></Relationships>
</file>

<file path=ppt/slides/_rels/slide7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5.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6.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7.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8.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5.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3.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3.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de-DE" dirty="0" smtClean="0"/>
              <a:t>Zwangsvollstreckung</a:t>
            </a:r>
            <a:br>
              <a:rPr lang="de-DE" dirty="0" smtClean="0"/>
            </a:br>
            <a:endParaRPr lang="de-DE" dirty="0"/>
          </a:p>
        </p:txBody>
      </p:sp>
      <p:sp>
        <p:nvSpPr>
          <p:cNvPr id="3" name="Untertitel 2"/>
          <p:cNvSpPr>
            <a:spLocks noGrp="1"/>
          </p:cNvSpPr>
          <p:nvPr>
            <p:ph type="subTitle" idx="1"/>
          </p:nvPr>
        </p:nvSpPr>
        <p:spPr/>
        <p:txBody>
          <a:bodyPr/>
          <a:lstStyle/>
          <a:p>
            <a:r>
              <a:rPr lang="de-DE" dirty="0" smtClean="0"/>
              <a:t>Ausbildung allgemeiner Justizdienst</a:t>
            </a:r>
          </a:p>
          <a:p>
            <a:r>
              <a:rPr lang="de-DE" smtClean="0"/>
              <a:t>Frau </a:t>
            </a:r>
            <a:r>
              <a:rPr lang="de-DE" dirty="0" err="1" smtClean="0"/>
              <a:t>Rachner</a:t>
            </a:r>
            <a:endParaRPr lang="de-DE" dirty="0"/>
          </a:p>
        </p:txBody>
      </p:sp>
    </p:spTree>
    <p:extLst>
      <p:ext uri="{BB962C8B-B14F-4D97-AF65-F5344CB8AC3E}">
        <p14:creationId xmlns:p14="http://schemas.microsoft.com/office/powerpoint/2010/main" val="32552523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4294967295"/>
          </p:nvPr>
        </p:nvSpPr>
        <p:spPr>
          <a:xfrm>
            <a:off x="672672" y="352054"/>
            <a:ext cx="10515600" cy="6363221"/>
          </a:xfrm>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marL="0" indent="0" algn="ctr">
              <a:buNone/>
            </a:pPr>
            <a:r>
              <a:rPr lang="de-DE" sz="3200" u="sng" dirty="0"/>
              <a:t>Grundbuchamt</a:t>
            </a:r>
          </a:p>
          <a:p>
            <a:pPr marL="0" indent="0" algn="ctr">
              <a:buNone/>
            </a:pPr>
            <a:endParaRPr lang="de-DE" sz="3200" u="sng" dirty="0"/>
          </a:p>
          <a:p>
            <a:pPr marL="0" indent="0">
              <a:buNone/>
            </a:pPr>
            <a:r>
              <a:rPr lang="de-DE" dirty="0"/>
              <a:t>Eintragungen von Zwangssicherungshypotheken</a:t>
            </a:r>
          </a:p>
          <a:p>
            <a:pPr marL="0" indent="0">
              <a:buNone/>
            </a:pPr>
            <a:endParaRPr lang="de-DE" dirty="0"/>
          </a:p>
          <a:p>
            <a:pPr marL="0" indent="0" algn="ctr">
              <a:buNone/>
            </a:pPr>
            <a:r>
              <a:rPr lang="de-DE" sz="3200" u="sng" dirty="0"/>
              <a:t>Prozessgericht</a:t>
            </a:r>
          </a:p>
          <a:p>
            <a:pPr marL="0" indent="0" algn="ctr">
              <a:buNone/>
            </a:pPr>
            <a:endParaRPr lang="de-DE" sz="3200" u="sng" dirty="0"/>
          </a:p>
          <a:p>
            <a:pPr marL="0" indent="0">
              <a:buNone/>
            </a:pPr>
            <a:r>
              <a:rPr lang="de-DE" dirty="0"/>
              <a:t>Vollstreckung vertretbarer und unvertretbarer  </a:t>
            </a:r>
            <a:r>
              <a:rPr lang="de-DE" dirty="0" smtClean="0"/>
              <a:t>Handlungen §§ 887,888 ZPO</a:t>
            </a:r>
            <a:endParaRPr lang="de-DE" dirty="0"/>
          </a:p>
          <a:p>
            <a:pPr marL="0" indent="0">
              <a:buNone/>
            </a:pPr>
            <a:endParaRPr lang="de-DE" sz="3200" u="sng" dirty="0"/>
          </a:p>
          <a:p>
            <a:pPr marL="0" indent="0" algn="ctr">
              <a:buNone/>
            </a:pPr>
            <a:r>
              <a:rPr lang="de-DE" sz="3200" u="sng" dirty="0"/>
              <a:t>Versteigerungsgericht</a:t>
            </a:r>
          </a:p>
          <a:p>
            <a:pPr marL="0" indent="0" algn="ctr">
              <a:buNone/>
            </a:pPr>
            <a:endParaRPr lang="de-DE" sz="3200" u="sng" dirty="0"/>
          </a:p>
          <a:p>
            <a:r>
              <a:rPr lang="de-DE" dirty="0"/>
              <a:t>Zwangsversteigerung</a:t>
            </a:r>
          </a:p>
          <a:p>
            <a:r>
              <a:rPr lang="de-DE" dirty="0"/>
              <a:t>Zwangsverwaltung</a:t>
            </a:r>
          </a:p>
          <a:p>
            <a:r>
              <a:rPr lang="de-DE" dirty="0" smtClean="0"/>
              <a:t>Teilungsversteigerung </a:t>
            </a:r>
            <a:endParaRPr lang="de-DE" dirty="0"/>
          </a:p>
        </p:txBody>
      </p:sp>
    </p:spTree>
    <p:extLst>
      <p:ext uri="{BB962C8B-B14F-4D97-AF65-F5344CB8AC3E}">
        <p14:creationId xmlns:p14="http://schemas.microsoft.com/office/powerpoint/2010/main" val="2758449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idx="4294967295"/>
          </p:nvPr>
        </p:nvSpPr>
        <p:spPr>
          <a:xfrm>
            <a:off x="0" y="657726"/>
            <a:ext cx="11360150" cy="5433512"/>
          </a:xfrm>
        </p:spPr>
        <p:txBody>
          <a:bodyPr>
            <a:normAutofit fontScale="92500" lnSpcReduction="10000"/>
          </a:bodyPr>
          <a:lstStyle/>
          <a:p>
            <a:pPr marL="0" indent="0">
              <a:buNone/>
            </a:pPr>
            <a:r>
              <a:rPr lang="de-DE" dirty="0"/>
              <a:t>Willi Schneider hat vor zwei Jahren der Sieglinde Stoffel eine Nähmaschine geliehen. Nun benötigt er diese zurück. Herr Schneider muss jedoch ein Urteil gegen Frau Stoffel erwirken.</a:t>
            </a:r>
          </a:p>
          <a:p>
            <a:pPr marL="0" indent="0">
              <a:buNone/>
            </a:pPr>
            <a:r>
              <a:rPr lang="de-DE" dirty="0"/>
              <a:t>1. Die Beklagte wird verurteilt, die Nähmaschine der Marke Singer XY an den Kläger herauszugeben.</a:t>
            </a:r>
          </a:p>
          <a:p>
            <a:pPr marL="0" indent="0">
              <a:buNone/>
            </a:pPr>
            <a:r>
              <a:rPr lang="de-DE" dirty="0"/>
              <a:t>2. Die Kosten des Rechtsstreits trägt die Beklagte.</a:t>
            </a:r>
          </a:p>
          <a:p>
            <a:pPr marL="0" indent="0">
              <a:buNone/>
            </a:pPr>
            <a:r>
              <a:rPr lang="de-DE" dirty="0"/>
              <a:t>3. Das Urteil ist vorläufig vollstreckbar.</a:t>
            </a:r>
          </a:p>
          <a:p>
            <a:pPr marL="0" indent="0">
              <a:buNone/>
            </a:pPr>
            <a:r>
              <a:rPr lang="de-DE" dirty="0"/>
              <a:t> </a:t>
            </a:r>
          </a:p>
          <a:p>
            <a:pPr marL="0" indent="0">
              <a:buNone/>
            </a:pPr>
            <a:r>
              <a:rPr lang="de-DE" dirty="0"/>
              <a:t> </a:t>
            </a:r>
          </a:p>
          <a:p>
            <a:pPr marL="0" indent="0">
              <a:buNone/>
            </a:pPr>
            <a:r>
              <a:rPr lang="de-DE" dirty="0"/>
              <a:t>Sieglinde Stoffel sagt dem OGV </a:t>
            </a:r>
            <a:r>
              <a:rPr lang="de-DE" dirty="0" err="1"/>
              <a:t>Gaier</a:t>
            </a:r>
            <a:r>
              <a:rPr lang="de-DE" dirty="0"/>
              <a:t>, dass sie die Nähmaschine für ihre Heimarbeit als Näherin benötige und sie wisse, dass die Nähmaschine daher nicht gepfändet werden darf.</a:t>
            </a:r>
          </a:p>
          <a:p>
            <a:pPr marL="0" indent="0">
              <a:buNone/>
            </a:pPr>
            <a:r>
              <a:rPr lang="de-DE" dirty="0"/>
              <a:t>Ist diese Aussage richtig? </a:t>
            </a:r>
          </a:p>
          <a:p>
            <a:pPr marL="0" indent="0">
              <a:buNone/>
            </a:pPr>
            <a:endParaRPr lang="de-DE" dirty="0"/>
          </a:p>
        </p:txBody>
      </p:sp>
    </p:spTree>
    <p:extLst>
      <p:ext uri="{BB962C8B-B14F-4D97-AF65-F5344CB8AC3E}">
        <p14:creationId xmlns:p14="http://schemas.microsoft.com/office/powerpoint/2010/main" val="313108481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2"/>
          </a:solidFill>
        </p:spPr>
        <p:txBody>
          <a:bodyPr/>
          <a:lstStyle/>
          <a:p>
            <a:r>
              <a:rPr lang="de-DE" b="1" dirty="0" smtClean="0"/>
              <a:t>Sachverhalt</a:t>
            </a:r>
            <a:endParaRPr lang="de-DE" b="1" dirty="0"/>
          </a:p>
        </p:txBody>
      </p:sp>
      <p:sp>
        <p:nvSpPr>
          <p:cNvPr id="3" name="Textplatzhalter 2"/>
          <p:cNvSpPr>
            <a:spLocks noGrp="1"/>
          </p:cNvSpPr>
          <p:nvPr>
            <p:ph type="body" idx="1"/>
          </p:nvPr>
        </p:nvSpPr>
        <p:spPr/>
        <p:txBody>
          <a:bodyPr/>
          <a:lstStyle/>
          <a:p>
            <a:pPr marL="152396" indent="0">
              <a:buNone/>
            </a:pPr>
            <a:endParaRPr lang="de-DE" dirty="0" smtClean="0"/>
          </a:p>
          <a:p>
            <a:pPr marL="152396" indent="0">
              <a:buNone/>
            </a:pPr>
            <a:r>
              <a:rPr lang="de-DE" b="1" dirty="0" smtClean="0"/>
              <a:t>Der Schuldner verweigert dem Gerichtsvollzieher den Zutritt zur Wohnung. Was muss nunmehr veranlasst werden.</a:t>
            </a:r>
            <a:endParaRPr lang="de-DE" b="1" dirty="0"/>
          </a:p>
        </p:txBody>
      </p:sp>
    </p:spTree>
    <p:extLst>
      <p:ext uri="{BB962C8B-B14F-4D97-AF65-F5344CB8AC3E}">
        <p14:creationId xmlns:p14="http://schemas.microsoft.com/office/powerpoint/2010/main" val="324531797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2"/>
          </a:solidFill>
        </p:spPr>
        <p:txBody>
          <a:bodyPr/>
          <a:lstStyle/>
          <a:p>
            <a:r>
              <a:rPr lang="de-DE" b="1" dirty="0" smtClean="0"/>
              <a:t>Sachverhalt</a:t>
            </a:r>
            <a:endParaRPr lang="de-DE" b="1" dirty="0"/>
          </a:p>
        </p:txBody>
      </p:sp>
      <p:sp>
        <p:nvSpPr>
          <p:cNvPr id="3" name="Textplatzhalter 2"/>
          <p:cNvSpPr>
            <a:spLocks noGrp="1"/>
          </p:cNvSpPr>
          <p:nvPr>
            <p:ph type="body" idx="1"/>
          </p:nvPr>
        </p:nvSpPr>
        <p:spPr/>
        <p:txBody>
          <a:bodyPr/>
          <a:lstStyle/>
          <a:p>
            <a:pPr marL="152396" indent="0">
              <a:buNone/>
            </a:pPr>
            <a:endParaRPr lang="de-DE" dirty="0" smtClean="0"/>
          </a:p>
          <a:p>
            <a:pPr marL="152396" indent="0">
              <a:buNone/>
            </a:pPr>
            <a:r>
              <a:rPr lang="de-DE" b="1" dirty="0" smtClean="0"/>
              <a:t>Anhand der Vermögensauskunft erkennt der Gläubiger, dass der Schuldner ein regelmäßiges Arbeitseinkommen hat.</a:t>
            </a:r>
            <a:endParaRPr lang="de-DE" b="1" dirty="0"/>
          </a:p>
        </p:txBody>
      </p:sp>
    </p:spTree>
    <p:extLst>
      <p:ext uri="{BB962C8B-B14F-4D97-AF65-F5344CB8AC3E}">
        <p14:creationId xmlns:p14="http://schemas.microsoft.com/office/powerpoint/2010/main" val="2242797058"/>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2"/>
          </a:solidFill>
        </p:spPr>
        <p:txBody>
          <a:bodyPr/>
          <a:lstStyle/>
          <a:p>
            <a:r>
              <a:rPr lang="de-DE" b="1" dirty="0" smtClean="0"/>
              <a:t>Sachverhalt</a:t>
            </a:r>
            <a:endParaRPr lang="de-DE" b="1" dirty="0"/>
          </a:p>
        </p:txBody>
      </p:sp>
      <p:sp>
        <p:nvSpPr>
          <p:cNvPr id="3" name="Textplatzhalter 2"/>
          <p:cNvSpPr>
            <a:spLocks noGrp="1"/>
          </p:cNvSpPr>
          <p:nvPr>
            <p:ph type="body" idx="1"/>
          </p:nvPr>
        </p:nvSpPr>
        <p:spPr/>
        <p:txBody>
          <a:bodyPr/>
          <a:lstStyle/>
          <a:p>
            <a:pPr marL="152396" indent="0">
              <a:buNone/>
            </a:pPr>
            <a:endParaRPr lang="de-DE" dirty="0" smtClean="0"/>
          </a:p>
          <a:p>
            <a:pPr marL="152396" indent="0">
              <a:buNone/>
            </a:pPr>
            <a:r>
              <a:rPr lang="de-DE" b="1" dirty="0" smtClean="0"/>
              <a:t>Eine alleinerziehende Schuldnerin, 4 Kinder zwischen 3 Monaten und 5 Jahren hat Post vom Gerichtsvollzieher mit Räumungstermin in 4 Wochen.</a:t>
            </a:r>
            <a:endParaRPr lang="de-DE" b="1" dirty="0"/>
          </a:p>
        </p:txBody>
      </p:sp>
    </p:spTree>
    <p:extLst>
      <p:ext uri="{BB962C8B-B14F-4D97-AF65-F5344CB8AC3E}">
        <p14:creationId xmlns:p14="http://schemas.microsoft.com/office/powerpoint/2010/main" val="1734578409"/>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2"/>
          </a:solidFill>
        </p:spPr>
        <p:txBody>
          <a:bodyPr/>
          <a:lstStyle/>
          <a:p>
            <a:r>
              <a:rPr lang="de-DE" b="1" dirty="0" smtClean="0"/>
              <a:t>Sachverhalt</a:t>
            </a:r>
            <a:endParaRPr lang="de-DE" b="1" dirty="0"/>
          </a:p>
        </p:txBody>
      </p:sp>
      <p:sp>
        <p:nvSpPr>
          <p:cNvPr id="3" name="Textplatzhalter 2"/>
          <p:cNvSpPr>
            <a:spLocks noGrp="1"/>
          </p:cNvSpPr>
          <p:nvPr>
            <p:ph type="body" idx="1"/>
          </p:nvPr>
        </p:nvSpPr>
        <p:spPr/>
        <p:txBody>
          <a:bodyPr/>
          <a:lstStyle/>
          <a:p>
            <a:pPr marL="152396" indent="0">
              <a:buNone/>
            </a:pPr>
            <a:endParaRPr lang="de-DE" dirty="0" smtClean="0"/>
          </a:p>
          <a:p>
            <a:pPr marL="152396" indent="0">
              <a:buNone/>
            </a:pPr>
            <a:r>
              <a:rPr lang="de-DE" b="1" dirty="0" smtClean="0"/>
              <a:t>Der Gerichtsvollzieher hat einen Gegenstand gepfändet, den der Schuldner für unpfändbar hält.</a:t>
            </a:r>
            <a:endParaRPr lang="de-DE" b="1" dirty="0"/>
          </a:p>
        </p:txBody>
      </p:sp>
    </p:spTree>
    <p:extLst>
      <p:ext uri="{BB962C8B-B14F-4D97-AF65-F5344CB8AC3E}">
        <p14:creationId xmlns:p14="http://schemas.microsoft.com/office/powerpoint/2010/main" val="1107296797"/>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2"/>
          </a:solidFill>
        </p:spPr>
        <p:txBody>
          <a:bodyPr/>
          <a:lstStyle/>
          <a:p>
            <a:r>
              <a:rPr lang="de-DE" b="1" dirty="0" smtClean="0"/>
              <a:t>Sachverhalt</a:t>
            </a:r>
            <a:endParaRPr lang="de-DE" b="1" dirty="0"/>
          </a:p>
        </p:txBody>
      </p:sp>
      <p:sp>
        <p:nvSpPr>
          <p:cNvPr id="3" name="Textplatzhalter 2"/>
          <p:cNvSpPr>
            <a:spLocks noGrp="1"/>
          </p:cNvSpPr>
          <p:nvPr>
            <p:ph type="body" idx="1"/>
          </p:nvPr>
        </p:nvSpPr>
        <p:spPr/>
        <p:txBody>
          <a:bodyPr/>
          <a:lstStyle/>
          <a:p>
            <a:pPr marL="152396" indent="0">
              <a:buNone/>
            </a:pPr>
            <a:endParaRPr lang="de-DE" dirty="0" smtClean="0"/>
          </a:p>
          <a:p>
            <a:pPr marL="152396" indent="0">
              <a:buNone/>
            </a:pPr>
            <a:r>
              <a:rPr lang="de-DE" b="1" dirty="0" smtClean="0"/>
              <a:t>Der Gerichtsvollzieher teilt dem Gläubiger mit, er habe mehrfach vergeblich versucht, den Schuldner anzutreffen. Nach Aussagen der Nachbarn komme der Schuldner immer erst sehr spät von der Arbeit nach Hause.</a:t>
            </a:r>
            <a:endParaRPr lang="de-DE" b="1" dirty="0"/>
          </a:p>
        </p:txBody>
      </p:sp>
    </p:spTree>
    <p:extLst>
      <p:ext uri="{BB962C8B-B14F-4D97-AF65-F5344CB8AC3E}">
        <p14:creationId xmlns:p14="http://schemas.microsoft.com/office/powerpoint/2010/main" val="10660768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2"/>
          </a:solidFill>
        </p:spPr>
        <p:txBody>
          <a:bodyPr/>
          <a:lstStyle/>
          <a:p>
            <a:r>
              <a:rPr lang="de-DE" b="1" dirty="0" smtClean="0"/>
              <a:t>Sachverhalt</a:t>
            </a:r>
            <a:endParaRPr lang="de-DE" b="1" dirty="0"/>
          </a:p>
        </p:txBody>
      </p:sp>
      <p:sp>
        <p:nvSpPr>
          <p:cNvPr id="3" name="Textplatzhalter 2"/>
          <p:cNvSpPr>
            <a:spLocks noGrp="1"/>
          </p:cNvSpPr>
          <p:nvPr>
            <p:ph type="body" idx="1"/>
          </p:nvPr>
        </p:nvSpPr>
        <p:spPr/>
        <p:txBody>
          <a:bodyPr/>
          <a:lstStyle/>
          <a:p>
            <a:pPr marL="152396" indent="0">
              <a:buNone/>
            </a:pPr>
            <a:endParaRPr lang="de-DE" dirty="0" smtClean="0"/>
          </a:p>
          <a:p>
            <a:pPr marL="152396" indent="0">
              <a:buNone/>
            </a:pPr>
            <a:r>
              <a:rPr lang="de-DE" b="1" dirty="0" smtClean="0"/>
              <a:t>Der Schuldner verweigert die Abgabe der Vermögensauskunft. Er erscheint trotz ordnungsgemäßer Ladung nicht </a:t>
            </a:r>
            <a:r>
              <a:rPr lang="de-DE" b="1" smtClean="0"/>
              <a:t>zum Termin.</a:t>
            </a:r>
            <a:endParaRPr lang="de-DE" b="1" dirty="0"/>
          </a:p>
        </p:txBody>
      </p:sp>
    </p:spTree>
    <p:extLst>
      <p:ext uri="{BB962C8B-B14F-4D97-AF65-F5344CB8AC3E}">
        <p14:creationId xmlns:p14="http://schemas.microsoft.com/office/powerpoint/2010/main" val="27570519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de-DE" u="sng" dirty="0"/>
              <a:t>Vollstreckungsbehörden</a:t>
            </a:r>
            <a:br>
              <a:rPr lang="de-DE" u="sng" dirty="0"/>
            </a:br>
            <a:endParaRPr lang="de-DE" dirty="0"/>
          </a:p>
        </p:txBody>
      </p:sp>
      <p:sp>
        <p:nvSpPr>
          <p:cNvPr id="3" name="Inhaltsplatzhalter 2"/>
          <p:cNvSpPr>
            <a:spLocks noGrp="1"/>
          </p:cNvSpPr>
          <p:nvPr>
            <p:ph idx="1"/>
          </p:nvPr>
        </p:nvSpPr>
        <p:spPr/>
        <p:txBody>
          <a:bodyPr/>
          <a:lstStyle/>
          <a:p>
            <a:pPr marL="0" indent="0" algn="ctr">
              <a:buNone/>
            </a:pPr>
            <a:endParaRPr lang="de-DE" sz="3200" u="sng" dirty="0"/>
          </a:p>
          <a:p>
            <a:r>
              <a:rPr lang="de-DE" dirty="0"/>
              <a:t>b</a:t>
            </a:r>
            <a:r>
              <a:rPr lang="de-DE" dirty="0" smtClean="0"/>
              <a:t>spw</a:t>
            </a:r>
            <a:r>
              <a:rPr lang="de-DE" dirty="0"/>
              <a:t>. Finanzamt, Zollamt, gesetzliche Krankenversicherungen, Städte und Gemeinden, Kosteneinziehungsstelle der Justiz</a:t>
            </a:r>
          </a:p>
          <a:p>
            <a:r>
              <a:rPr lang="de-DE" dirty="0"/>
              <a:t>Vollstreckung öffentlich-rechtlicher Forderungen (Steuerbescheiden, Beitragsbescheiden, Ordnungsgeldbescheiden, Kostenrechnungen)</a:t>
            </a:r>
          </a:p>
          <a:p>
            <a:r>
              <a:rPr lang="de-DE" dirty="0"/>
              <a:t>r</a:t>
            </a:r>
            <a:r>
              <a:rPr lang="de-DE" dirty="0" smtClean="0"/>
              <a:t>ichtet </a:t>
            </a:r>
            <a:r>
              <a:rPr lang="de-DE" dirty="0"/>
              <a:t>sich nach den eigenen Vorschriften der  Vollstreckungsbehörde</a:t>
            </a:r>
          </a:p>
          <a:p>
            <a:endParaRPr lang="de-DE" dirty="0"/>
          </a:p>
        </p:txBody>
      </p:sp>
    </p:spTree>
    <p:extLst>
      <p:ext uri="{BB962C8B-B14F-4D97-AF65-F5344CB8AC3E}">
        <p14:creationId xmlns:p14="http://schemas.microsoft.com/office/powerpoint/2010/main" val="1751970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de-DE" dirty="0" smtClean="0"/>
              <a:t>Zuständigkeiten in der </a:t>
            </a:r>
            <a:r>
              <a:rPr lang="de-DE" dirty="0"/>
              <a:t>Z</a:t>
            </a:r>
            <a:r>
              <a:rPr lang="de-DE" dirty="0" smtClean="0"/>
              <a:t>wangsvollstreckung</a:t>
            </a:r>
            <a:endParaRPr lang="de-DE" dirty="0"/>
          </a:p>
        </p:txBody>
      </p:sp>
      <p:sp>
        <p:nvSpPr>
          <p:cNvPr id="3" name="Inhaltsplatzhalter 2"/>
          <p:cNvSpPr>
            <a:spLocks noGrp="1"/>
          </p:cNvSpPr>
          <p:nvPr>
            <p:ph idx="1"/>
          </p:nvPr>
        </p:nvSpPr>
        <p:spPr/>
        <p:txBody>
          <a:bodyPr/>
          <a:lstStyle/>
          <a:p>
            <a:pPr marL="0" indent="0">
              <a:buNone/>
            </a:pPr>
            <a:r>
              <a:rPr lang="de-DE" dirty="0"/>
              <a:t> </a:t>
            </a:r>
            <a:r>
              <a:rPr lang="de-DE" sz="2400" b="1" dirty="0"/>
              <a:t>D</a:t>
            </a:r>
            <a:r>
              <a:rPr lang="de-DE" sz="2400" b="1" dirty="0" smtClean="0"/>
              <a:t>ie festgelegten Zuständigkeiten sind </a:t>
            </a:r>
            <a:r>
              <a:rPr lang="de-DE" sz="2400" b="1" u="sng" dirty="0" smtClean="0"/>
              <a:t>ausschließliche</a:t>
            </a:r>
            <a:r>
              <a:rPr lang="de-DE" sz="2400" b="1" dirty="0" smtClean="0"/>
              <a:t> Gerichtsstände.(§802 ZPO)</a:t>
            </a:r>
          </a:p>
          <a:p>
            <a:pPr marL="0" indent="0">
              <a:buNone/>
            </a:pPr>
            <a:endParaRPr lang="de-DE" sz="2400" b="1" dirty="0"/>
          </a:p>
          <a:p>
            <a:pPr marL="0" indent="0">
              <a:buNone/>
            </a:pPr>
            <a:endParaRPr lang="de-DE" sz="2400" b="1" dirty="0" smtClean="0"/>
          </a:p>
          <a:p>
            <a:pPr marL="0" indent="0">
              <a:buNone/>
            </a:pPr>
            <a:endParaRPr lang="de-DE" sz="2400" b="1" dirty="0"/>
          </a:p>
        </p:txBody>
      </p:sp>
      <p:graphicFrame>
        <p:nvGraphicFramePr>
          <p:cNvPr id="4" name="Tabelle 3"/>
          <p:cNvGraphicFramePr>
            <a:graphicFrameLocks noGrp="1"/>
          </p:cNvGraphicFramePr>
          <p:nvPr>
            <p:extLst>
              <p:ext uri="{D42A27DB-BD31-4B8C-83A1-F6EECF244321}">
                <p14:modId xmlns:p14="http://schemas.microsoft.com/office/powerpoint/2010/main" val="793280600"/>
              </p:ext>
            </p:extLst>
          </p:nvPr>
        </p:nvGraphicFramePr>
        <p:xfrm>
          <a:off x="1107828" y="2426677"/>
          <a:ext cx="10005648" cy="3552093"/>
        </p:xfrm>
        <a:graphic>
          <a:graphicData uri="http://schemas.openxmlformats.org/drawingml/2006/table">
            <a:tbl>
              <a:tblPr firstRow="1" bandRow="1">
                <a:tableStyleId>{5C22544A-7EE6-4342-B048-85BDC9FD1C3A}</a:tableStyleId>
              </a:tblPr>
              <a:tblGrid>
                <a:gridCol w="5002824">
                  <a:extLst>
                    <a:ext uri="{9D8B030D-6E8A-4147-A177-3AD203B41FA5}">
                      <a16:colId xmlns:a16="http://schemas.microsoft.com/office/drawing/2014/main" val="3488146496"/>
                    </a:ext>
                  </a:extLst>
                </a:gridCol>
                <a:gridCol w="5002824">
                  <a:extLst>
                    <a:ext uri="{9D8B030D-6E8A-4147-A177-3AD203B41FA5}">
                      <a16:colId xmlns:a16="http://schemas.microsoft.com/office/drawing/2014/main" val="1008085577"/>
                    </a:ext>
                  </a:extLst>
                </a:gridCol>
              </a:tblGrid>
              <a:tr h="574950">
                <a:tc>
                  <a:txBody>
                    <a:bodyPr/>
                    <a:lstStyle/>
                    <a:p>
                      <a:r>
                        <a:rPr lang="de-DE" dirty="0" smtClean="0"/>
                        <a:t>Sachliche Zuständigkeit</a:t>
                      </a:r>
                      <a:endParaRPr lang="de-DE" dirty="0"/>
                    </a:p>
                  </a:txBody>
                  <a:tcPr>
                    <a:solidFill>
                      <a:schemeClr val="accent2"/>
                    </a:solidFill>
                  </a:tcPr>
                </a:tc>
                <a:tc>
                  <a:txBody>
                    <a:bodyPr/>
                    <a:lstStyle/>
                    <a:p>
                      <a:r>
                        <a:rPr lang="de-DE" dirty="0" smtClean="0"/>
                        <a:t>Örtliche Zuständigkeit</a:t>
                      </a:r>
                      <a:endParaRPr lang="de-DE" dirty="0"/>
                    </a:p>
                  </a:txBody>
                  <a:tcPr>
                    <a:solidFill>
                      <a:schemeClr val="accent2"/>
                    </a:solidFill>
                  </a:tcPr>
                </a:tc>
                <a:extLst>
                  <a:ext uri="{0D108BD9-81ED-4DB2-BD59-A6C34878D82A}">
                    <a16:rowId xmlns:a16="http://schemas.microsoft.com/office/drawing/2014/main" val="2374738869"/>
                  </a:ext>
                </a:extLst>
              </a:tr>
              <a:tr h="992381">
                <a:tc>
                  <a:txBody>
                    <a:bodyPr/>
                    <a:lstStyle/>
                    <a:p>
                      <a:r>
                        <a:rPr lang="de-DE" dirty="0" smtClean="0"/>
                        <a:t>-Amtsgericht als Vollstreckungsgericht</a:t>
                      </a:r>
                      <a:r>
                        <a:rPr lang="de-DE" baseline="0" dirty="0" smtClean="0"/>
                        <a:t> (§764 Abs.1 ZPO)</a:t>
                      </a:r>
                    </a:p>
                    <a:p>
                      <a:r>
                        <a:rPr lang="de-DE" baseline="0" dirty="0" smtClean="0"/>
                        <a:t>                             </a:t>
                      </a:r>
                      <a:r>
                        <a:rPr lang="de-DE" b="1" baseline="0" dirty="0" smtClean="0"/>
                        <a:t>-grundsätzlich-</a:t>
                      </a:r>
                      <a:endParaRPr lang="de-DE" b="1" dirty="0"/>
                    </a:p>
                  </a:txBody>
                  <a:tcPr>
                    <a:solidFill>
                      <a:schemeClr val="accent2">
                        <a:lumMod val="40000"/>
                        <a:lumOff val="60000"/>
                      </a:schemeClr>
                    </a:solidFill>
                  </a:tcPr>
                </a:tc>
                <a:tc>
                  <a:txBody>
                    <a:bodyPr/>
                    <a:lstStyle/>
                    <a:p>
                      <a:r>
                        <a:rPr lang="de-DE" dirty="0" smtClean="0"/>
                        <a:t>-Bezirk, indem die Vollstreckung stattfinden soll (§764 Abs.2 ZPO)</a:t>
                      </a:r>
                      <a:endParaRPr lang="de-DE" dirty="0"/>
                    </a:p>
                  </a:txBody>
                  <a:tcPr>
                    <a:solidFill>
                      <a:schemeClr val="accent2">
                        <a:lumMod val="40000"/>
                        <a:lumOff val="60000"/>
                      </a:schemeClr>
                    </a:solidFill>
                  </a:tcPr>
                </a:tc>
                <a:extLst>
                  <a:ext uri="{0D108BD9-81ED-4DB2-BD59-A6C34878D82A}">
                    <a16:rowId xmlns:a16="http://schemas.microsoft.com/office/drawing/2014/main" val="1132095064"/>
                  </a:ext>
                </a:extLst>
              </a:tr>
              <a:tr h="992381">
                <a:tc>
                  <a:txBody>
                    <a:bodyPr/>
                    <a:lstStyle/>
                    <a:p>
                      <a:r>
                        <a:rPr lang="de-DE" dirty="0" smtClean="0"/>
                        <a:t>-AG</a:t>
                      </a:r>
                      <a:r>
                        <a:rPr lang="de-DE" baseline="0" dirty="0" smtClean="0"/>
                        <a:t> als Vollstreckungsgericht (§ 828 Abs. 1 ZPO)</a:t>
                      </a:r>
                    </a:p>
                    <a:p>
                      <a:endParaRPr lang="de-DE" baseline="0" dirty="0" smtClean="0"/>
                    </a:p>
                    <a:p>
                      <a:r>
                        <a:rPr lang="de-DE" baseline="0" dirty="0" smtClean="0"/>
                        <a:t>                              </a:t>
                      </a:r>
                      <a:r>
                        <a:rPr lang="de-DE" b="1" baseline="0" dirty="0" smtClean="0"/>
                        <a:t>-Forderungspfändung-</a:t>
                      </a:r>
                      <a:endParaRPr lang="de-DE" b="1" dirty="0"/>
                    </a:p>
                  </a:txBody>
                  <a:tcPr>
                    <a:solidFill>
                      <a:schemeClr val="accent2">
                        <a:lumMod val="20000"/>
                        <a:lumOff val="80000"/>
                      </a:schemeClr>
                    </a:solidFill>
                  </a:tcPr>
                </a:tc>
                <a:tc>
                  <a:txBody>
                    <a:bodyPr/>
                    <a:lstStyle/>
                    <a:p>
                      <a:r>
                        <a:rPr lang="de-DE" dirty="0" smtClean="0"/>
                        <a:t>-Bezirk, indem der Schuldner seinen allgemeinen Gerichtsstand hat (§828 Abs.2 ZPO) </a:t>
                      </a:r>
                      <a:endParaRPr lang="de-DE" dirty="0"/>
                    </a:p>
                  </a:txBody>
                  <a:tcPr>
                    <a:solidFill>
                      <a:schemeClr val="accent2">
                        <a:lumMod val="20000"/>
                        <a:lumOff val="80000"/>
                      </a:schemeClr>
                    </a:solidFill>
                  </a:tcPr>
                </a:tc>
                <a:extLst>
                  <a:ext uri="{0D108BD9-81ED-4DB2-BD59-A6C34878D82A}">
                    <a16:rowId xmlns:a16="http://schemas.microsoft.com/office/drawing/2014/main" val="1884103930"/>
                  </a:ext>
                </a:extLst>
              </a:tr>
              <a:tr h="992381">
                <a:tc>
                  <a:txBody>
                    <a:bodyPr/>
                    <a:lstStyle/>
                    <a:p>
                      <a:r>
                        <a:rPr lang="de-DE" dirty="0" smtClean="0"/>
                        <a:t>-wenn nicht AG dann Gerichtsvollzieher (§753 Abs.1 ZPO)</a:t>
                      </a:r>
                      <a:endParaRPr lang="de-DE" dirty="0"/>
                    </a:p>
                  </a:txBody>
                  <a:tcPr>
                    <a:solidFill>
                      <a:schemeClr val="accent2">
                        <a:lumMod val="40000"/>
                        <a:lumOff val="60000"/>
                      </a:schemeClr>
                    </a:solidFill>
                  </a:tcPr>
                </a:tc>
                <a:tc>
                  <a:txBody>
                    <a:bodyPr/>
                    <a:lstStyle/>
                    <a:p>
                      <a:r>
                        <a:rPr lang="de-DE" dirty="0" smtClean="0"/>
                        <a:t>-Bezirk, indem der Schuldner bei Auftragserteilung seinen Wohnsitz hat (§802e ZPO)</a:t>
                      </a:r>
                      <a:endParaRPr lang="de-DE" dirty="0"/>
                    </a:p>
                  </a:txBody>
                  <a:tcPr>
                    <a:solidFill>
                      <a:schemeClr val="accent2">
                        <a:lumMod val="40000"/>
                        <a:lumOff val="60000"/>
                      </a:schemeClr>
                    </a:solidFill>
                  </a:tcPr>
                </a:tc>
                <a:extLst>
                  <a:ext uri="{0D108BD9-81ED-4DB2-BD59-A6C34878D82A}">
                    <a16:rowId xmlns:a16="http://schemas.microsoft.com/office/drawing/2014/main" val="2678695166"/>
                  </a:ext>
                </a:extLst>
              </a:tr>
            </a:tbl>
          </a:graphicData>
        </a:graphic>
      </p:graphicFrame>
    </p:spTree>
    <p:extLst>
      <p:ext uri="{BB962C8B-B14F-4D97-AF65-F5344CB8AC3E}">
        <p14:creationId xmlns:p14="http://schemas.microsoft.com/office/powerpoint/2010/main" val="191803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r>
              <a:rPr lang="de-DE" dirty="0" smtClean="0"/>
              <a:t>Funktionelle Zuständigkeit</a:t>
            </a:r>
            <a:endParaRPr lang="de-DE" dirty="0"/>
          </a:p>
        </p:txBody>
      </p:sp>
      <p:sp>
        <p:nvSpPr>
          <p:cNvPr id="7" name="Titel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de-DE" dirty="0" smtClean="0"/>
              <a:t>Zuständigkeiten in der </a:t>
            </a:r>
            <a:r>
              <a:rPr lang="de-DE" dirty="0"/>
              <a:t>Z</a:t>
            </a:r>
            <a:r>
              <a:rPr lang="de-DE" dirty="0" smtClean="0"/>
              <a:t>wangsvollstreckung</a:t>
            </a:r>
            <a:endParaRPr lang="de-DE" dirty="0"/>
          </a:p>
        </p:txBody>
      </p:sp>
      <p:graphicFrame>
        <p:nvGraphicFramePr>
          <p:cNvPr id="8" name="Tabelle 7"/>
          <p:cNvGraphicFramePr>
            <a:graphicFrameLocks noGrp="1"/>
          </p:cNvGraphicFramePr>
          <p:nvPr>
            <p:extLst>
              <p:ext uri="{D42A27DB-BD31-4B8C-83A1-F6EECF244321}">
                <p14:modId xmlns:p14="http://schemas.microsoft.com/office/powerpoint/2010/main" val="4069226658"/>
              </p:ext>
            </p:extLst>
          </p:nvPr>
        </p:nvGraphicFramePr>
        <p:xfrm>
          <a:off x="2032000" y="2453054"/>
          <a:ext cx="8127999" cy="3592694"/>
        </p:xfrm>
        <a:graphic>
          <a:graphicData uri="http://schemas.openxmlformats.org/drawingml/2006/table">
            <a:tbl>
              <a:tblPr firstRow="1" bandRow="1">
                <a:tableStyleId>{21E4AEA4-8DFA-4A89-87EB-49C32662AFE0}</a:tableStyleId>
              </a:tblPr>
              <a:tblGrid>
                <a:gridCol w="2709333">
                  <a:extLst>
                    <a:ext uri="{9D8B030D-6E8A-4147-A177-3AD203B41FA5}">
                      <a16:colId xmlns:a16="http://schemas.microsoft.com/office/drawing/2014/main" val="3762459283"/>
                    </a:ext>
                  </a:extLst>
                </a:gridCol>
                <a:gridCol w="2709333">
                  <a:extLst>
                    <a:ext uri="{9D8B030D-6E8A-4147-A177-3AD203B41FA5}">
                      <a16:colId xmlns:a16="http://schemas.microsoft.com/office/drawing/2014/main" val="2260267995"/>
                    </a:ext>
                  </a:extLst>
                </a:gridCol>
                <a:gridCol w="2709333">
                  <a:extLst>
                    <a:ext uri="{9D8B030D-6E8A-4147-A177-3AD203B41FA5}">
                      <a16:colId xmlns:a16="http://schemas.microsoft.com/office/drawing/2014/main" val="296800573"/>
                    </a:ext>
                  </a:extLst>
                </a:gridCol>
              </a:tblGrid>
              <a:tr h="693089">
                <a:tc>
                  <a:txBody>
                    <a:bodyPr/>
                    <a:lstStyle/>
                    <a:p>
                      <a:r>
                        <a:rPr lang="de-DE" dirty="0" smtClean="0"/>
                        <a:t>Rechtspfleger</a:t>
                      </a:r>
                      <a:endParaRPr lang="de-DE" dirty="0"/>
                    </a:p>
                  </a:txBody>
                  <a:tcPr/>
                </a:tc>
                <a:tc>
                  <a:txBody>
                    <a:bodyPr/>
                    <a:lstStyle/>
                    <a:p>
                      <a:r>
                        <a:rPr lang="de-DE" dirty="0" smtClean="0"/>
                        <a:t>Richter</a:t>
                      </a:r>
                      <a:endParaRPr lang="de-DE" dirty="0"/>
                    </a:p>
                  </a:txBody>
                  <a:tcPr/>
                </a:tc>
                <a:tc>
                  <a:txBody>
                    <a:bodyPr/>
                    <a:lstStyle/>
                    <a:p>
                      <a:r>
                        <a:rPr lang="de-DE" dirty="0" err="1" smtClean="0"/>
                        <a:t>UdG</a:t>
                      </a:r>
                      <a:endParaRPr lang="de-DE" dirty="0"/>
                    </a:p>
                  </a:txBody>
                  <a:tcPr/>
                </a:tc>
                <a:extLst>
                  <a:ext uri="{0D108BD9-81ED-4DB2-BD59-A6C34878D82A}">
                    <a16:rowId xmlns:a16="http://schemas.microsoft.com/office/drawing/2014/main" val="3672359165"/>
                  </a:ext>
                </a:extLst>
              </a:tr>
              <a:tr h="1323470">
                <a:tc>
                  <a:txBody>
                    <a:bodyPr/>
                    <a:lstStyle/>
                    <a:p>
                      <a:r>
                        <a:rPr lang="de-DE" dirty="0" smtClean="0"/>
                        <a:t>gem. </a:t>
                      </a:r>
                      <a:r>
                        <a:rPr lang="de-DE" dirty="0" err="1" smtClean="0"/>
                        <a:t>Rechtspflegergesetz</a:t>
                      </a:r>
                      <a:r>
                        <a:rPr lang="de-DE" dirty="0" smtClean="0"/>
                        <a:t> (RPflG) zuständig für ZV</a:t>
                      </a:r>
                      <a:endParaRPr lang="de-DE" dirty="0"/>
                    </a:p>
                  </a:txBody>
                  <a:tcPr/>
                </a:tc>
                <a:tc>
                  <a:txBody>
                    <a:bodyPr/>
                    <a:lstStyle/>
                    <a:p>
                      <a:r>
                        <a:rPr lang="de-DE" dirty="0" smtClean="0"/>
                        <a:t>Entscheidungen gem. § 766 ZPO</a:t>
                      </a:r>
                      <a:endParaRPr lang="de-DE" dirty="0"/>
                    </a:p>
                  </a:txBody>
                  <a:tcPr/>
                </a:tc>
                <a:tc>
                  <a:txBody>
                    <a:bodyPr/>
                    <a:lstStyle/>
                    <a:p>
                      <a:r>
                        <a:rPr lang="de-DE" dirty="0" smtClean="0"/>
                        <a:t>alle Kosten</a:t>
                      </a:r>
                      <a:endParaRPr lang="de-DE" dirty="0"/>
                    </a:p>
                  </a:txBody>
                  <a:tcPr/>
                </a:tc>
                <a:extLst>
                  <a:ext uri="{0D108BD9-81ED-4DB2-BD59-A6C34878D82A}">
                    <a16:rowId xmlns:a16="http://schemas.microsoft.com/office/drawing/2014/main" val="3374010819"/>
                  </a:ext>
                </a:extLst>
              </a:tr>
              <a:tr h="661735">
                <a:tc rowSpan="2">
                  <a:txBody>
                    <a:bodyPr/>
                    <a:lstStyle/>
                    <a:p>
                      <a:endParaRPr lang="de-DE" dirty="0" smtClean="0"/>
                    </a:p>
                    <a:p>
                      <a:r>
                        <a:rPr lang="de-DE" dirty="0" smtClean="0"/>
                        <a:t>Ausnahmen:  </a:t>
                      </a:r>
                    </a:p>
                    <a:p>
                      <a:endParaRPr lang="de-DE" dirty="0"/>
                    </a:p>
                  </a:txBody>
                  <a:tcPr/>
                </a:tc>
                <a:tc>
                  <a:txBody>
                    <a:bodyPr/>
                    <a:lstStyle/>
                    <a:p>
                      <a:r>
                        <a:rPr lang="de-DE" dirty="0" smtClean="0"/>
                        <a:t>-Erlass eines</a:t>
                      </a:r>
                      <a:r>
                        <a:rPr lang="de-DE" baseline="0" dirty="0" smtClean="0"/>
                        <a:t> Haftbefehls</a:t>
                      </a:r>
                      <a:endParaRPr lang="de-DE" dirty="0"/>
                    </a:p>
                  </a:txBody>
                  <a:tcPr/>
                </a:tc>
                <a:tc rowSpan="2">
                  <a:txBody>
                    <a:bodyPr/>
                    <a:lstStyle/>
                    <a:p>
                      <a:endParaRPr lang="de-DE" dirty="0"/>
                    </a:p>
                  </a:txBody>
                  <a:tcPr/>
                </a:tc>
                <a:extLst>
                  <a:ext uri="{0D108BD9-81ED-4DB2-BD59-A6C34878D82A}">
                    <a16:rowId xmlns:a16="http://schemas.microsoft.com/office/drawing/2014/main" val="2827956894"/>
                  </a:ext>
                </a:extLst>
              </a:tr>
              <a:tr h="720813">
                <a:tc vMerge="1">
                  <a:txBody>
                    <a:bodyPr/>
                    <a:lstStyle/>
                    <a:p>
                      <a:endParaRPr lang="de-DE"/>
                    </a:p>
                  </a:txBody>
                  <a:tcPr/>
                </a:tc>
                <a:tc>
                  <a:txBody>
                    <a:bodyPr/>
                    <a:lstStyle/>
                    <a:p>
                      <a:r>
                        <a:rPr lang="de-DE" dirty="0" smtClean="0"/>
                        <a:t>-Erlass einer Durchsuchungsanordnung,</a:t>
                      </a:r>
                    </a:p>
                    <a:p>
                      <a:r>
                        <a:rPr lang="de-DE" dirty="0" smtClean="0"/>
                        <a:t>„Nachtbeschluss“</a:t>
                      </a:r>
                      <a:endParaRPr lang="de-DE" dirty="0"/>
                    </a:p>
                  </a:txBody>
                  <a:tcPr/>
                </a:tc>
                <a:tc vMerge="1">
                  <a:txBody>
                    <a:bodyPr/>
                    <a:lstStyle/>
                    <a:p>
                      <a:endParaRPr lang="de-DE"/>
                    </a:p>
                  </a:txBody>
                  <a:tcPr/>
                </a:tc>
                <a:extLst>
                  <a:ext uri="{0D108BD9-81ED-4DB2-BD59-A6C34878D82A}">
                    <a16:rowId xmlns:a16="http://schemas.microsoft.com/office/drawing/2014/main" val="3254965758"/>
                  </a:ext>
                </a:extLst>
              </a:tr>
            </a:tbl>
          </a:graphicData>
        </a:graphic>
      </p:graphicFrame>
      <p:sp>
        <p:nvSpPr>
          <p:cNvPr id="9" name="Pfeil nach rechts 8"/>
          <p:cNvSpPr/>
          <p:nvPr/>
        </p:nvSpPr>
        <p:spPr>
          <a:xfrm>
            <a:off x="3710354" y="4440115"/>
            <a:ext cx="978408" cy="783571"/>
          </a:xfrm>
          <a:prstGeom prst="righ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069511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de-DE" dirty="0"/>
              <a:t>Übersicht über das Vollstreckungsverfahren</a:t>
            </a:r>
          </a:p>
        </p:txBody>
      </p:sp>
      <p:sp>
        <p:nvSpPr>
          <p:cNvPr id="3" name="Inhaltsplatzhalter 2"/>
          <p:cNvSpPr>
            <a:spLocks noGrp="1"/>
          </p:cNvSpPr>
          <p:nvPr>
            <p:ph idx="1"/>
          </p:nvPr>
        </p:nvSpPr>
        <p:spPr/>
        <p:txBody>
          <a:bodyPr/>
          <a:lstStyle/>
          <a:p>
            <a:r>
              <a:rPr lang="de-DE" dirty="0"/>
              <a:t>Vollstreckung wird eingeleitet durch </a:t>
            </a:r>
            <a:r>
              <a:rPr lang="de-DE" dirty="0">
                <a:solidFill>
                  <a:srgbClr val="FF0000"/>
                </a:solidFill>
              </a:rPr>
              <a:t>Vollstreckungsauftrag</a:t>
            </a:r>
            <a:r>
              <a:rPr lang="de-DE" dirty="0"/>
              <a:t> oder </a:t>
            </a:r>
            <a:r>
              <a:rPr lang="de-DE" dirty="0">
                <a:solidFill>
                  <a:srgbClr val="FF0000"/>
                </a:solidFill>
              </a:rPr>
              <a:t>Vollstreckungsantrag</a:t>
            </a:r>
          </a:p>
          <a:p>
            <a:endParaRPr lang="de-DE" dirty="0">
              <a:solidFill>
                <a:srgbClr val="FF0000"/>
              </a:solidFill>
            </a:endParaRPr>
          </a:p>
          <a:p>
            <a:r>
              <a:rPr lang="de-DE" dirty="0"/>
              <a:t>Dem Auftrag / Antrag ist zwingend der Titel als Grundlage der Vollstreckung beizufügen</a:t>
            </a:r>
          </a:p>
          <a:p>
            <a:pPr marL="0" indent="0">
              <a:buNone/>
            </a:pPr>
            <a:r>
              <a:rPr lang="de-DE" dirty="0"/>
              <a:t>                            </a:t>
            </a:r>
            <a:r>
              <a:rPr lang="de-DE" b="1" u="sng" dirty="0"/>
              <a:t>Verhinderung der doppelten Vollstreckung </a:t>
            </a:r>
          </a:p>
          <a:p>
            <a:pPr marL="0" indent="0">
              <a:buNone/>
            </a:pPr>
            <a:endParaRPr lang="de-DE" dirty="0"/>
          </a:p>
          <a:p>
            <a:pPr marL="0" indent="0">
              <a:buNone/>
            </a:pPr>
            <a:r>
              <a:rPr lang="de-DE" dirty="0"/>
              <a:t>                            </a:t>
            </a:r>
          </a:p>
        </p:txBody>
      </p:sp>
      <p:sp>
        <p:nvSpPr>
          <p:cNvPr id="4" name="Eingekerbter Pfeil nach rechts 3"/>
          <p:cNvSpPr/>
          <p:nvPr/>
        </p:nvSpPr>
        <p:spPr>
          <a:xfrm>
            <a:off x="1929007" y="4208746"/>
            <a:ext cx="978408" cy="484632"/>
          </a:xfrm>
          <a:prstGeom prst="notched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51292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de-DE" dirty="0"/>
              <a:t>Übersicht über das Vollstreckungsverfahren</a:t>
            </a:r>
          </a:p>
        </p:txBody>
      </p:sp>
      <p:sp>
        <p:nvSpPr>
          <p:cNvPr id="5" name="Textplatzhalter 4"/>
          <p:cNvSpPr>
            <a:spLocks noGrp="1"/>
          </p:cNvSpPr>
          <p:nvPr>
            <p:ph type="body" idx="1"/>
          </p:nvPr>
        </p:nvSpPr>
        <p:spPr/>
        <p:txBody>
          <a:bodyPr>
            <a:normAutofit lnSpcReduction="10000"/>
          </a:bodyPr>
          <a:lstStyle/>
          <a:p>
            <a:endParaRPr lang="de-DE" u="sng" dirty="0"/>
          </a:p>
          <a:p>
            <a:r>
              <a:rPr lang="de-DE" u="sng" dirty="0"/>
              <a:t>Vollstreckungsauftrag</a:t>
            </a:r>
          </a:p>
        </p:txBody>
      </p:sp>
      <p:sp>
        <p:nvSpPr>
          <p:cNvPr id="6" name="Inhaltsplatzhalter 5"/>
          <p:cNvSpPr>
            <a:spLocks noGrp="1"/>
          </p:cNvSpPr>
          <p:nvPr>
            <p:ph sz="half" idx="2"/>
          </p:nvPr>
        </p:nvSpPr>
        <p:spPr>
          <a:xfrm>
            <a:off x="0" y="2592888"/>
            <a:ext cx="5711868" cy="3795385"/>
          </a:xfrm>
        </p:spPr>
        <p:txBody>
          <a:bodyPr>
            <a:normAutofit/>
          </a:bodyPr>
          <a:lstStyle/>
          <a:p>
            <a:pPr lvl="2"/>
            <a:endParaRPr lang="de-DE" sz="2400" dirty="0" smtClean="0"/>
          </a:p>
          <a:p>
            <a:pPr lvl="2"/>
            <a:r>
              <a:rPr lang="de-DE" sz="2400" dirty="0" smtClean="0"/>
              <a:t>wird </a:t>
            </a:r>
            <a:r>
              <a:rPr lang="de-DE" sz="2400" dirty="0"/>
              <a:t>dem Gerichtsvollzieher erteilt § 753 </a:t>
            </a:r>
            <a:r>
              <a:rPr lang="de-DE" sz="2400" dirty="0" smtClean="0"/>
              <a:t>ZPO</a:t>
            </a:r>
          </a:p>
          <a:p>
            <a:pPr marL="914400" lvl="2" indent="0">
              <a:buNone/>
            </a:pPr>
            <a:endParaRPr lang="de-DE" sz="2400" dirty="0"/>
          </a:p>
          <a:p>
            <a:pPr lvl="2"/>
            <a:r>
              <a:rPr lang="de-DE" sz="2400" dirty="0"/>
              <a:t>Gläubiger kann den Auftrag über die GV-Stelle </a:t>
            </a:r>
            <a:r>
              <a:rPr lang="de-DE" sz="2400" dirty="0" smtClean="0"/>
              <a:t>stellen</a:t>
            </a:r>
            <a:endParaRPr lang="de-DE" sz="2400" dirty="0"/>
          </a:p>
          <a:p>
            <a:pPr lvl="2"/>
            <a:endParaRPr lang="de-DE" sz="2400" dirty="0" smtClean="0"/>
          </a:p>
          <a:p>
            <a:pPr lvl="2"/>
            <a:r>
              <a:rPr lang="de-DE" sz="2400" smtClean="0"/>
              <a:t>Auftrag </a:t>
            </a:r>
            <a:r>
              <a:rPr lang="de-DE" sz="2400" dirty="0"/>
              <a:t>gilt mit Eingang in der GV-Stelle als erteilt</a:t>
            </a:r>
          </a:p>
          <a:p>
            <a:pPr marL="914400" lvl="2" indent="0">
              <a:buNone/>
            </a:pPr>
            <a:endParaRPr lang="de-DE" dirty="0"/>
          </a:p>
          <a:p>
            <a:pPr marL="914400" lvl="2" indent="0">
              <a:buNone/>
            </a:pPr>
            <a:endParaRPr lang="de-DE" dirty="0"/>
          </a:p>
        </p:txBody>
      </p:sp>
      <p:sp>
        <p:nvSpPr>
          <p:cNvPr id="7" name="Textplatzhalter 6"/>
          <p:cNvSpPr>
            <a:spLocks noGrp="1"/>
          </p:cNvSpPr>
          <p:nvPr>
            <p:ph type="body" sz="quarter" idx="3"/>
          </p:nvPr>
        </p:nvSpPr>
        <p:spPr/>
        <p:txBody>
          <a:bodyPr/>
          <a:lstStyle/>
          <a:p>
            <a:r>
              <a:rPr lang="de-DE" u="sng" dirty="0"/>
              <a:t>Vollstreckungsantrag</a:t>
            </a:r>
          </a:p>
        </p:txBody>
      </p:sp>
      <p:sp>
        <p:nvSpPr>
          <p:cNvPr id="8" name="Inhaltsplatzhalter 7"/>
          <p:cNvSpPr>
            <a:spLocks noGrp="1"/>
          </p:cNvSpPr>
          <p:nvPr>
            <p:ph sz="quarter" idx="4"/>
          </p:nvPr>
        </p:nvSpPr>
        <p:spPr/>
        <p:txBody>
          <a:bodyPr>
            <a:normAutofit/>
          </a:bodyPr>
          <a:lstStyle/>
          <a:p>
            <a:endParaRPr lang="de-DE" sz="2400" dirty="0" smtClean="0"/>
          </a:p>
          <a:p>
            <a:r>
              <a:rPr lang="de-DE" sz="2400" dirty="0" smtClean="0"/>
              <a:t>schriftlich </a:t>
            </a:r>
            <a:r>
              <a:rPr lang="de-DE" sz="2400" dirty="0"/>
              <a:t>einzureichen bei den Vollstreckungsgerichten</a:t>
            </a:r>
          </a:p>
          <a:p>
            <a:endParaRPr lang="de-DE" sz="2400" dirty="0"/>
          </a:p>
          <a:p>
            <a:endParaRPr lang="de-DE" sz="2400" dirty="0"/>
          </a:p>
          <a:p>
            <a:endParaRPr lang="de-DE" sz="2400" dirty="0" smtClean="0"/>
          </a:p>
          <a:p>
            <a:r>
              <a:rPr lang="de-DE" sz="2400" dirty="0" smtClean="0"/>
              <a:t>Mit </a:t>
            </a:r>
            <a:r>
              <a:rPr lang="de-DE" sz="2400" dirty="0"/>
              <a:t>Antragsstellung ist das Verfahren eingeleitet.</a:t>
            </a:r>
          </a:p>
        </p:txBody>
      </p:sp>
    </p:spTree>
    <p:extLst>
      <p:ext uri="{BB962C8B-B14F-4D97-AF65-F5344CB8AC3E}">
        <p14:creationId xmlns:p14="http://schemas.microsoft.com/office/powerpoint/2010/main" val="2858282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de-DE" dirty="0"/>
              <a:t>Dispositionsbefugnis</a:t>
            </a:r>
          </a:p>
        </p:txBody>
      </p:sp>
      <p:sp>
        <p:nvSpPr>
          <p:cNvPr id="10" name="Inhaltsplatzhalter 9"/>
          <p:cNvSpPr>
            <a:spLocks noGrp="1"/>
          </p:cNvSpPr>
          <p:nvPr>
            <p:ph idx="1"/>
          </p:nvPr>
        </p:nvSpPr>
        <p:spPr/>
        <p:txBody>
          <a:bodyPr/>
          <a:lstStyle/>
          <a:p>
            <a:pPr marL="0" indent="0">
              <a:buNone/>
            </a:pPr>
            <a:r>
              <a:rPr lang="de-DE" dirty="0"/>
              <a:t>             </a:t>
            </a:r>
          </a:p>
          <a:p>
            <a:pPr marL="0" indent="0">
              <a:buNone/>
            </a:pPr>
            <a:r>
              <a:rPr lang="de-DE" dirty="0"/>
              <a:t>              Der Gläubiger ist „ </a:t>
            </a:r>
            <a:r>
              <a:rPr lang="de-DE" dirty="0">
                <a:solidFill>
                  <a:srgbClr val="FF0000"/>
                </a:solidFill>
              </a:rPr>
              <a:t>Herr des Verfahrens</a:t>
            </a:r>
            <a:r>
              <a:rPr lang="de-DE" dirty="0"/>
              <a:t>“</a:t>
            </a:r>
          </a:p>
          <a:p>
            <a:pPr marL="0" indent="0">
              <a:buNone/>
            </a:pPr>
            <a:endParaRPr lang="de-DE" dirty="0"/>
          </a:p>
          <a:p>
            <a:r>
              <a:rPr lang="de-DE" dirty="0"/>
              <a:t>bestimmt, wie vollstreckt wird (Auftrag/Antrag)</a:t>
            </a:r>
          </a:p>
          <a:p>
            <a:r>
              <a:rPr lang="de-DE" dirty="0"/>
              <a:t>Vollstreckungsorgan ist im Rahmen der gesetzl. Möglichkeiten an Weisungen des </a:t>
            </a:r>
            <a:r>
              <a:rPr lang="de-DE" dirty="0" smtClean="0"/>
              <a:t>Gläubigers </a:t>
            </a:r>
            <a:r>
              <a:rPr lang="de-DE" dirty="0"/>
              <a:t>g</a:t>
            </a:r>
            <a:r>
              <a:rPr lang="de-DE" dirty="0" smtClean="0"/>
              <a:t>ebunden</a:t>
            </a:r>
            <a:endParaRPr lang="de-DE" dirty="0"/>
          </a:p>
          <a:p>
            <a:r>
              <a:rPr lang="de-DE" dirty="0"/>
              <a:t>Titel muss nicht zwangsweise durchgesetzt werden</a:t>
            </a:r>
          </a:p>
          <a:p>
            <a:r>
              <a:rPr lang="de-DE" dirty="0"/>
              <a:t>Gläubiger kann Verfahren jederzeit unterbrechen, beenden etc.</a:t>
            </a:r>
          </a:p>
        </p:txBody>
      </p:sp>
      <p:sp>
        <p:nvSpPr>
          <p:cNvPr id="11" name="Pfeil nach rechts 10"/>
          <p:cNvSpPr/>
          <p:nvPr/>
        </p:nvSpPr>
        <p:spPr>
          <a:xfrm>
            <a:off x="1139868" y="2304790"/>
            <a:ext cx="60125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16110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de-DE" dirty="0"/>
              <a:t>Allgemeine Vollstreckungsvoraussetzung </a:t>
            </a:r>
            <a:br>
              <a:rPr lang="de-DE" dirty="0"/>
            </a:br>
            <a:r>
              <a:rPr lang="de-DE" dirty="0"/>
              <a:t>§ 750 ZPO</a:t>
            </a:r>
          </a:p>
        </p:txBody>
      </p:sp>
      <p:sp>
        <p:nvSpPr>
          <p:cNvPr id="3" name="Inhaltsplatzhalter 2"/>
          <p:cNvSpPr>
            <a:spLocks noGrp="1"/>
          </p:cNvSpPr>
          <p:nvPr>
            <p:ph idx="1"/>
          </p:nvPr>
        </p:nvSpPr>
        <p:spPr/>
        <p:txBody>
          <a:bodyPr/>
          <a:lstStyle/>
          <a:p>
            <a:r>
              <a:rPr lang="de-DE" dirty="0"/>
              <a:t>allgemeine Vollstreckungsvoraussetzungen müssen </a:t>
            </a:r>
            <a:r>
              <a:rPr lang="de-DE" u="sng" dirty="0"/>
              <a:t>immer</a:t>
            </a:r>
            <a:r>
              <a:rPr lang="de-DE" dirty="0"/>
              <a:t> vorliegen</a:t>
            </a:r>
          </a:p>
          <a:p>
            <a:r>
              <a:rPr lang="de-DE" dirty="0"/>
              <a:t>Person, gegen die vollstreckt werden soll, muss eindeutig im Titel bezeichnet sein</a:t>
            </a:r>
          </a:p>
          <a:p>
            <a:r>
              <a:rPr lang="de-DE" dirty="0"/>
              <a:t>Titel muss zugestellt sein oder gleichzeitig zugestellt werden</a:t>
            </a:r>
          </a:p>
          <a:p>
            <a:endParaRPr lang="de-DE" dirty="0"/>
          </a:p>
          <a:p>
            <a:pPr marL="0" indent="0">
              <a:buNone/>
            </a:pPr>
            <a:r>
              <a:rPr lang="de-DE" dirty="0"/>
              <a:t>                            1.  </a:t>
            </a:r>
            <a:r>
              <a:rPr lang="de-DE" b="1" dirty="0">
                <a:solidFill>
                  <a:srgbClr val="FF0000"/>
                </a:solidFill>
              </a:rPr>
              <a:t>Titel</a:t>
            </a:r>
            <a:r>
              <a:rPr lang="de-DE" dirty="0"/>
              <a:t>  §§ 704, 794 ZPO</a:t>
            </a:r>
          </a:p>
          <a:p>
            <a:pPr marL="0" indent="0">
              <a:buNone/>
            </a:pPr>
            <a:r>
              <a:rPr lang="de-DE" dirty="0"/>
              <a:t>                            2.   </a:t>
            </a:r>
            <a:r>
              <a:rPr lang="de-DE" b="1" dirty="0">
                <a:solidFill>
                  <a:srgbClr val="FF0000"/>
                </a:solidFill>
              </a:rPr>
              <a:t>Klausel</a:t>
            </a:r>
            <a:r>
              <a:rPr lang="de-DE" dirty="0"/>
              <a:t> §§ 724-727 ZPO</a:t>
            </a:r>
          </a:p>
          <a:p>
            <a:pPr marL="0" indent="0">
              <a:buNone/>
            </a:pPr>
            <a:r>
              <a:rPr lang="de-DE" dirty="0"/>
              <a:t>                            3.   </a:t>
            </a:r>
            <a:r>
              <a:rPr lang="de-DE" b="1" dirty="0">
                <a:solidFill>
                  <a:srgbClr val="FF0000"/>
                </a:solidFill>
              </a:rPr>
              <a:t>Zustellung</a:t>
            </a:r>
            <a:r>
              <a:rPr lang="de-DE" dirty="0"/>
              <a:t> §§ 166ff ZPO   </a:t>
            </a:r>
          </a:p>
          <a:p>
            <a:endParaRPr lang="de-DE" dirty="0"/>
          </a:p>
        </p:txBody>
      </p:sp>
      <p:sp>
        <p:nvSpPr>
          <p:cNvPr id="7" name="180-Grad-Pfeil 6"/>
          <p:cNvSpPr/>
          <p:nvPr/>
        </p:nvSpPr>
        <p:spPr>
          <a:xfrm>
            <a:off x="1953016" y="4346531"/>
            <a:ext cx="886968" cy="877824"/>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Tree>
    <p:extLst>
      <p:ext uri="{BB962C8B-B14F-4D97-AF65-F5344CB8AC3E}">
        <p14:creationId xmlns:p14="http://schemas.microsoft.com/office/powerpoint/2010/main" val="2584406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r>
              <a:rPr lang="de-DE" dirty="0" smtClean="0"/>
              <a:t>Titel müssen auf eine Leistung des Schuldners ausgerichtet sein.</a:t>
            </a:r>
          </a:p>
          <a:p>
            <a:pPr marL="0" indent="0">
              <a:buNone/>
            </a:pPr>
            <a:r>
              <a:rPr lang="de-DE" b="1" u="sng" dirty="0" smtClean="0">
                <a:solidFill>
                  <a:srgbClr val="FF0000"/>
                </a:solidFill>
              </a:rPr>
              <a:t>= Leistungstitel</a:t>
            </a:r>
          </a:p>
          <a:p>
            <a:r>
              <a:rPr lang="de-DE" b="1" dirty="0" smtClean="0"/>
              <a:t>Geldforderungen</a:t>
            </a:r>
          </a:p>
          <a:p>
            <a:r>
              <a:rPr lang="de-DE" b="1" dirty="0" smtClean="0"/>
              <a:t>Herausgabeforderungen</a:t>
            </a:r>
          </a:p>
          <a:p>
            <a:r>
              <a:rPr lang="de-DE" sz="2000" dirty="0" smtClean="0"/>
              <a:t>Forderungen von Leistungen vertretbarer/unvertretbarer Sachen</a:t>
            </a:r>
          </a:p>
          <a:p>
            <a:r>
              <a:rPr lang="de-DE" sz="2000" dirty="0" smtClean="0"/>
              <a:t>Forderung auf Duldung und Unterlassung</a:t>
            </a:r>
          </a:p>
          <a:p>
            <a:r>
              <a:rPr lang="de-DE" sz="2000" dirty="0" smtClean="0"/>
              <a:t>Forderung auf Vornahme von Handlungen </a:t>
            </a:r>
          </a:p>
          <a:p>
            <a:pPr marL="0" indent="0">
              <a:buNone/>
            </a:pPr>
            <a:r>
              <a:rPr lang="de-DE" sz="2000" dirty="0"/>
              <a:t> </a:t>
            </a:r>
            <a:r>
              <a:rPr lang="de-DE" sz="2000" dirty="0" smtClean="0"/>
              <a:t>(vertretbare Handlung, unvertretbare Handlung, Abgabe von Willenserklärungen)</a:t>
            </a:r>
            <a:endParaRPr lang="de-DE" sz="2000" dirty="0"/>
          </a:p>
        </p:txBody>
      </p:sp>
      <p:sp>
        <p:nvSpPr>
          <p:cNvPr id="4" name="Titel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de-DE" dirty="0"/>
              <a:t>1. Titel §§ 704, 794 ZPO</a:t>
            </a:r>
          </a:p>
        </p:txBody>
      </p:sp>
    </p:spTree>
    <p:extLst>
      <p:ext uri="{BB962C8B-B14F-4D97-AF65-F5344CB8AC3E}">
        <p14:creationId xmlns:p14="http://schemas.microsoft.com/office/powerpoint/2010/main" val="3144620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de-DE" dirty="0"/>
              <a:t>1. Titel §§ 704, 794 ZPO</a:t>
            </a:r>
          </a:p>
        </p:txBody>
      </p:sp>
      <p:sp>
        <p:nvSpPr>
          <p:cNvPr id="4" name="Textplatzhalter 3"/>
          <p:cNvSpPr>
            <a:spLocks noGrp="1"/>
          </p:cNvSpPr>
          <p:nvPr>
            <p:ph type="body" idx="1"/>
          </p:nvPr>
        </p:nvSpPr>
        <p:spPr/>
        <p:txBody>
          <a:bodyPr/>
          <a:lstStyle/>
          <a:p>
            <a:r>
              <a:rPr lang="de-DE" u="sng" dirty="0"/>
              <a:t>Rechtskräftig</a:t>
            </a:r>
          </a:p>
        </p:txBody>
      </p:sp>
      <p:sp>
        <p:nvSpPr>
          <p:cNvPr id="5" name="Inhaltsplatzhalter 4"/>
          <p:cNvSpPr>
            <a:spLocks noGrp="1"/>
          </p:cNvSpPr>
          <p:nvPr>
            <p:ph sz="half" idx="2"/>
          </p:nvPr>
        </p:nvSpPr>
        <p:spPr/>
        <p:txBody>
          <a:bodyPr/>
          <a:lstStyle/>
          <a:p>
            <a:pPr marL="0" indent="0">
              <a:buNone/>
            </a:pPr>
            <a:r>
              <a:rPr lang="de-DE" dirty="0"/>
              <a:t>Titel, gegen den kein Rechtsmittel mehr zulässig ist</a:t>
            </a:r>
          </a:p>
        </p:txBody>
      </p:sp>
      <p:sp>
        <p:nvSpPr>
          <p:cNvPr id="6" name="Textplatzhalter 5"/>
          <p:cNvSpPr>
            <a:spLocks noGrp="1"/>
          </p:cNvSpPr>
          <p:nvPr>
            <p:ph type="body" sz="quarter" idx="3"/>
          </p:nvPr>
        </p:nvSpPr>
        <p:spPr/>
        <p:txBody>
          <a:bodyPr/>
          <a:lstStyle/>
          <a:p>
            <a:r>
              <a:rPr lang="de-DE" u="sng" dirty="0"/>
              <a:t>Vorläufig vollstreckbar</a:t>
            </a:r>
          </a:p>
        </p:txBody>
      </p:sp>
      <p:sp>
        <p:nvSpPr>
          <p:cNvPr id="7" name="Inhaltsplatzhalter 6"/>
          <p:cNvSpPr>
            <a:spLocks noGrp="1"/>
          </p:cNvSpPr>
          <p:nvPr>
            <p:ph sz="quarter" idx="4"/>
          </p:nvPr>
        </p:nvSpPr>
        <p:spPr/>
        <p:txBody>
          <a:bodyPr>
            <a:normAutofit fontScale="92500" lnSpcReduction="10000"/>
          </a:bodyPr>
          <a:lstStyle/>
          <a:p>
            <a:r>
              <a:rPr lang="de-DE" dirty="0"/>
              <a:t>es ist noch ein Rechtsmittel gegen die </a:t>
            </a:r>
            <a:r>
              <a:rPr lang="de-DE"/>
              <a:t>Entscheidung </a:t>
            </a:r>
            <a:r>
              <a:rPr lang="de-DE" smtClean="0"/>
              <a:t>möglich, </a:t>
            </a:r>
            <a:r>
              <a:rPr lang="de-DE" dirty="0"/>
              <a:t>aber trotzdem kann bereits vollstreckt werden (Risiko des Gläubigers)</a:t>
            </a:r>
          </a:p>
          <a:p>
            <a:r>
              <a:rPr lang="de-DE" b="1" dirty="0"/>
              <a:t>gegen Sicherheitsleistung</a:t>
            </a:r>
            <a:r>
              <a:rPr lang="de-DE" sz="2400" dirty="0"/>
              <a:t>, </a:t>
            </a:r>
            <a:r>
              <a:rPr lang="de-DE" dirty="0"/>
              <a:t>d.h. nur wenn der Gläubiger einen bestimmten  Geldbetrag  hinterlegt und dieses auch durch Hinterlegungsquittung nachweist darf vollstreckt werden. § 709 ZPO</a:t>
            </a:r>
            <a:endParaRPr lang="de-DE" b="1" dirty="0"/>
          </a:p>
          <a:p>
            <a:endParaRPr lang="de-DE" dirty="0"/>
          </a:p>
        </p:txBody>
      </p:sp>
    </p:spTree>
    <p:extLst>
      <p:ext uri="{BB962C8B-B14F-4D97-AF65-F5344CB8AC3E}">
        <p14:creationId xmlns:p14="http://schemas.microsoft.com/office/powerpoint/2010/main" val="1973224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de-DE" dirty="0"/>
              <a:t>Bedeutung und System </a:t>
            </a:r>
            <a:r>
              <a:rPr lang="de-DE" dirty="0" smtClean="0"/>
              <a:t>der </a:t>
            </a:r>
            <a:r>
              <a:rPr lang="de-DE" dirty="0"/>
              <a:t>Zwangsvollstreckung</a:t>
            </a:r>
          </a:p>
        </p:txBody>
      </p:sp>
      <p:sp>
        <p:nvSpPr>
          <p:cNvPr id="5" name="Inhaltsplatzhalter 4"/>
          <p:cNvSpPr>
            <a:spLocks noGrp="1"/>
          </p:cNvSpPr>
          <p:nvPr>
            <p:ph idx="1"/>
          </p:nvPr>
        </p:nvSpPr>
        <p:spPr/>
        <p:txBody>
          <a:bodyPr/>
          <a:lstStyle/>
          <a:p>
            <a:endParaRPr lang="de-DE" dirty="0"/>
          </a:p>
          <a:p>
            <a:pPr marL="0" indent="0">
              <a:buNone/>
            </a:pPr>
            <a:r>
              <a:rPr lang="de-DE" dirty="0"/>
              <a:t> Was ist Zwangsvollstreckung?</a:t>
            </a:r>
          </a:p>
          <a:p>
            <a:pPr marL="0" indent="0">
              <a:buNone/>
            </a:pPr>
            <a:endParaRPr lang="de-DE" dirty="0"/>
          </a:p>
          <a:p>
            <a:pPr marL="0" indent="0">
              <a:buNone/>
            </a:pPr>
            <a:r>
              <a:rPr lang="de-DE" dirty="0"/>
              <a:t>Zwangsvollstreckung ist die </a:t>
            </a:r>
            <a:r>
              <a:rPr lang="de-DE" dirty="0">
                <a:solidFill>
                  <a:srgbClr val="FF0000"/>
                </a:solidFill>
              </a:rPr>
              <a:t>Durchsetzung</a:t>
            </a:r>
            <a:r>
              <a:rPr lang="de-DE" dirty="0"/>
              <a:t> und </a:t>
            </a:r>
            <a:r>
              <a:rPr lang="de-DE" dirty="0">
                <a:solidFill>
                  <a:srgbClr val="FF0000"/>
                </a:solidFill>
              </a:rPr>
              <a:t>Sicherung </a:t>
            </a:r>
            <a:r>
              <a:rPr lang="de-DE" dirty="0"/>
              <a:t>von privat- und öffentlich-rechtlichen Ansprüchen des </a:t>
            </a:r>
            <a:r>
              <a:rPr lang="de-DE" u="sng" dirty="0"/>
              <a:t>Gläubigers</a:t>
            </a:r>
            <a:r>
              <a:rPr lang="de-DE" dirty="0"/>
              <a:t> gegen den </a:t>
            </a:r>
            <a:r>
              <a:rPr lang="de-DE" u="sng" dirty="0"/>
              <a:t>Schuldner</a:t>
            </a:r>
            <a:r>
              <a:rPr lang="de-DE" dirty="0"/>
              <a:t> mit Hilfe </a:t>
            </a:r>
            <a:r>
              <a:rPr lang="de-DE" dirty="0">
                <a:solidFill>
                  <a:srgbClr val="FF0000"/>
                </a:solidFill>
              </a:rPr>
              <a:t>staatlicher Gewalt</a:t>
            </a:r>
            <a:r>
              <a:rPr lang="de-DE" dirty="0"/>
              <a:t>.</a:t>
            </a:r>
          </a:p>
          <a:p>
            <a:pPr marL="0" indent="0">
              <a:buNone/>
            </a:pPr>
            <a:endParaRPr lang="de-DE" dirty="0"/>
          </a:p>
          <a:p>
            <a:pPr marL="0" indent="0">
              <a:buNone/>
            </a:pPr>
            <a:r>
              <a:rPr lang="de-DE" dirty="0"/>
              <a:t>   </a:t>
            </a:r>
          </a:p>
        </p:txBody>
      </p:sp>
    </p:spTree>
    <p:extLst>
      <p:ext uri="{BB962C8B-B14F-4D97-AF65-F5344CB8AC3E}">
        <p14:creationId xmlns:p14="http://schemas.microsoft.com/office/powerpoint/2010/main" val="2437903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de-DE" dirty="0"/>
              <a:t>2. Klausel</a:t>
            </a:r>
          </a:p>
        </p:txBody>
      </p:sp>
      <p:sp>
        <p:nvSpPr>
          <p:cNvPr id="3" name="Inhaltsplatzhalter 2"/>
          <p:cNvSpPr>
            <a:spLocks noGrp="1"/>
          </p:cNvSpPr>
          <p:nvPr>
            <p:ph idx="1"/>
          </p:nvPr>
        </p:nvSpPr>
        <p:spPr/>
        <p:txBody>
          <a:bodyPr>
            <a:normAutofit fontScale="92500" lnSpcReduction="10000"/>
          </a:bodyPr>
          <a:lstStyle/>
          <a:p>
            <a:r>
              <a:rPr lang="de-DE" dirty="0"/>
              <a:t>Klausel macht aus der Ausfertigung des Titels eine vollstreckbare Ausfertigung</a:t>
            </a:r>
          </a:p>
          <a:p>
            <a:r>
              <a:rPr lang="de-DE" dirty="0"/>
              <a:t>ohne Klausel kann Vollstreckung nicht betrieben werden</a:t>
            </a:r>
          </a:p>
          <a:p>
            <a:pPr marL="0" indent="0">
              <a:buNone/>
            </a:pPr>
            <a:r>
              <a:rPr lang="de-DE" dirty="0"/>
              <a:t>   </a:t>
            </a:r>
            <a:r>
              <a:rPr lang="de-DE" b="1" u="sng" dirty="0"/>
              <a:t>Ausnahme:</a:t>
            </a:r>
            <a:r>
              <a:rPr lang="de-DE" dirty="0"/>
              <a:t> </a:t>
            </a:r>
            <a:r>
              <a:rPr lang="de-DE" dirty="0" smtClean="0"/>
              <a:t>Vollstreckungsbescheid § 796 Abs.1 ZPO;</a:t>
            </a:r>
          </a:p>
          <a:p>
            <a:pPr marL="0" indent="0">
              <a:buNone/>
            </a:pPr>
            <a:r>
              <a:rPr lang="de-DE" dirty="0"/>
              <a:t> </a:t>
            </a:r>
            <a:r>
              <a:rPr lang="de-DE" dirty="0" smtClean="0"/>
              <a:t>                        (Arrest und einstweilige Verfügung §§ 929 Abs.1; 936 ZPO) </a:t>
            </a:r>
            <a:endParaRPr lang="de-DE" dirty="0"/>
          </a:p>
          <a:p>
            <a:pPr marL="0" indent="0">
              <a:buNone/>
            </a:pPr>
            <a:endParaRPr lang="de-DE" dirty="0"/>
          </a:p>
          <a:p>
            <a:pPr marL="0" indent="0">
              <a:buNone/>
            </a:pPr>
            <a:r>
              <a:rPr lang="de-DE" dirty="0"/>
              <a:t>Unterscheidung in : </a:t>
            </a:r>
            <a:r>
              <a:rPr lang="de-DE" b="1" dirty="0"/>
              <a:t>1.Einfache </a:t>
            </a:r>
            <a:r>
              <a:rPr lang="de-DE" b="1" dirty="0" smtClean="0"/>
              <a:t>Klausel § 725 ZPO</a:t>
            </a:r>
            <a:endParaRPr lang="de-DE" b="1" dirty="0"/>
          </a:p>
          <a:p>
            <a:pPr marL="0" indent="0">
              <a:buNone/>
            </a:pPr>
            <a:r>
              <a:rPr lang="de-DE" dirty="0"/>
              <a:t>                                    </a:t>
            </a:r>
            <a:r>
              <a:rPr lang="de-DE" b="1" dirty="0"/>
              <a:t>2.Qualifizierte </a:t>
            </a:r>
            <a:r>
              <a:rPr lang="de-DE" b="1" dirty="0" smtClean="0"/>
              <a:t>Klausel §§ 726, 727 ZPO</a:t>
            </a:r>
            <a:endParaRPr lang="de-DE" b="1" dirty="0"/>
          </a:p>
          <a:p>
            <a:pPr marL="0" indent="0">
              <a:buNone/>
            </a:pPr>
            <a:r>
              <a:rPr lang="de-DE" dirty="0"/>
              <a:t>                                                 ↙                                     ↘</a:t>
            </a:r>
          </a:p>
          <a:p>
            <a:pPr marL="0" indent="0">
              <a:buNone/>
            </a:pPr>
            <a:r>
              <a:rPr lang="de-DE" dirty="0"/>
              <a:t>                                        titelergänzend                    titelumschreibend</a:t>
            </a:r>
          </a:p>
          <a:p>
            <a:pPr marL="0" indent="0">
              <a:buNone/>
            </a:pPr>
            <a:endParaRPr lang="de-DE" dirty="0"/>
          </a:p>
        </p:txBody>
      </p:sp>
    </p:spTree>
    <p:extLst>
      <p:ext uri="{BB962C8B-B14F-4D97-AF65-F5344CB8AC3E}">
        <p14:creationId xmlns:p14="http://schemas.microsoft.com/office/powerpoint/2010/main" val="955477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de-DE" dirty="0"/>
              <a:t>Einfache Klausel § 725 ZPO</a:t>
            </a:r>
          </a:p>
        </p:txBody>
      </p:sp>
      <p:sp>
        <p:nvSpPr>
          <p:cNvPr id="3" name="Inhaltsplatzhalter 2"/>
          <p:cNvSpPr>
            <a:spLocks noGrp="1"/>
          </p:cNvSpPr>
          <p:nvPr>
            <p:ph idx="1"/>
          </p:nvPr>
        </p:nvSpPr>
        <p:spPr/>
        <p:txBody>
          <a:bodyPr/>
          <a:lstStyle/>
          <a:p>
            <a:pPr marL="0" lvl="0" indent="0">
              <a:spcBef>
                <a:spcPts val="0"/>
              </a:spcBef>
              <a:buNone/>
            </a:pPr>
            <a:r>
              <a:rPr lang="de-DE" dirty="0"/>
              <a:t>"Vorstehende, mit der Urschrift übereinstimmende Ausfertigung wird dem ...(Bezeichnung der Partei) zum Zwecke der Zwangsvollstreckung erteilt.</a:t>
            </a:r>
          </a:p>
          <a:p>
            <a:pPr marL="0" lvl="0" indent="0">
              <a:spcBef>
                <a:spcPts val="1600"/>
              </a:spcBef>
              <a:buNone/>
            </a:pPr>
            <a:endParaRPr lang="de-DE" dirty="0"/>
          </a:p>
          <a:p>
            <a:pPr marL="0" lvl="0" indent="0">
              <a:spcBef>
                <a:spcPts val="1600"/>
              </a:spcBef>
              <a:buNone/>
            </a:pPr>
            <a:r>
              <a:rPr lang="de-DE" dirty="0"/>
              <a:t>Das Urteil wurde dem (Kläger) und dem (Beklagten) je am … von Amts wegen </a:t>
            </a:r>
          </a:p>
          <a:p>
            <a:pPr marL="0" lvl="0" indent="0">
              <a:spcBef>
                <a:spcPts val="1600"/>
              </a:spcBef>
              <a:buNone/>
            </a:pPr>
            <a:r>
              <a:rPr lang="de-DE" dirty="0"/>
              <a:t>zugestellt”</a:t>
            </a:r>
          </a:p>
          <a:p>
            <a:pPr marL="0" lvl="0" indent="0">
              <a:spcBef>
                <a:spcPts val="1600"/>
              </a:spcBef>
              <a:buNone/>
            </a:pPr>
            <a:endParaRPr lang="de-DE" dirty="0"/>
          </a:p>
          <a:p>
            <a:pPr marL="0" lvl="0" indent="0">
              <a:spcBef>
                <a:spcPts val="1600"/>
              </a:spcBef>
              <a:spcAft>
                <a:spcPts val="1600"/>
              </a:spcAft>
              <a:buNone/>
            </a:pPr>
            <a:endParaRPr lang="de-DE" dirty="0"/>
          </a:p>
          <a:p>
            <a:endParaRPr lang="de-DE" dirty="0"/>
          </a:p>
        </p:txBody>
      </p:sp>
    </p:spTree>
    <p:extLst>
      <p:ext uri="{BB962C8B-B14F-4D97-AF65-F5344CB8AC3E}">
        <p14:creationId xmlns:p14="http://schemas.microsoft.com/office/powerpoint/2010/main" val="35721418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de-DE" dirty="0"/>
              <a:t>Qualifizierte Klausel</a:t>
            </a:r>
          </a:p>
        </p:txBody>
      </p:sp>
      <p:sp>
        <p:nvSpPr>
          <p:cNvPr id="3" name="Inhaltsplatzhalter 2"/>
          <p:cNvSpPr>
            <a:spLocks noGrp="1"/>
          </p:cNvSpPr>
          <p:nvPr>
            <p:ph idx="1"/>
          </p:nvPr>
        </p:nvSpPr>
        <p:spPr/>
        <p:txBody>
          <a:bodyPr/>
          <a:lstStyle/>
          <a:p>
            <a:pPr marL="0" lvl="0" indent="0">
              <a:spcBef>
                <a:spcPts val="0"/>
              </a:spcBef>
              <a:buNone/>
            </a:pPr>
            <a:r>
              <a:rPr lang="de-DE" u="sng" dirty="0"/>
              <a:t>titelergänzend § 726  ZPO</a:t>
            </a:r>
          </a:p>
          <a:p>
            <a:pPr marL="0" lvl="0" indent="0">
              <a:spcBef>
                <a:spcPts val="1600"/>
              </a:spcBef>
              <a:buNone/>
            </a:pPr>
            <a:endParaRPr lang="de-DE" u="sng" dirty="0"/>
          </a:p>
          <a:p>
            <a:pPr marL="0" lvl="0" indent="0">
              <a:spcBef>
                <a:spcPts val="1600"/>
              </a:spcBef>
              <a:buNone/>
            </a:pPr>
            <a:r>
              <a:rPr lang="de-DE" dirty="0"/>
              <a:t>"Vorstehende, mit der Urschrift übereinstimmende Ausfertigung wird dem ...(Bezeichnung der Partei) zum Zwecke der Zwangsvollstreckung erteilt.</a:t>
            </a:r>
          </a:p>
          <a:p>
            <a:pPr marL="0" lvl="0" indent="0">
              <a:spcBef>
                <a:spcPts val="1600"/>
              </a:spcBef>
              <a:spcAft>
                <a:spcPts val="1600"/>
              </a:spcAft>
              <a:buClr>
                <a:schemeClr val="dk1"/>
              </a:buClr>
              <a:buSzPts val="1100"/>
              <a:buNone/>
            </a:pPr>
            <a:r>
              <a:rPr lang="de-DE" dirty="0"/>
              <a:t>Der Nachweis des ( Bezeichnung des Eintritts der Bedingung) wurde durch (Bezeichnung der Urkunde) geführt”</a:t>
            </a:r>
          </a:p>
          <a:p>
            <a:endParaRPr lang="de-DE" dirty="0"/>
          </a:p>
        </p:txBody>
      </p:sp>
    </p:spTree>
    <p:extLst>
      <p:ext uri="{BB962C8B-B14F-4D97-AF65-F5344CB8AC3E}">
        <p14:creationId xmlns:p14="http://schemas.microsoft.com/office/powerpoint/2010/main" val="8096213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de-DE" dirty="0"/>
              <a:t>Qualifizierte Klausel</a:t>
            </a:r>
          </a:p>
        </p:txBody>
      </p:sp>
      <p:sp>
        <p:nvSpPr>
          <p:cNvPr id="3" name="Inhaltsplatzhalter 2"/>
          <p:cNvSpPr>
            <a:spLocks noGrp="1"/>
          </p:cNvSpPr>
          <p:nvPr>
            <p:ph idx="1"/>
          </p:nvPr>
        </p:nvSpPr>
        <p:spPr/>
        <p:txBody>
          <a:bodyPr/>
          <a:lstStyle/>
          <a:p>
            <a:pPr marL="0" lvl="0" indent="0">
              <a:spcBef>
                <a:spcPts val="0"/>
              </a:spcBef>
              <a:buNone/>
            </a:pPr>
            <a:r>
              <a:rPr lang="de-DE" u="sng" dirty="0"/>
              <a:t>titelumschreibend § 727 ZPO</a:t>
            </a:r>
          </a:p>
          <a:p>
            <a:pPr marL="0" lvl="0" indent="0">
              <a:spcBef>
                <a:spcPts val="1600"/>
              </a:spcBef>
              <a:buNone/>
            </a:pPr>
            <a:endParaRPr lang="de-DE" u="sng" dirty="0"/>
          </a:p>
          <a:p>
            <a:pPr marL="0" lvl="0" indent="0">
              <a:spcBef>
                <a:spcPts val="1600"/>
              </a:spcBef>
              <a:buNone/>
            </a:pPr>
            <a:r>
              <a:rPr lang="de-DE" dirty="0"/>
              <a:t>"Vorstehende, mit der Urschrift übereinstimmende Ausfertigung wird dem ...als Rechtsnachfolger des... zum Zwecke der Zwangsvollstreckung erteilt.</a:t>
            </a:r>
          </a:p>
          <a:p>
            <a:pPr marL="0" lvl="0" indent="0">
              <a:spcBef>
                <a:spcPts val="1600"/>
              </a:spcBef>
              <a:spcAft>
                <a:spcPts val="1600"/>
              </a:spcAft>
              <a:buClr>
                <a:schemeClr val="dk1"/>
              </a:buClr>
              <a:buSzPts val="1100"/>
              <a:buNone/>
            </a:pPr>
            <a:r>
              <a:rPr lang="de-DE" dirty="0"/>
              <a:t>Die Rechtsnachfolge wurde nachgewiesen durch…”</a:t>
            </a:r>
          </a:p>
          <a:p>
            <a:endParaRPr lang="de-DE" dirty="0"/>
          </a:p>
        </p:txBody>
      </p:sp>
    </p:spTree>
    <p:extLst>
      <p:ext uri="{BB962C8B-B14F-4D97-AF65-F5344CB8AC3E}">
        <p14:creationId xmlns:p14="http://schemas.microsoft.com/office/powerpoint/2010/main" val="29101731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de-DE" dirty="0" smtClean="0"/>
              <a:t> Klausel – Prüfung vor Erteilung gem. § 725 ZPO</a:t>
            </a:r>
            <a:endParaRPr lang="de-DE" dirty="0"/>
          </a:p>
        </p:txBody>
      </p:sp>
      <p:sp>
        <p:nvSpPr>
          <p:cNvPr id="3" name="Inhaltsplatzhalter 2"/>
          <p:cNvSpPr>
            <a:spLocks noGrp="1"/>
          </p:cNvSpPr>
          <p:nvPr>
            <p:ph idx="1"/>
          </p:nvPr>
        </p:nvSpPr>
        <p:spPr/>
        <p:txBody>
          <a:bodyPr/>
          <a:lstStyle/>
          <a:p>
            <a:endParaRPr lang="de-DE" dirty="0" smtClean="0"/>
          </a:p>
          <a:p>
            <a:r>
              <a:rPr lang="de-DE" dirty="0" smtClean="0"/>
              <a:t>Liegt ein Antrag des Gläubigers vor?</a:t>
            </a:r>
          </a:p>
          <a:p>
            <a:r>
              <a:rPr lang="de-DE" dirty="0" smtClean="0"/>
              <a:t>Ist eine Klausel überhaupt erforderlich?</a:t>
            </a:r>
          </a:p>
          <a:p>
            <a:r>
              <a:rPr lang="de-DE" dirty="0" smtClean="0"/>
              <a:t>Vollstreckungsfähiger Inhalt?</a:t>
            </a:r>
          </a:p>
          <a:p>
            <a:r>
              <a:rPr lang="de-DE" dirty="0" smtClean="0"/>
              <a:t>Wirksamer Titel?</a:t>
            </a:r>
          </a:p>
          <a:p>
            <a:r>
              <a:rPr lang="de-DE" dirty="0" smtClean="0"/>
              <a:t>Ist der Titel rechtskräftig oder mindestens vorläufig vollstreckbar?</a:t>
            </a:r>
          </a:p>
          <a:p>
            <a:r>
              <a:rPr lang="de-DE" dirty="0" smtClean="0"/>
              <a:t>Wird eine qualifizierte Klausel benötigt?</a:t>
            </a:r>
            <a:endParaRPr lang="de-DE" dirty="0"/>
          </a:p>
        </p:txBody>
      </p:sp>
    </p:spTree>
    <p:extLst>
      <p:ext uri="{BB962C8B-B14F-4D97-AF65-F5344CB8AC3E}">
        <p14:creationId xmlns:p14="http://schemas.microsoft.com/office/powerpoint/2010/main" val="2739946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de-DE" dirty="0" smtClean="0"/>
              <a:t> Klausel – Der </a:t>
            </a:r>
            <a:r>
              <a:rPr lang="de-DE" dirty="0" err="1" smtClean="0"/>
              <a:t>UdG</a:t>
            </a:r>
            <a:r>
              <a:rPr lang="de-DE" dirty="0" smtClean="0"/>
              <a:t> prüft nicht:</a:t>
            </a:r>
            <a:endParaRPr lang="de-DE" dirty="0"/>
          </a:p>
        </p:txBody>
      </p:sp>
      <p:sp>
        <p:nvSpPr>
          <p:cNvPr id="3" name="Inhaltsplatzhalter 2"/>
          <p:cNvSpPr>
            <a:spLocks noGrp="1"/>
          </p:cNvSpPr>
          <p:nvPr>
            <p:ph idx="1"/>
          </p:nvPr>
        </p:nvSpPr>
        <p:spPr/>
        <p:txBody>
          <a:bodyPr/>
          <a:lstStyle/>
          <a:p>
            <a:endParaRPr lang="de-DE" dirty="0" smtClean="0"/>
          </a:p>
          <a:p>
            <a:r>
              <a:rPr lang="de-DE" dirty="0" smtClean="0"/>
              <a:t>ob die Vollstreckungsmaßnahme erforderlich ist</a:t>
            </a:r>
          </a:p>
          <a:p>
            <a:pPr marL="0" indent="0">
              <a:buNone/>
            </a:pPr>
            <a:endParaRPr lang="de-DE" dirty="0"/>
          </a:p>
          <a:p>
            <a:r>
              <a:rPr lang="de-DE" dirty="0"/>
              <a:t>o</a:t>
            </a:r>
            <a:r>
              <a:rPr lang="de-DE" dirty="0" smtClean="0"/>
              <a:t>b Vollstreckungshindernisse bestehen</a:t>
            </a:r>
          </a:p>
          <a:p>
            <a:pPr marL="0" indent="0">
              <a:buNone/>
            </a:pPr>
            <a:endParaRPr lang="de-DE" dirty="0" smtClean="0"/>
          </a:p>
          <a:p>
            <a:r>
              <a:rPr lang="de-DE" dirty="0"/>
              <a:t>o</a:t>
            </a:r>
            <a:r>
              <a:rPr lang="de-DE" dirty="0" smtClean="0"/>
              <a:t>b die Voraussetzungen gem. §§ 751,756 ZPO vorliegen</a:t>
            </a:r>
            <a:endParaRPr lang="de-DE" dirty="0"/>
          </a:p>
        </p:txBody>
      </p:sp>
    </p:spTree>
    <p:extLst>
      <p:ext uri="{BB962C8B-B14F-4D97-AF65-F5344CB8AC3E}">
        <p14:creationId xmlns:p14="http://schemas.microsoft.com/office/powerpoint/2010/main" val="285856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69552" y="207818"/>
            <a:ext cx="7596171" cy="5835535"/>
          </a:xfrm>
          <a:prstGeom prst="rect">
            <a:avLst/>
          </a:prstGeom>
        </p:spPr>
      </p:pic>
    </p:spTree>
    <p:extLst>
      <p:ext uri="{BB962C8B-B14F-4D97-AF65-F5344CB8AC3E}">
        <p14:creationId xmlns:p14="http://schemas.microsoft.com/office/powerpoint/2010/main" val="9030424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de-DE" dirty="0"/>
              <a:t>3. </a:t>
            </a:r>
            <a:r>
              <a:rPr lang="de-DE"/>
              <a:t>Zustellung</a:t>
            </a:r>
          </a:p>
        </p:txBody>
      </p:sp>
      <p:sp>
        <p:nvSpPr>
          <p:cNvPr id="3" name="Inhaltsplatzhalter 2"/>
          <p:cNvSpPr>
            <a:spLocks noGrp="1"/>
          </p:cNvSpPr>
          <p:nvPr>
            <p:ph idx="1"/>
          </p:nvPr>
        </p:nvSpPr>
        <p:spPr/>
        <p:txBody>
          <a:bodyPr>
            <a:normAutofit/>
          </a:bodyPr>
          <a:lstStyle/>
          <a:p>
            <a:r>
              <a:rPr lang="de-DE" dirty="0"/>
              <a:t>Vollstreckung ist nur zulässig, wenn der Titel dem Schuldner vor Vollstreckung oder zeitgleich zugestellt wird    §750 Abs 1 ZPO</a:t>
            </a:r>
          </a:p>
          <a:p>
            <a:pPr marL="0" indent="0">
              <a:buNone/>
            </a:pPr>
            <a:r>
              <a:rPr lang="de-DE" dirty="0"/>
              <a:t>  </a:t>
            </a:r>
            <a:r>
              <a:rPr lang="de-DE" sz="2400" dirty="0" smtClean="0"/>
              <a:t>( </a:t>
            </a:r>
            <a:r>
              <a:rPr lang="de-DE" sz="2400" b="1" dirty="0"/>
              <a:t>Ausnahme</a:t>
            </a:r>
            <a:r>
              <a:rPr lang="de-DE" sz="2400" dirty="0"/>
              <a:t>: einstweilige Verfügungen/ Anordnungen nach </a:t>
            </a:r>
            <a:r>
              <a:rPr lang="de-DE" sz="2400" dirty="0" err="1"/>
              <a:t>GewSchG</a:t>
            </a:r>
            <a:endParaRPr lang="de-DE" sz="2400" dirty="0"/>
          </a:p>
          <a:p>
            <a:pPr marL="0" indent="0">
              <a:buNone/>
            </a:pPr>
            <a:r>
              <a:rPr lang="de-DE" sz="2400" dirty="0"/>
              <a:t>                        oder </a:t>
            </a:r>
            <a:r>
              <a:rPr lang="de-DE" sz="2400" dirty="0" err="1" smtClean="0"/>
              <a:t>FamFG</a:t>
            </a:r>
            <a:r>
              <a:rPr lang="de-DE" sz="2400" dirty="0" smtClean="0"/>
              <a:t>)</a:t>
            </a:r>
            <a:endParaRPr lang="de-DE" sz="2400" dirty="0"/>
          </a:p>
          <a:p>
            <a:pPr marL="0" indent="0">
              <a:buNone/>
            </a:pPr>
            <a:r>
              <a:rPr lang="de-DE" dirty="0"/>
              <a:t>                         </a:t>
            </a:r>
          </a:p>
          <a:p>
            <a:pPr marL="0" indent="0">
              <a:buNone/>
            </a:pPr>
            <a:r>
              <a:rPr lang="de-DE" dirty="0"/>
              <a:t>                                      ↙                                                       ↘</a:t>
            </a:r>
          </a:p>
          <a:p>
            <a:pPr marL="0" indent="0">
              <a:buNone/>
            </a:pPr>
            <a:r>
              <a:rPr lang="de-DE" dirty="0"/>
              <a:t>Von Amts wegen § 166 ZPO                           im Parteibetrieb§ 191 ZPO</a:t>
            </a:r>
          </a:p>
          <a:p>
            <a:pPr marL="0" indent="0">
              <a:buNone/>
            </a:pPr>
            <a:endParaRPr lang="de-DE" dirty="0"/>
          </a:p>
          <a:p>
            <a:pPr marL="0" indent="0">
              <a:buNone/>
            </a:pPr>
            <a:endParaRPr lang="de-DE" dirty="0"/>
          </a:p>
          <a:p>
            <a:pPr marL="0" indent="0">
              <a:buNone/>
            </a:pPr>
            <a:endParaRPr lang="de-DE" dirty="0"/>
          </a:p>
          <a:p>
            <a:pPr marL="0" indent="0">
              <a:buNone/>
            </a:pPr>
            <a:endParaRPr lang="de-DE" dirty="0"/>
          </a:p>
        </p:txBody>
      </p:sp>
      <p:sp>
        <p:nvSpPr>
          <p:cNvPr id="5" name="Textfeld 4"/>
          <p:cNvSpPr txBox="1"/>
          <p:nvPr/>
        </p:nvSpPr>
        <p:spPr>
          <a:xfrm>
            <a:off x="5636712" y="2974931"/>
            <a:ext cx="65" cy="276999"/>
          </a:xfrm>
          <a:prstGeom prst="rect">
            <a:avLst/>
          </a:prstGeom>
          <a:noFill/>
        </p:spPr>
        <p:txBody>
          <a:bodyPr wrap="none" lIns="0" tIns="0" rIns="0" bIns="0" rtlCol="0">
            <a:spAutoFit/>
          </a:bodyPr>
          <a:lstStyle/>
          <a:p>
            <a:endParaRPr lang="de-DE" dirty="0"/>
          </a:p>
        </p:txBody>
      </p:sp>
    </p:spTree>
    <p:extLst>
      <p:ext uri="{BB962C8B-B14F-4D97-AF65-F5344CB8AC3E}">
        <p14:creationId xmlns:p14="http://schemas.microsoft.com/office/powerpoint/2010/main" val="3691683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de-DE" dirty="0"/>
              <a:t>Zustellung von Amts wegen §§ 166 ZPO ff</a:t>
            </a:r>
          </a:p>
        </p:txBody>
      </p:sp>
      <p:sp>
        <p:nvSpPr>
          <p:cNvPr id="3" name="Inhaltsplatzhalter 2"/>
          <p:cNvSpPr>
            <a:spLocks noGrp="1"/>
          </p:cNvSpPr>
          <p:nvPr>
            <p:ph idx="1"/>
          </p:nvPr>
        </p:nvSpPr>
        <p:spPr/>
        <p:txBody>
          <a:bodyPr>
            <a:normAutofit fontScale="92500" lnSpcReduction="20000"/>
          </a:bodyPr>
          <a:lstStyle/>
          <a:p>
            <a:r>
              <a:rPr lang="de-DE" dirty="0" smtClean="0"/>
              <a:t>zuzustellen </a:t>
            </a:r>
            <a:r>
              <a:rPr lang="de-DE" u="sng" dirty="0"/>
              <a:t>ohne Antrag </a:t>
            </a:r>
            <a:r>
              <a:rPr lang="de-DE" dirty="0"/>
              <a:t>sofern vom Gericht angeordnet oder vom Gesetz vorgesehen</a:t>
            </a:r>
          </a:p>
          <a:p>
            <a:r>
              <a:rPr lang="de-DE" dirty="0"/>
              <a:t>auszuführen durch die Geschäftsstelle (</a:t>
            </a:r>
            <a:r>
              <a:rPr lang="de-DE" dirty="0" err="1"/>
              <a:t>UdG</a:t>
            </a:r>
            <a:r>
              <a:rPr lang="de-DE" dirty="0"/>
              <a:t>)</a:t>
            </a:r>
          </a:p>
          <a:p>
            <a:endParaRPr lang="de-DE" dirty="0"/>
          </a:p>
          <a:p>
            <a:pPr marL="0" indent="0">
              <a:buNone/>
            </a:pPr>
            <a:r>
              <a:rPr lang="de-DE" b="1" dirty="0"/>
              <a:t>Zustellungsarten</a:t>
            </a:r>
            <a:r>
              <a:rPr lang="de-DE" sz="2600" dirty="0" smtClean="0"/>
              <a:t>:-</a:t>
            </a:r>
            <a:r>
              <a:rPr lang="de-DE" sz="2600" dirty="0"/>
              <a:t>durch Aushändigung an </a:t>
            </a:r>
            <a:r>
              <a:rPr lang="de-DE" sz="2600" dirty="0" smtClean="0"/>
              <a:t>Amtsstelle</a:t>
            </a:r>
          </a:p>
          <a:p>
            <a:pPr marL="0" indent="0">
              <a:buNone/>
            </a:pPr>
            <a:r>
              <a:rPr lang="de-DE" sz="2600" dirty="0" smtClean="0"/>
              <a:t>                                   - Aufgabe zur Post</a:t>
            </a:r>
          </a:p>
          <a:p>
            <a:pPr marL="0" indent="0">
              <a:buNone/>
            </a:pPr>
            <a:r>
              <a:rPr lang="de-DE" sz="2600" dirty="0" smtClean="0"/>
              <a:t>                                   -</a:t>
            </a:r>
            <a:r>
              <a:rPr lang="de-DE" sz="2600" dirty="0"/>
              <a:t>Einschreiben / Rückschein</a:t>
            </a:r>
          </a:p>
          <a:p>
            <a:pPr marL="0" indent="0">
              <a:buNone/>
            </a:pPr>
            <a:r>
              <a:rPr lang="de-DE" sz="2600" dirty="0"/>
              <a:t>                               </a:t>
            </a:r>
            <a:r>
              <a:rPr lang="de-DE" sz="2600" dirty="0" smtClean="0"/>
              <a:t>    -</a:t>
            </a:r>
            <a:r>
              <a:rPr lang="de-DE" sz="2600" dirty="0"/>
              <a:t>Zustellungsurkunde / Empfangsbekenntnis</a:t>
            </a:r>
          </a:p>
          <a:p>
            <a:pPr marL="0" indent="0">
              <a:buNone/>
            </a:pPr>
            <a:r>
              <a:rPr lang="de-DE" sz="2600" dirty="0"/>
              <a:t>                              </a:t>
            </a:r>
            <a:r>
              <a:rPr lang="de-DE" sz="2600" dirty="0" smtClean="0"/>
              <a:t>     </a:t>
            </a:r>
            <a:r>
              <a:rPr lang="de-DE" sz="2600" dirty="0"/>
              <a:t>-formlos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2600" dirty="0"/>
              <a:t>                              </a:t>
            </a:r>
            <a:r>
              <a:rPr lang="de-DE" sz="2600" dirty="0" smtClean="0"/>
              <a:t>     </a:t>
            </a:r>
            <a:r>
              <a:rPr lang="de-DE" sz="2600" dirty="0"/>
              <a:t>- öffentliche Zustellung § 185 ZPO  </a:t>
            </a:r>
            <a:endParaRPr lang="de-DE" sz="26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de-DE" sz="2600" dirty="0"/>
              <a:t> </a:t>
            </a:r>
            <a:r>
              <a:rPr lang="de-DE" sz="2600" dirty="0" smtClean="0"/>
              <a:t>                                  -durch besonderen Wachtmeister</a:t>
            </a:r>
            <a:endParaRPr lang="de-DE" sz="2600" dirty="0"/>
          </a:p>
          <a:p>
            <a:pPr marL="0" indent="0">
              <a:buNone/>
            </a:pPr>
            <a:endParaRPr lang="de-DE" dirty="0"/>
          </a:p>
        </p:txBody>
      </p:sp>
    </p:spTree>
    <p:extLst>
      <p:ext uri="{BB962C8B-B14F-4D97-AF65-F5344CB8AC3E}">
        <p14:creationId xmlns:p14="http://schemas.microsoft.com/office/powerpoint/2010/main" val="1401987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de-DE" dirty="0"/>
              <a:t>Zustellung im Parteibetrieb § 191 ZPO</a:t>
            </a:r>
          </a:p>
        </p:txBody>
      </p:sp>
      <p:sp>
        <p:nvSpPr>
          <p:cNvPr id="3" name="Inhaltsplatzhalter 2"/>
          <p:cNvSpPr>
            <a:spLocks noGrp="1"/>
          </p:cNvSpPr>
          <p:nvPr>
            <p:ph idx="1"/>
          </p:nvPr>
        </p:nvSpPr>
        <p:spPr/>
        <p:txBody>
          <a:bodyPr/>
          <a:lstStyle/>
          <a:p>
            <a:r>
              <a:rPr lang="de-DE" dirty="0"/>
              <a:t>Zustellung auf Betreiben der Parteien zugelassen</a:t>
            </a:r>
          </a:p>
          <a:p>
            <a:r>
              <a:rPr lang="de-DE" dirty="0" smtClean="0"/>
              <a:t>Auftrag</a:t>
            </a:r>
            <a:r>
              <a:rPr lang="de-DE" dirty="0"/>
              <a:t>, d.h. die Partei kann den </a:t>
            </a:r>
            <a:r>
              <a:rPr lang="de-DE" u="sng" dirty="0"/>
              <a:t>Gerichtsvollzieher</a:t>
            </a:r>
            <a:r>
              <a:rPr lang="de-DE" dirty="0"/>
              <a:t> beauftragen, die Zustellung eines Schriftstückes vorzunehmen</a:t>
            </a:r>
          </a:p>
          <a:p>
            <a:endParaRPr lang="de-DE" dirty="0"/>
          </a:p>
          <a:p>
            <a:pPr marL="0" indent="0">
              <a:buNone/>
            </a:pPr>
            <a:r>
              <a:rPr lang="de-DE" b="1" dirty="0"/>
              <a:t>Zustellungsarten:</a:t>
            </a:r>
            <a:r>
              <a:rPr lang="de-DE" dirty="0"/>
              <a:t>- persönliche Übergabe</a:t>
            </a:r>
          </a:p>
          <a:p>
            <a:pPr marL="0" indent="0">
              <a:buNone/>
            </a:pPr>
            <a:r>
              <a:rPr lang="de-DE" dirty="0"/>
              <a:t>                               - Aufgabe zur </a:t>
            </a:r>
            <a:r>
              <a:rPr lang="de-DE" dirty="0" smtClean="0"/>
              <a:t>Post</a:t>
            </a:r>
          </a:p>
          <a:p>
            <a:pPr marL="0" indent="0">
              <a:buNone/>
            </a:pPr>
            <a:r>
              <a:rPr lang="de-DE" dirty="0"/>
              <a:t> </a:t>
            </a:r>
            <a:r>
              <a:rPr lang="de-DE" dirty="0" smtClean="0"/>
              <a:t>                              -von Anwalt zu Anwalt</a:t>
            </a:r>
            <a:endParaRPr lang="de-DE" dirty="0"/>
          </a:p>
          <a:p>
            <a:endParaRPr lang="de-DE" dirty="0"/>
          </a:p>
          <a:p>
            <a:pPr marL="0" indent="0">
              <a:buNone/>
            </a:pPr>
            <a:endParaRPr lang="de-DE" dirty="0"/>
          </a:p>
        </p:txBody>
      </p:sp>
    </p:spTree>
    <p:extLst>
      <p:ext uri="{BB962C8B-B14F-4D97-AF65-F5344CB8AC3E}">
        <p14:creationId xmlns:p14="http://schemas.microsoft.com/office/powerpoint/2010/main" val="586183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de-DE" dirty="0"/>
              <a:t>Bedeutung und System der </a:t>
            </a:r>
            <a:r>
              <a:rPr lang="de-DE" dirty="0" smtClean="0"/>
              <a:t>Zwangsvollstreckung</a:t>
            </a:r>
            <a:endParaRPr lang="de-DE" dirty="0"/>
          </a:p>
        </p:txBody>
      </p:sp>
      <p:sp>
        <p:nvSpPr>
          <p:cNvPr id="5" name="Textplatzhalter 4"/>
          <p:cNvSpPr>
            <a:spLocks noGrp="1"/>
          </p:cNvSpPr>
          <p:nvPr>
            <p:ph type="body" idx="1"/>
          </p:nvPr>
        </p:nvSpPr>
        <p:spPr/>
        <p:txBody>
          <a:bodyPr>
            <a:normAutofit/>
          </a:bodyPr>
          <a:lstStyle/>
          <a:p>
            <a:r>
              <a:rPr lang="de-DE" sz="2800" u="sng" dirty="0"/>
              <a:t>Erkenntnisverfahren</a:t>
            </a:r>
            <a:r>
              <a:rPr lang="de-DE" sz="3200" u="sng" dirty="0"/>
              <a:t> </a:t>
            </a:r>
            <a:r>
              <a:rPr lang="de-DE" b="0" dirty="0"/>
              <a:t>1.-7.Buch ZPO</a:t>
            </a:r>
            <a:endParaRPr lang="de-DE" sz="3200" u="sng" dirty="0"/>
          </a:p>
        </p:txBody>
      </p:sp>
      <p:sp>
        <p:nvSpPr>
          <p:cNvPr id="6" name="Inhaltsplatzhalter 5"/>
          <p:cNvSpPr>
            <a:spLocks noGrp="1"/>
          </p:cNvSpPr>
          <p:nvPr>
            <p:ph sz="half" idx="2"/>
          </p:nvPr>
        </p:nvSpPr>
        <p:spPr/>
        <p:txBody>
          <a:bodyPr>
            <a:normAutofit fontScale="92500" lnSpcReduction="20000"/>
          </a:bodyPr>
          <a:lstStyle/>
          <a:p>
            <a:r>
              <a:rPr lang="de-DE" dirty="0"/>
              <a:t>Prüfung und Feststellung des Anspruchs (</a:t>
            </a:r>
            <a:r>
              <a:rPr lang="de-DE" dirty="0">
                <a:solidFill>
                  <a:srgbClr val="FF0000"/>
                </a:solidFill>
              </a:rPr>
              <a:t>was von wem in welcher Höhe</a:t>
            </a:r>
            <a:r>
              <a:rPr lang="de-DE" dirty="0"/>
              <a:t>)  -&gt; Ziel: Titel</a:t>
            </a:r>
          </a:p>
          <a:p>
            <a:endParaRPr lang="de-DE" dirty="0"/>
          </a:p>
          <a:p>
            <a:pPr marL="0" indent="0">
              <a:buNone/>
            </a:pPr>
            <a:endParaRPr lang="de-DE" dirty="0"/>
          </a:p>
          <a:p>
            <a:r>
              <a:rPr lang="de-DE" dirty="0" smtClean="0"/>
              <a:t>Kläger </a:t>
            </a:r>
            <a:r>
              <a:rPr lang="de-DE" dirty="0"/>
              <a:t>und Beklagter</a:t>
            </a:r>
          </a:p>
          <a:p>
            <a:endParaRPr lang="de-DE" dirty="0"/>
          </a:p>
          <a:p>
            <a:r>
              <a:rPr lang="de-DE" dirty="0" smtClean="0"/>
              <a:t>Alle </a:t>
            </a:r>
            <a:r>
              <a:rPr lang="de-DE" dirty="0"/>
              <a:t>Einwendungen sind spätestens im Rechtsmittelverfahren vorzubringen</a:t>
            </a:r>
          </a:p>
        </p:txBody>
      </p:sp>
      <p:sp>
        <p:nvSpPr>
          <p:cNvPr id="7" name="Textplatzhalter 6"/>
          <p:cNvSpPr>
            <a:spLocks noGrp="1"/>
          </p:cNvSpPr>
          <p:nvPr>
            <p:ph type="body" sz="quarter" idx="3"/>
          </p:nvPr>
        </p:nvSpPr>
        <p:spPr/>
        <p:txBody>
          <a:bodyPr>
            <a:normAutofit/>
          </a:bodyPr>
          <a:lstStyle/>
          <a:p>
            <a:r>
              <a:rPr lang="de-DE" u="sng" dirty="0"/>
              <a:t>Vollstreckungsverfahren</a:t>
            </a:r>
            <a:r>
              <a:rPr lang="de-DE" sz="2800" u="sng" dirty="0"/>
              <a:t> </a:t>
            </a:r>
            <a:r>
              <a:rPr lang="de-DE" b="0" dirty="0"/>
              <a:t>8.Buch ZPO</a:t>
            </a:r>
          </a:p>
        </p:txBody>
      </p:sp>
      <p:sp>
        <p:nvSpPr>
          <p:cNvPr id="8" name="Inhaltsplatzhalter 7"/>
          <p:cNvSpPr>
            <a:spLocks noGrp="1"/>
          </p:cNvSpPr>
          <p:nvPr>
            <p:ph sz="quarter" idx="4"/>
          </p:nvPr>
        </p:nvSpPr>
        <p:spPr>
          <a:xfrm>
            <a:off x="6172199" y="2505075"/>
            <a:ext cx="6158883" cy="4208876"/>
          </a:xfrm>
        </p:spPr>
        <p:txBody>
          <a:bodyPr>
            <a:normAutofit/>
          </a:bodyPr>
          <a:lstStyle/>
          <a:p>
            <a:r>
              <a:rPr lang="de-DE" dirty="0"/>
              <a:t>Durchsetzung und Sicherung des Anspruchs; nur Prüfung der ZV-Voraussetzungen § 750 ZPO (</a:t>
            </a:r>
            <a:r>
              <a:rPr lang="de-DE" dirty="0" err="1">
                <a:solidFill>
                  <a:srgbClr val="FF0000"/>
                </a:solidFill>
              </a:rPr>
              <a:t>Titel,Klausel,Zustellung</a:t>
            </a:r>
            <a:r>
              <a:rPr lang="de-DE" dirty="0"/>
              <a:t>) </a:t>
            </a:r>
          </a:p>
          <a:p>
            <a:r>
              <a:rPr lang="de-DE" dirty="0"/>
              <a:t>Gläubiger und </a:t>
            </a:r>
            <a:r>
              <a:rPr lang="de-DE" dirty="0" smtClean="0"/>
              <a:t>Schuldner</a:t>
            </a:r>
          </a:p>
          <a:p>
            <a:pPr marL="0" indent="0">
              <a:buNone/>
            </a:pPr>
            <a:endParaRPr lang="de-DE" dirty="0"/>
          </a:p>
          <a:p>
            <a:r>
              <a:rPr lang="de-DE" dirty="0"/>
              <a:t>Nur Einwendungen, die nach der Titulierung entstanden sind </a:t>
            </a:r>
          </a:p>
          <a:p>
            <a:pPr marL="0" indent="0">
              <a:buNone/>
            </a:pPr>
            <a:endParaRPr lang="de-DE" dirty="0"/>
          </a:p>
          <a:p>
            <a:endParaRPr lang="de-DE" dirty="0"/>
          </a:p>
        </p:txBody>
      </p:sp>
    </p:spTree>
    <p:extLst>
      <p:ext uri="{BB962C8B-B14F-4D97-AF65-F5344CB8AC3E}">
        <p14:creationId xmlns:p14="http://schemas.microsoft.com/office/powerpoint/2010/main" val="3734374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641CA0-54DA-494E-81E1-F4E8670B28AB}"/>
              </a:ext>
            </a:extLst>
          </p:cNvPr>
          <p:cNvSpPr>
            <a:spLocks noGrp="1"/>
          </p:cNvSpPr>
          <p:nvPr>
            <p:ph type="title"/>
          </p:nvPr>
        </p:nvSpPr>
        <p:spPr>
          <a:solidFill>
            <a:schemeClr val="accent2"/>
          </a:solidFill>
        </p:spPr>
        <p:txBody>
          <a:bodyPr/>
          <a:lstStyle/>
          <a:p>
            <a:r>
              <a:rPr lang="de-DE" dirty="0" smtClean="0"/>
              <a:t> </a:t>
            </a:r>
            <a:r>
              <a:rPr lang="de-DE" sz="4800" b="1" dirty="0">
                <a:solidFill>
                  <a:schemeClr val="bg1"/>
                </a:solidFill>
              </a:rPr>
              <a:t>Zustellung</a:t>
            </a:r>
            <a:endParaRPr lang="de-DE" dirty="0">
              <a:solidFill>
                <a:schemeClr val="bg1"/>
              </a:solidFill>
            </a:endParaRPr>
          </a:p>
        </p:txBody>
      </p:sp>
      <p:sp>
        <p:nvSpPr>
          <p:cNvPr id="3" name="Inhaltsplatzhalter 2">
            <a:extLst>
              <a:ext uri="{FF2B5EF4-FFF2-40B4-BE49-F238E27FC236}">
                <a16:creationId xmlns:a16="http://schemas.microsoft.com/office/drawing/2014/main" id="{F27EE937-2591-4137-8F31-8EDE6D88194D}"/>
              </a:ext>
            </a:extLst>
          </p:cNvPr>
          <p:cNvSpPr>
            <a:spLocks noGrp="1"/>
          </p:cNvSpPr>
          <p:nvPr>
            <p:ph idx="1"/>
          </p:nvPr>
        </p:nvSpPr>
        <p:spPr/>
        <p:txBody>
          <a:bodyPr>
            <a:normAutofit lnSpcReduction="10000"/>
          </a:bodyPr>
          <a:lstStyle/>
          <a:p>
            <a:pPr marL="0" indent="0">
              <a:buNone/>
            </a:pPr>
            <a:r>
              <a:rPr lang="de-DE" b="0" u="sng" dirty="0"/>
              <a:t>Definition:</a:t>
            </a:r>
          </a:p>
          <a:p>
            <a:pPr marL="0" indent="0">
              <a:buNone/>
            </a:pPr>
            <a:r>
              <a:rPr lang="de-DE" b="0" dirty="0"/>
              <a:t>Zustellung ist die Bekanntgabe eines Schriftstücks in der vom Gesetz vorgeschriebenen Form.</a:t>
            </a:r>
          </a:p>
          <a:p>
            <a:pPr marL="0" indent="0">
              <a:buNone/>
            </a:pPr>
            <a:endParaRPr lang="de-DE" dirty="0"/>
          </a:p>
          <a:p>
            <a:pPr marL="0" indent="0">
              <a:buNone/>
            </a:pPr>
            <a:r>
              <a:rPr lang="de-DE" u="sng" dirty="0"/>
              <a:t>Zweck:</a:t>
            </a:r>
          </a:p>
          <a:p>
            <a:pPr marL="0" indent="0">
              <a:buNone/>
            </a:pPr>
            <a:r>
              <a:rPr lang="de-DE" b="0" dirty="0"/>
              <a:t>gesicherter Nachweis, wann, wem, wo, was zugestellt wurde</a:t>
            </a:r>
          </a:p>
          <a:p>
            <a:pPr marL="0" indent="0">
              <a:buNone/>
            </a:pPr>
            <a:endParaRPr lang="de-DE" dirty="0"/>
          </a:p>
          <a:p>
            <a:pPr marL="0" indent="0">
              <a:buNone/>
            </a:pPr>
            <a:r>
              <a:rPr lang="de-DE" u="sng" dirty="0"/>
              <a:t>Wirkung:</a:t>
            </a:r>
          </a:p>
          <a:p>
            <a:pPr marL="0" indent="0">
              <a:buNone/>
            </a:pPr>
            <a:r>
              <a:rPr lang="de-DE" dirty="0"/>
              <a:t>Mit der Zustellung beginnt die Frist zu laufen, z.B. Rechtsmittel</a:t>
            </a:r>
          </a:p>
        </p:txBody>
      </p:sp>
    </p:spTree>
    <p:extLst>
      <p:ext uri="{BB962C8B-B14F-4D97-AF65-F5344CB8AC3E}">
        <p14:creationId xmlns:p14="http://schemas.microsoft.com/office/powerpoint/2010/main" val="1795792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de-DE" dirty="0"/>
              <a:t>Ersatzzustellung §§ 178 ff ZPO</a:t>
            </a:r>
          </a:p>
        </p:txBody>
      </p:sp>
      <p:sp>
        <p:nvSpPr>
          <p:cNvPr id="3" name="Inhaltsplatzhalter 2"/>
          <p:cNvSpPr>
            <a:spLocks noGrp="1"/>
          </p:cNvSpPr>
          <p:nvPr>
            <p:ph idx="1"/>
          </p:nvPr>
        </p:nvSpPr>
        <p:spPr/>
        <p:txBody>
          <a:bodyPr/>
          <a:lstStyle/>
          <a:p>
            <a:r>
              <a:rPr lang="de-DE" dirty="0"/>
              <a:t>persönliche Übergabe nicht möglich, dann ersatzweise Zustellung in nachfolgender Reihenfolge: </a:t>
            </a:r>
          </a:p>
          <a:p>
            <a:endParaRPr lang="de-DE" dirty="0"/>
          </a:p>
          <a:p>
            <a:pPr marL="514350" indent="-514350">
              <a:buFont typeface="+mj-lt"/>
              <a:buAutoNum type="arabicPeriod"/>
            </a:pPr>
            <a:r>
              <a:rPr lang="de-DE" dirty="0"/>
              <a:t>Übergabe an vertretungsberechtigte Person, </a:t>
            </a:r>
            <a:r>
              <a:rPr lang="de-DE" dirty="0" smtClean="0"/>
              <a:t>erwachsenem </a:t>
            </a:r>
            <a:r>
              <a:rPr lang="de-DE" dirty="0"/>
              <a:t>Familienangehörigen oder Mitbewohner, beschäftigte Person</a:t>
            </a:r>
          </a:p>
          <a:p>
            <a:pPr marL="514350" indent="-514350">
              <a:buFont typeface="+mj-lt"/>
              <a:buAutoNum type="arabicPeriod"/>
            </a:pPr>
            <a:r>
              <a:rPr lang="de-DE" dirty="0"/>
              <a:t>Einlegung in Briefkasten</a:t>
            </a:r>
          </a:p>
          <a:p>
            <a:pPr marL="514350" indent="-514350">
              <a:buFont typeface="+mj-lt"/>
              <a:buAutoNum type="arabicPeriod"/>
            </a:pPr>
            <a:r>
              <a:rPr lang="de-DE" dirty="0"/>
              <a:t>Niederlegung</a:t>
            </a:r>
          </a:p>
        </p:txBody>
      </p:sp>
    </p:spTree>
    <p:extLst>
      <p:ext uri="{BB962C8B-B14F-4D97-AF65-F5344CB8AC3E}">
        <p14:creationId xmlns:p14="http://schemas.microsoft.com/office/powerpoint/2010/main" val="7178260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7BC64D-38E5-4623-B8EA-C470B1962B87}"/>
              </a:ext>
            </a:extLst>
          </p:cNvPr>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de-DE" dirty="0"/>
              <a:t>Verfahrensgrundsätze</a:t>
            </a:r>
          </a:p>
        </p:txBody>
      </p:sp>
      <p:sp>
        <p:nvSpPr>
          <p:cNvPr id="3" name="Inhaltsplatzhalter 2">
            <a:extLst>
              <a:ext uri="{FF2B5EF4-FFF2-40B4-BE49-F238E27FC236}">
                <a16:creationId xmlns:a16="http://schemas.microsoft.com/office/drawing/2014/main" id="{A112C0FC-F4E6-4B9C-9492-7A3B3C20F8C5}"/>
              </a:ext>
            </a:extLst>
          </p:cNvPr>
          <p:cNvSpPr>
            <a:spLocks noGrp="1"/>
          </p:cNvSpPr>
          <p:nvPr>
            <p:ph idx="1"/>
          </p:nvPr>
        </p:nvSpPr>
        <p:spPr/>
        <p:txBody>
          <a:bodyPr>
            <a:normAutofit lnSpcReduction="10000"/>
          </a:bodyPr>
          <a:lstStyle/>
          <a:p>
            <a:endParaRPr lang="de-DE" dirty="0"/>
          </a:p>
          <a:p>
            <a:r>
              <a:rPr lang="de-DE" dirty="0"/>
              <a:t>Dispositionsmaxime</a:t>
            </a:r>
          </a:p>
          <a:p>
            <a:r>
              <a:rPr lang="de-DE" dirty="0"/>
              <a:t>Beibringungsgrundsatz</a:t>
            </a:r>
          </a:p>
          <a:p>
            <a:r>
              <a:rPr lang="de-DE" dirty="0"/>
              <a:t>Formalisierungsgrundsatz</a:t>
            </a:r>
          </a:p>
          <a:p>
            <a:r>
              <a:rPr lang="de-DE" dirty="0" smtClean="0"/>
              <a:t>Beschleunigungsgrundsatz § 802a ZPO</a:t>
            </a:r>
            <a:endParaRPr lang="de-DE" dirty="0"/>
          </a:p>
          <a:p>
            <a:r>
              <a:rPr lang="de-DE" dirty="0"/>
              <a:t>Verbot der </a:t>
            </a:r>
            <a:r>
              <a:rPr lang="de-DE" dirty="0" smtClean="0"/>
              <a:t>Überpfändung § 803 ZPO</a:t>
            </a:r>
            <a:endParaRPr lang="de-DE" dirty="0"/>
          </a:p>
          <a:p>
            <a:r>
              <a:rPr lang="de-DE" dirty="0"/>
              <a:t>Verbot der </a:t>
            </a:r>
            <a:r>
              <a:rPr lang="de-DE" dirty="0" smtClean="0"/>
              <a:t>Kahlpfändung z.B. §811 ZPO</a:t>
            </a:r>
            <a:endParaRPr lang="de-DE" dirty="0"/>
          </a:p>
          <a:p>
            <a:r>
              <a:rPr lang="de-DE" dirty="0"/>
              <a:t>Effektive Verwertung</a:t>
            </a:r>
          </a:p>
          <a:p>
            <a:r>
              <a:rPr lang="de-DE" dirty="0"/>
              <a:t>Prioritätsgrundsatz § 804 Abs. 3 ZPO</a:t>
            </a:r>
          </a:p>
        </p:txBody>
      </p:sp>
    </p:spTree>
    <p:extLst>
      <p:ext uri="{BB962C8B-B14F-4D97-AF65-F5344CB8AC3E}">
        <p14:creationId xmlns:p14="http://schemas.microsoft.com/office/powerpoint/2010/main" val="3929396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dirty="0"/>
              <a:t>Möglichkeiten des Gläubigers:</a:t>
            </a:r>
            <a:endParaRPr dirty="0"/>
          </a:p>
        </p:txBody>
      </p:sp>
      <p:sp>
        <p:nvSpPr>
          <p:cNvPr id="55" name="Google Shape;55;p13"/>
          <p:cNvSpPr txBox="1">
            <a:spLocks noGrp="1"/>
          </p:cNvSpPr>
          <p:nvPr>
            <p:ph type="body" idx="1"/>
          </p:nvPr>
        </p:nvSpPr>
        <p:spPr>
          <a:prstGeom prst="rect">
            <a:avLst/>
          </a:prstGeom>
        </p:spPr>
        <p:txBody>
          <a:bodyPr spcFirstLastPara="1" vert="horz" wrap="square" lIns="121900" tIns="121900" rIns="121900" bIns="121900" rtlCol="0" anchor="t" anchorCtr="0">
            <a:noAutofit/>
          </a:bodyPr>
          <a:lstStyle/>
          <a:p>
            <a:pPr marL="152396" indent="0">
              <a:buNone/>
            </a:pPr>
            <a:endParaRPr lang="de" dirty="0" smtClean="0"/>
          </a:p>
          <a:p>
            <a:pPr>
              <a:buFont typeface="Wingdings" panose="05000000000000000000" pitchFamily="2" charset="2"/>
              <a:buChar char="§"/>
            </a:pPr>
            <a:r>
              <a:rPr lang="de" dirty="0" smtClean="0"/>
              <a:t>gütliche </a:t>
            </a:r>
            <a:r>
              <a:rPr lang="de" dirty="0"/>
              <a:t>Erledigung anstreben , z.Bsp. Ratenzahlung vereinbaren (eventuell durch GV</a:t>
            </a:r>
            <a:r>
              <a:rPr lang="de" dirty="0" smtClean="0"/>
              <a:t>) § 802b ZPO</a:t>
            </a:r>
          </a:p>
          <a:p>
            <a:pPr>
              <a:buFont typeface="Wingdings" panose="05000000000000000000" pitchFamily="2" charset="2"/>
              <a:buChar char="§"/>
            </a:pPr>
            <a:endParaRPr dirty="0"/>
          </a:p>
          <a:p>
            <a:pPr>
              <a:buFont typeface="Wingdings" panose="05000000000000000000" pitchFamily="2" charset="2"/>
              <a:buChar char="§"/>
            </a:pPr>
            <a:r>
              <a:rPr lang="de" dirty="0"/>
              <a:t>in Forderungen vollstrecken, die der Schuldner Dritten gegenüber hat</a:t>
            </a:r>
            <a:endParaRPr dirty="0"/>
          </a:p>
          <a:p>
            <a:pPr>
              <a:spcBef>
                <a:spcPts val="2133"/>
              </a:spcBef>
              <a:buFont typeface="Wingdings" panose="05000000000000000000" pitchFamily="2" charset="2"/>
              <a:buChar char="§"/>
            </a:pPr>
            <a:r>
              <a:rPr lang="de" dirty="0" smtClean="0"/>
              <a:t>Vermögensauskunft </a:t>
            </a:r>
            <a:r>
              <a:rPr lang="de" dirty="0"/>
              <a:t>abnehmen </a:t>
            </a:r>
            <a:endParaRPr lang="de" dirty="0" smtClean="0"/>
          </a:p>
          <a:p>
            <a:pPr>
              <a:buFont typeface="Wingdings" panose="05000000000000000000" pitchFamily="2" charset="2"/>
              <a:buChar char="§"/>
            </a:pPr>
            <a:endParaRPr lang="de" dirty="0" smtClean="0"/>
          </a:p>
          <a:p>
            <a:pPr>
              <a:buFont typeface="Wingdings" panose="05000000000000000000" pitchFamily="2" charset="2"/>
              <a:buChar char="§"/>
            </a:pPr>
            <a:r>
              <a:rPr lang="de" dirty="0" smtClean="0"/>
              <a:t>in </a:t>
            </a:r>
            <a:r>
              <a:rPr lang="de" dirty="0"/>
              <a:t>Gegenstände vollstrecken ( Pfändung und Verwertung</a:t>
            </a:r>
            <a:r>
              <a:rPr lang="de" dirty="0" smtClean="0"/>
              <a:t>)</a:t>
            </a:r>
          </a:p>
          <a:p>
            <a:pPr marL="152396" indent="0">
              <a:buNone/>
            </a:pPr>
            <a:endParaRPr dirty="0"/>
          </a:p>
          <a:p>
            <a:pPr>
              <a:buFont typeface="Wingdings" panose="05000000000000000000" pitchFamily="2" charset="2"/>
              <a:buChar char="§"/>
            </a:pPr>
            <a:r>
              <a:rPr lang="de" dirty="0"/>
              <a:t>Vollstreckung in unbewegliches Vermögen </a:t>
            </a:r>
            <a:endParaRPr dirty="0"/>
          </a:p>
        </p:txBody>
      </p:sp>
    </p:spTree>
    <p:extLst>
      <p:ext uri="{BB962C8B-B14F-4D97-AF65-F5344CB8AC3E}">
        <p14:creationId xmlns:p14="http://schemas.microsoft.com/office/powerpoint/2010/main" val="3323415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6">
              <a:lumMod val="20000"/>
              <a:lumOff val="80000"/>
            </a:schemeClr>
          </a:solidFill>
        </p:spPr>
        <p:txBody>
          <a:bodyPr/>
          <a:lstStyle/>
          <a:p>
            <a:r>
              <a:rPr lang="de-DE" b="1" dirty="0" smtClean="0"/>
              <a:t>Sachverhalt</a:t>
            </a:r>
            <a:endParaRPr lang="de-DE" b="1" dirty="0"/>
          </a:p>
        </p:txBody>
      </p:sp>
      <p:sp>
        <p:nvSpPr>
          <p:cNvPr id="3" name="Inhaltsplatzhalter 2"/>
          <p:cNvSpPr>
            <a:spLocks noGrp="1"/>
          </p:cNvSpPr>
          <p:nvPr>
            <p:ph idx="1"/>
          </p:nvPr>
        </p:nvSpPr>
        <p:spPr/>
        <p:txBody>
          <a:bodyPr/>
          <a:lstStyle/>
          <a:p>
            <a:pPr marL="0" indent="0">
              <a:buNone/>
            </a:pPr>
            <a:r>
              <a:rPr lang="de-DE" dirty="0" smtClean="0"/>
              <a:t>Max Gläubig hat </a:t>
            </a:r>
            <a:r>
              <a:rPr lang="de-DE" dirty="0"/>
              <a:t>gegen </a:t>
            </a:r>
            <a:r>
              <a:rPr lang="de-DE" dirty="0" smtClean="0"/>
              <a:t>Gabi Schuldig einen </a:t>
            </a:r>
            <a:r>
              <a:rPr lang="de-DE" dirty="0"/>
              <a:t>titulierten Anspruch auf Zahlung eines Kaufpreises von 2.000,00 €.</a:t>
            </a:r>
          </a:p>
          <a:p>
            <a:pPr marL="0" indent="0">
              <a:buNone/>
            </a:pPr>
            <a:r>
              <a:rPr lang="de-DE" dirty="0"/>
              <a:t>Die Voraussetzungen der Zwangsvollstreckung liegen vor.</a:t>
            </a:r>
          </a:p>
          <a:p>
            <a:pPr marL="0" indent="0">
              <a:buNone/>
            </a:pPr>
            <a:r>
              <a:rPr lang="de-DE" dirty="0" smtClean="0"/>
              <a:t>Max Gläubig beauftragt </a:t>
            </a:r>
            <a:r>
              <a:rPr lang="de-DE" dirty="0"/>
              <a:t>den Gerichtsvollzieher bei </a:t>
            </a:r>
            <a:r>
              <a:rPr lang="de-DE" dirty="0" smtClean="0"/>
              <a:t>Gabi </a:t>
            </a:r>
            <a:r>
              <a:rPr lang="de-DE" dirty="0"/>
              <a:t>die Bauhausvase „Kalkeimer“ (Wert 2.000,00 €) zu pfänden und zu verwerten.</a:t>
            </a:r>
          </a:p>
          <a:p>
            <a:pPr marL="0" indent="0">
              <a:buNone/>
            </a:pPr>
            <a:r>
              <a:rPr lang="de-DE" dirty="0"/>
              <a:t>Der Gerichtsvollzieher findet zwar nicht die Vase vor, aber ein Bild des bekannten Meisters Paolo Pinsel, ebenfalls im Wert von 2.000,00 €.</a:t>
            </a:r>
          </a:p>
          <a:p>
            <a:pPr marL="0" indent="0">
              <a:buNone/>
            </a:pPr>
            <a:r>
              <a:rPr lang="de-DE" dirty="0"/>
              <a:t>Kann der Gerichtsvollzieher das Bild pfänden?</a:t>
            </a:r>
          </a:p>
          <a:p>
            <a:endParaRPr lang="de-DE" dirty="0"/>
          </a:p>
        </p:txBody>
      </p:sp>
    </p:spTree>
    <p:extLst>
      <p:ext uri="{BB962C8B-B14F-4D97-AF65-F5344CB8AC3E}">
        <p14:creationId xmlns:p14="http://schemas.microsoft.com/office/powerpoint/2010/main" val="184982613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6">
              <a:lumMod val="20000"/>
              <a:lumOff val="80000"/>
            </a:schemeClr>
          </a:solidFill>
        </p:spPr>
        <p:txBody>
          <a:bodyPr/>
          <a:lstStyle/>
          <a:p>
            <a:r>
              <a:rPr lang="de-DE" b="1" dirty="0" smtClean="0"/>
              <a:t>Sachverhalt</a:t>
            </a:r>
            <a:endParaRPr lang="de-DE" b="1" dirty="0"/>
          </a:p>
        </p:txBody>
      </p:sp>
      <p:sp>
        <p:nvSpPr>
          <p:cNvPr id="3" name="Inhaltsplatzhalter 2"/>
          <p:cNvSpPr>
            <a:spLocks noGrp="1"/>
          </p:cNvSpPr>
          <p:nvPr>
            <p:ph idx="1"/>
          </p:nvPr>
        </p:nvSpPr>
        <p:spPr/>
        <p:txBody>
          <a:bodyPr>
            <a:normAutofit/>
          </a:bodyPr>
          <a:lstStyle/>
          <a:p>
            <a:pPr marL="0" indent="0">
              <a:buNone/>
            </a:pPr>
            <a:r>
              <a:rPr lang="de-DE" sz="2200" dirty="0">
                <a:latin typeface="Arial" panose="020B0604020202020204" pitchFamily="34" charset="0"/>
                <a:cs typeface="Arial" panose="020B0604020202020204" pitchFamily="34" charset="0"/>
              </a:rPr>
              <a:t>Dem Gerichtsvollzieher </a:t>
            </a:r>
            <a:r>
              <a:rPr lang="de-DE" sz="2200" dirty="0" smtClean="0">
                <a:latin typeface="Arial" panose="020B0604020202020204" pitchFamily="34" charset="0"/>
                <a:cs typeface="Arial" panose="020B0604020202020204" pitchFamily="34" charset="0"/>
              </a:rPr>
              <a:t>Kuckuck </a:t>
            </a:r>
            <a:r>
              <a:rPr lang="de-DE" sz="2200" dirty="0">
                <a:latin typeface="Arial" panose="020B0604020202020204" pitchFamily="34" charset="0"/>
                <a:cs typeface="Arial" panose="020B0604020202020204" pitchFamily="34" charset="0"/>
              </a:rPr>
              <a:t>liegt der Vollstreckungsauftrag des Gläubigers </a:t>
            </a:r>
            <a:r>
              <a:rPr lang="de-DE" sz="2200" dirty="0" smtClean="0">
                <a:latin typeface="Arial" panose="020B0604020202020204" pitchFamily="34" charset="0"/>
                <a:cs typeface="Arial" panose="020B0604020202020204" pitchFamily="34" charset="0"/>
              </a:rPr>
              <a:t>Krause </a:t>
            </a:r>
            <a:r>
              <a:rPr lang="de-DE" sz="2200" dirty="0">
                <a:latin typeface="Arial" panose="020B0604020202020204" pitchFamily="34" charset="0"/>
                <a:cs typeface="Arial" panose="020B0604020202020204" pitchFamily="34" charset="0"/>
              </a:rPr>
              <a:t>gegen den Schuldner </a:t>
            </a:r>
            <a:r>
              <a:rPr lang="de-DE" sz="2200" dirty="0" smtClean="0">
                <a:latin typeface="Arial" panose="020B0604020202020204" pitchFamily="34" charset="0"/>
                <a:cs typeface="Arial" panose="020B0604020202020204" pitchFamily="34" charset="0"/>
              </a:rPr>
              <a:t>Haufe </a:t>
            </a:r>
            <a:r>
              <a:rPr lang="de-DE" sz="2200" dirty="0">
                <a:latin typeface="Arial" panose="020B0604020202020204" pitchFamily="34" charset="0"/>
                <a:cs typeface="Arial" panose="020B0604020202020204" pitchFamily="34" charset="0"/>
              </a:rPr>
              <a:t>über eine Vollstreckungsforderung von 1.000 € vor. Es liegt ein weiterer Auftrag der Gläubigerin </a:t>
            </a:r>
            <a:r>
              <a:rPr lang="de-DE" sz="2200" dirty="0" smtClean="0">
                <a:latin typeface="Arial" panose="020B0604020202020204" pitchFamily="34" charset="0"/>
                <a:cs typeface="Arial" panose="020B0604020202020204" pitchFamily="34" charset="0"/>
              </a:rPr>
              <a:t>Meier </a:t>
            </a:r>
            <a:r>
              <a:rPr lang="de-DE" sz="2200" dirty="0">
                <a:latin typeface="Arial" panose="020B0604020202020204" pitchFamily="34" charset="0"/>
                <a:cs typeface="Arial" panose="020B0604020202020204" pitchFamily="34" charset="0"/>
              </a:rPr>
              <a:t>gegen denselben Schuldner auf Zustellung eines Pfändungs- und Überweisungsbeschlusses wegen einer Forderung in Höhe von 9.000 € vor. Der Gerichtsvollzieher begibt sich zum Schuldner, um zu vollstrecken. Er findet als einzigen pfändbaren Gegenstand einen Siegelring an der Hand des Schuldners </a:t>
            </a:r>
            <a:r>
              <a:rPr lang="de-DE" sz="2200" dirty="0" smtClean="0">
                <a:latin typeface="Arial" panose="020B0604020202020204" pitchFamily="34" charset="0"/>
                <a:cs typeface="Arial" panose="020B0604020202020204" pitchFamily="34" charset="0"/>
              </a:rPr>
              <a:t>Haufe </a:t>
            </a:r>
            <a:r>
              <a:rPr lang="de-DE" sz="2200" dirty="0">
                <a:latin typeface="Arial" panose="020B0604020202020204" pitchFamily="34" charset="0"/>
                <a:cs typeface="Arial" panose="020B0604020202020204" pitchFamily="34" charset="0"/>
              </a:rPr>
              <a:t>vor, geschätzter Verkaufswert 10.000 €.</a:t>
            </a:r>
          </a:p>
          <a:p>
            <a:pPr marL="0" indent="0">
              <a:buNone/>
            </a:pPr>
            <a:r>
              <a:rPr lang="de-DE" sz="2200" dirty="0">
                <a:latin typeface="Arial" panose="020B0604020202020204" pitchFamily="34" charset="0"/>
                <a:cs typeface="Arial" panose="020B0604020202020204" pitchFamily="34" charset="0"/>
              </a:rPr>
              <a:t>Der Gerichtsvollzieher pfändet den Siegelring für beide Gläubiger und verteilt den Erlös.</a:t>
            </a:r>
          </a:p>
          <a:p>
            <a:pPr marL="0" indent="0">
              <a:buNone/>
            </a:pPr>
            <a:r>
              <a:rPr lang="de-DE" sz="2200" dirty="0">
                <a:latin typeface="Arial" panose="020B0604020202020204" pitchFamily="34" charset="0"/>
                <a:cs typeface="Arial" panose="020B0604020202020204" pitchFamily="34" charset="0"/>
              </a:rPr>
              <a:t>Der Schuldner legt gegen das Vorgehen des Gerichtsvollziehers Erinnerung nach § 766 Abs.1 ZPO ein. Ist die </a:t>
            </a:r>
            <a:r>
              <a:rPr lang="de-DE" sz="2200">
                <a:latin typeface="Arial" panose="020B0604020202020204" pitchFamily="34" charset="0"/>
                <a:cs typeface="Arial" panose="020B0604020202020204" pitchFamily="34" charset="0"/>
              </a:rPr>
              <a:t>Erinnerung </a:t>
            </a:r>
            <a:r>
              <a:rPr lang="de-DE" sz="2200" smtClean="0">
                <a:latin typeface="Arial" panose="020B0604020202020204" pitchFamily="34" charset="0"/>
                <a:cs typeface="Arial" panose="020B0604020202020204" pitchFamily="34" charset="0"/>
              </a:rPr>
              <a:t>begründet?</a:t>
            </a:r>
            <a:endParaRPr lang="de-DE" sz="2200" dirty="0">
              <a:latin typeface="Arial" panose="020B0604020202020204" pitchFamily="34" charset="0"/>
              <a:cs typeface="Arial" panose="020B0604020202020204" pitchFamily="34" charset="0"/>
            </a:endParaRPr>
          </a:p>
          <a:p>
            <a:endParaRPr lang="de-DE" dirty="0"/>
          </a:p>
        </p:txBody>
      </p:sp>
    </p:spTree>
    <p:extLst>
      <p:ext uri="{BB962C8B-B14F-4D97-AF65-F5344CB8AC3E}">
        <p14:creationId xmlns:p14="http://schemas.microsoft.com/office/powerpoint/2010/main" val="14077748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dirty="0"/>
              <a:t>Prüfung der Voraussetzungen durch den GV </a:t>
            </a:r>
            <a:endParaRPr dirty="0"/>
          </a:p>
        </p:txBody>
      </p:sp>
      <p:sp>
        <p:nvSpPr>
          <p:cNvPr id="61" name="Google Shape;61;p14"/>
          <p:cNvSpPr txBox="1">
            <a:spLocks noGrp="1"/>
          </p:cNvSpPr>
          <p:nvPr>
            <p:ph type="body" idx="1"/>
          </p:nvPr>
        </p:nvSpPr>
        <p:spPr>
          <a:prstGeom prst="rect">
            <a:avLst/>
          </a:prstGeom>
        </p:spPr>
        <p:txBody>
          <a:bodyPr spcFirstLastPara="1" vert="horz" wrap="square" lIns="121900" tIns="121900" rIns="121900" bIns="121900" rtlCol="0" anchor="t" anchorCtr="0">
            <a:noAutofit/>
          </a:bodyPr>
          <a:lstStyle/>
          <a:p>
            <a:pPr marL="152396" indent="0">
              <a:buNone/>
            </a:pPr>
            <a:r>
              <a:rPr lang="de" b="1" dirty="0"/>
              <a:t>1. Auftrag</a:t>
            </a:r>
            <a:endParaRPr b="1" dirty="0"/>
          </a:p>
          <a:p>
            <a:pPr indent="0">
              <a:spcBef>
                <a:spcPts val="2133"/>
              </a:spcBef>
              <a:buNone/>
            </a:pPr>
            <a:r>
              <a:rPr lang="de" dirty="0"/>
              <a:t>-Inhalt des Auftrages</a:t>
            </a:r>
          </a:p>
          <a:p>
            <a:pPr indent="0">
              <a:spcBef>
                <a:spcPts val="2133"/>
              </a:spcBef>
              <a:buNone/>
            </a:pPr>
            <a:r>
              <a:rPr lang="de" dirty="0"/>
              <a:t>-Zuständigkeit (örtlich, funktionell)</a:t>
            </a:r>
            <a:endParaRPr dirty="0"/>
          </a:p>
          <a:p>
            <a:pPr marL="152396" indent="0">
              <a:spcBef>
                <a:spcPts val="2133"/>
              </a:spcBef>
              <a:buNone/>
            </a:pPr>
            <a:r>
              <a:rPr lang="de" b="1" dirty="0"/>
              <a:t>2. Allgemeine Voraussetzungen</a:t>
            </a:r>
            <a:endParaRPr b="1" dirty="0"/>
          </a:p>
          <a:p>
            <a:pPr indent="0">
              <a:lnSpc>
                <a:spcPct val="100000"/>
              </a:lnSpc>
              <a:spcBef>
                <a:spcPts val="2133"/>
              </a:spcBef>
              <a:buNone/>
            </a:pPr>
            <a:r>
              <a:rPr lang="de" dirty="0"/>
              <a:t>-Titel (§§704,794 ZPO)</a:t>
            </a:r>
          </a:p>
          <a:p>
            <a:pPr indent="0">
              <a:lnSpc>
                <a:spcPct val="100000"/>
              </a:lnSpc>
              <a:spcBef>
                <a:spcPts val="2133"/>
              </a:spcBef>
              <a:buNone/>
            </a:pPr>
            <a:r>
              <a:rPr lang="de" dirty="0"/>
              <a:t>-Klausel (§§724ff ZPO)</a:t>
            </a:r>
          </a:p>
          <a:p>
            <a:pPr indent="0">
              <a:lnSpc>
                <a:spcPct val="100000"/>
              </a:lnSpc>
              <a:spcBef>
                <a:spcPts val="2133"/>
              </a:spcBef>
              <a:spcAft>
                <a:spcPts val="2133"/>
              </a:spcAft>
              <a:buNone/>
            </a:pPr>
            <a:r>
              <a:rPr lang="de" dirty="0"/>
              <a:t>-Zustellung (§750 ZPO)</a:t>
            </a:r>
            <a:endParaRPr dirty="0"/>
          </a:p>
        </p:txBody>
      </p:sp>
    </p:spTree>
    <p:extLst>
      <p:ext uri="{BB962C8B-B14F-4D97-AF65-F5344CB8AC3E}">
        <p14:creationId xmlns:p14="http://schemas.microsoft.com/office/powerpoint/2010/main" val="1613629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1">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pPr>
              <a:buClr>
                <a:schemeClr val="dk1"/>
              </a:buClr>
              <a:buSzPts val="1100"/>
            </a:pPr>
            <a:r>
              <a:rPr lang="de" dirty="0"/>
              <a:t>Prüfung der Voraussetzungen durch den GV</a:t>
            </a:r>
            <a:endParaRPr dirty="0"/>
          </a:p>
        </p:txBody>
      </p:sp>
      <p:sp>
        <p:nvSpPr>
          <p:cNvPr id="67" name="Google Shape;67;p15"/>
          <p:cNvSpPr txBox="1">
            <a:spLocks noGrp="1"/>
          </p:cNvSpPr>
          <p:nvPr>
            <p:ph type="body" idx="1"/>
          </p:nvPr>
        </p:nvSpPr>
        <p:spPr>
          <a:prstGeom prst="rect">
            <a:avLst/>
          </a:prstGeom>
        </p:spPr>
        <p:txBody>
          <a:bodyPr spcFirstLastPara="1" vert="horz" wrap="square" lIns="121900" tIns="121900" rIns="121900" bIns="121900" rtlCol="0" anchor="t" anchorCtr="0">
            <a:noAutofit/>
          </a:bodyPr>
          <a:lstStyle/>
          <a:p>
            <a:pPr marL="0" indent="0">
              <a:buNone/>
            </a:pPr>
            <a:r>
              <a:rPr lang="de" b="1" dirty="0"/>
              <a:t>3. Besondere Voraussetzungen</a:t>
            </a:r>
            <a:endParaRPr b="1" dirty="0"/>
          </a:p>
          <a:p>
            <a:pPr>
              <a:spcBef>
                <a:spcPts val="2133"/>
              </a:spcBef>
              <a:buChar char="-"/>
            </a:pPr>
            <a:r>
              <a:rPr lang="de" dirty="0"/>
              <a:t>Ablauf einer Wartefrist nach Zustellung ( z.Bsp. KFB)</a:t>
            </a:r>
            <a:endParaRPr dirty="0"/>
          </a:p>
          <a:p>
            <a:pPr>
              <a:buChar char="-"/>
            </a:pPr>
            <a:r>
              <a:rPr lang="de" dirty="0"/>
              <a:t>Abhängigkeit vom Eintritt eines Kalendertages</a:t>
            </a:r>
            <a:endParaRPr dirty="0"/>
          </a:p>
          <a:p>
            <a:pPr>
              <a:buChar char="-"/>
            </a:pPr>
            <a:r>
              <a:rPr lang="de" dirty="0"/>
              <a:t>Abhängigkeit von einer Sicherheitsleistung des Gläubigers</a:t>
            </a:r>
            <a:endParaRPr dirty="0"/>
          </a:p>
          <a:p>
            <a:pPr>
              <a:buChar char="-"/>
            </a:pPr>
            <a:r>
              <a:rPr lang="de" dirty="0"/>
              <a:t>Abhängigkeit von einer Zug um Zug zu erbringenden Leistung</a:t>
            </a:r>
            <a:endParaRPr dirty="0"/>
          </a:p>
          <a:p>
            <a:pPr indent="0">
              <a:spcBef>
                <a:spcPts val="2133"/>
              </a:spcBef>
              <a:buNone/>
            </a:pPr>
            <a:endParaRPr dirty="0"/>
          </a:p>
          <a:p>
            <a:pPr marL="0" indent="0">
              <a:spcBef>
                <a:spcPts val="2133"/>
              </a:spcBef>
              <a:buNone/>
            </a:pPr>
            <a:r>
              <a:rPr lang="de" b="1" dirty="0"/>
              <a:t>4. Keine Vollstreckungshindernisse</a:t>
            </a:r>
            <a:endParaRPr b="1" dirty="0"/>
          </a:p>
          <a:p>
            <a:pPr marL="0" indent="0">
              <a:spcBef>
                <a:spcPts val="2133"/>
              </a:spcBef>
              <a:buNone/>
            </a:pPr>
            <a:endParaRPr dirty="0"/>
          </a:p>
          <a:p>
            <a:pPr marL="0" indent="0">
              <a:spcBef>
                <a:spcPts val="2133"/>
              </a:spcBef>
              <a:spcAft>
                <a:spcPts val="2133"/>
              </a:spcAft>
              <a:buNone/>
            </a:pPr>
            <a:r>
              <a:rPr lang="de" dirty="0"/>
              <a:t>    </a:t>
            </a:r>
            <a:endParaRPr dirty="0"/>
          </a:p>
        </p:txBody>
      </p:sp>
    </p:spTree>
    <p:extLst>
      <p:ext uri="{BB962C8B-B14F-4D97-AF65-F5344CB8AC3E}">
        <p14:creationId xmlns:p14="http://schemas.microsoft.com/office/powerpoint/2010/main" val="1083059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dirty="0"/>
              <a:t>Vollstreckungshindernisse</a:t>
            </a:r>
            <a:endParaRPr dirty="0"/>
          </a:p>
        </p:txBody>
      </p:sp>
      <p:sp>
        <p:nvSpPr>
          <p:cNvPr id="73" name="Google Shape;73;p16"/>
          <p:cNvSpPr txBox="1">
            <a:spLocks noGrp="1"/>
          </p:cNvSpPr>
          <p:nvPr>
            <p:ph type="body" idx="1"/>
          </p:nvPr>
        </p:nvSpPr>
        <p:spPr>
          <a:prstGeom prst="rect">
            <a:avLst/>
          </a:prstGeom>
        </p:spPr>
        <p:txBody>
          <a:bodyPr spcFirstLastPara="1" vert="horz" wrap="square" lIns="121900" tIns="121900" rIns="121900" bIns="121900" rtlCol="0" anchor="t" anchorCtr="0">
            <a:noAutofit/>
          </a:bodyPr>
          <a:lstStyle/>
          <a:p>
            <a:pPr marL="457189">
              <a:buFont typeface="+mj-lt"/>
              <a:buAutoNum type="arabicPeriod"/>
            </a:pPr>
            <a:r>
              <a:rPr lang="de" b="1" dirty="0"/>
              <a:t>Einstellung der Zwangsvollstreckung auf Anweisung des Gläubigers</a:t>
            </a:r>
          </a:p>
          <a:p>
            <a:pPr marL="457189">
              <a:buFont typeface="+mj-lt"/>
              <a:buAutoNum type="arabicPeriod"/>
            </a:pPr>
            <a:endParaRPr b="1" dirty="0"/>
          </a:p>
          <a:p>
            <a:pPr marL="457189">
              <a:spcBef>
                <a:spcPts val="2133"/>
              </a:spcBef>
              <a:buFont typeface="+mj-lt"/>
              <a:buAutoNum type="arabicPeriod"/>
            </a:pPr>
            <a:r>
              <a:rPr lang="de" b="1" dirty="0"/>
              <a:t>Vollstreckungshindernisse nach § 775 ZPO</a:t>
            </a:r>
          </a:p>
          <a:p>
            <a:pPr marL="457189">
              <a:spcBef>
                <a:spcPts val="2133"/>
              </a:spcBef>
              <a:buFont typeface="+mj-lt"/>
              <a:buAutoNum type="arabicPeriod"/>
            </a:pPr>
            <a:endParaRPr b="1" dirty="0"/>
          </a:p>
          <a:p>
            <a:pPr marL="457189">
              <a:spcBef>
                <a:spcPts val="2133"/>
              </a:spcBef>
              <a:buFont typeface="+mj-lt"/>
              <a:buAutoNum type="arabicPeriod"/>
            </a:pPr>
            <a:r>
              <a:rPr lang="de" b="1" dirty="0"/>
              <a:t>Eröffnung des Insolvenzverfahrens</a:t>
            </a:r>
            <a:endParaRPr b="1" dirty="0"/>
          </a:p>
          <a:p>
            <a:pPr marL="0" indent="0">
              <a:spcBef>
                <a:spcPts val="2133"/>
              </a:spcBef>
              <a:spcAft>
                <a:spcPts val="2133"/>
              </a:spcAft>
              <a:buNone/>
            </a:pPr>
            <a:endParaRPr b="1" dirty="0"/>
          </a:p>
        </p:txBody>
      </p:sp>
    </p:spTree>
    <p:extLst>
      <p:ext uri="{BB962C8B-B14F-4D97-AF65-F5344CB8AC3E}">
        <p14:creationId xmlns:p14="http://schemas.microsoft.com/office/powerpoint/2010/main" val="3661583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dirty="0"/>
              <a:t>Merke:</a:t>
            </a:r>
            <a:endParaRPr dirty="0"/>
          </a:p>
        </p:txBody>
      </p:sp>
      <p:sp>
        <p:nvSpPr>
          <p:cNvPr id="79" name="Google Shape;79;p17"/>
          <p:cNvSpPr txBox="1">
            <a:spLocks noGrp="1"/>
          </p:cNvSpPr>
          <p:nvPr>
            <p:ph type="body" idx="1"/>
          </p:nvPr>
        </p:nvSpPr>
        <p:spPr>
          <a:prstGeom prst="rect">
            <a:avLst/>
          </a:prstGeom>
        </p:spPr>
        <p:txBody>
          <a:bodyPr spcFirstLastPara="1" vert="horz" wrap="square" lIns="121900" tIns="121900" rIns="121900" bIns="121900" rtlCol="0" anchor="t" anchorCtr="0">
            <a:noAutofit/>
          </a:bodyPr>
          <a:lstStyle/>
          <a:p>
            <a:pPr marL="0" indent="0">
              <a:spcAft>
                <a:spcPts val="2133"/>
              </a:spcAft>
              <a:buNone/>
            </a:pPr>
            <a:endParaRPr lang="de" dirty="0"/>
          </a:p>
          <a:p>
            <a:pPr marL="0" indent="0">
              <a:spcAft>
                <a:spcPts val="2133"/>
              </a:spcAft>
              <a:buNone/>
            </a:pPr>
            <a:r>
              <a:rPr lang="de" sz="3200" dirty="0"/>
              <a:t>Sollte trotz Vorliegen eines Vollstreckungshindernisses eine Vollstreckungsmaßnahme durchgeführt worden sein, ist die Vollstreckungshandlung nicht nichtig, sondern anfechtbar mit § 766 ZPO.</a:t>
            </a:r>
            <a:endParaRPr sz="3200" dirty="0"/>
          </a:p>
        </p:txBody>
      </p:sp>
    </p:spTree>
    <p:extLst>
      <p:ext uri="{BB962C8B-B14F-4D97-AF65-F5344CB8AC3E}">
        <p14:creationId xmlns:p14="http://schemas.microsoft.com/office/powerpoint/2010/main" val="34640018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Grafik 9"/>
          <p:cNvPicPr>
            <a:picLocks noChangeAspect="1"/>
          </p:cNvPicPr>
          <p:nvPr/>
        </p:nvPicPr>
        <p:blipFill>
          <a:blip r:embed="rId3"/>
          <a:stretch>
            <a:fillRect/>
          </a:stretch>
        </p:blipFill>
        <p:spPr>
          <a:xfrm>
            <a:off x="2463972" y="709176"/>
            <a:ext cx="5760720" cy="5501640"/>
          </a:xfrm>
          <a:prstGeom prst="rect">
            <a:avLst/>
          </a:prstGeom>
        </p:spPr>
      </p:pic>
    </p:spTree>
    <p:extLst>
      <p:ext uri="{BB962C8B-B14F-4D97-AF65-F5344CB8AC3E}">
        <p14:creationId xmlns:p14="http://schemas.microsoft.com/office/powerpoint/2010/main" val="314600439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dirty="0"/>
              <a:t>Abnahme der Vermögensauskunft  §802c ZPO</a:t>
            </a:r>
            <a:endParaRPr dirty="0"/>
          </a:p>
        </p:txBody>
      </p:sp>
      <p:sp>
        <p:nvSpPr>
          <p:cNvPr id="85" name="Google Shape;85;p18"/>
          <p:cNvSpPr txBox="1">
            <a:spLocks noGrp="1"/>
          </p:cNvSpPr>
          <p:nvPr>
            <p:ph type="body" idx="1"/>
          </p:nvPr>
        </p:nvSpPr>
        <p:spPr>
          <a:prstGeom prst="rect">
            <a:avLst/>
          </a:prstGeom>
        </p:spPr>
        <p:txBody>
          <a:bodyPr spcFirstLastPara="1" vert="horz" wrap="square" lIns="121900" tIns="121900" rIns="121900" bIns="121900" rtlCol="0" anchor="t" anchorCtr="0">
            <a:noAutofit/>
          </a:bodyPr>
          <a:lstStyle/>
          <a:p>
            <a:pPr marL="0" indent="0">
              <a:buNone/>
            </a:pPr>
            <a:r>
              <a:rPr lang="de" dirty="0"/>
              <a:t>-gem. § 802d ZPO ist Schuldner </a:t>
            </a:r>
            <a:r>
              <a:rPr lang="de" b="1" dirty="0"/>
              <a:t>innerhalb von 2 Jahren nur 1x</a:t>
            </a:r>
            <a:r>
              <a:rPr lang="de" dirty="0"/>
              <a:t> zur Abgabe der VAK verpflichtet</a:t>
            </a:r>
            <a:endParaRPr dirty="0"/>
          </a:p>
          <a:p>
            <a:pPr marL="0" indent="0">
              <a:spcBef>
                <a:spcPts val="2133"/>
              </a:spcBef>
              <a:buNone/>
            </a:pPr>
            <a:r>
              <a:rPr lang="de" dirty="0"/>
              <a:t>-GV prüft von Amts wegen, ob VAK bereits geleistet wurde (in den letzten 2 Jahren)</a:t>
            </a:r>
            <a:endParaRPr dirty="0"/>
          </a:p>
          <a:p>
            <a:pPr marL="0" indent="0">
              <a:spcBef>
                <a:spcPts val="2133"/>
              </a:spcBef>
              <a:buNone/>
            </a:pPr>
            <a:r>
              <a:rPr lang="de" dirty="0"/>
              <a:t>-bei </a:t>
            </a:r>
            <a:r>
              <a:rPr lang="de" b="1" dirty="0"/>
              <a:t>vorhandener VAK</a:t>
            </a:r>
            <a:r>
              <a:rPr lang="de" dirty="0"/>
              <a:t> bekommt der Gläubiger eine Abschrift (802d ZPO)</a:t>
            </a:r>
            <a:endParaRPr dirty="0"/>
          </a:p>
          <a:p>
            <a:pPr marL="0" indent="0">
              <a:spcBef>
                <a:spcPts val="2133"/>
              </a:spcBef>
              <a:buNone/>
            </a:pPr>
            <a:r>
              <a:rPr lang="de" dirty="0"/>
              <a:t>-</a:t>
            </a:r>
            <a:r>
              <a:rPr lang="de" b="1" dirty="0"/>
              <a:t>innerhalb </a:t>
            </a:r>
            <a:r>
              <a:rPr lang="de" dirty="0"/>
              <a:t>der Zweijahresfrist nur möglich bei </a:t>
            </a:r>
            <a:r>
              <a:rPr lang="de" u="sng" dirty="0">
                <a:solidFill>
                  <a:schemeClr val="dk1"/>
                </a:solidFill>
              </a:rPr>
              <a:t>wesentlicher Veränderung der Vermögensverhältnisse</a:t>
            </a:r>
            <a:endParaRPr u="sng" dirty="0">
              <a:solidFill>
                <a:schemeClr val="dk1"/>
              </a:solidFill>
            </a:endParaRPr>
          </a:p>
          <a:p>
            <a:pPr marL="0" indent="0">
              <a:spcBef>
                <a:spcPts val="2133"/>
              </a:spcBef>
              <a:spcAft>
                <a:spcPts val="2133"/>
              </a:spcAft>
              <a:buNone/>
            </a:pPr>
            <a:endParaRPr dirty="0"/>
          </a:p>
        </p:txBody>
      </p:sp>
    </p:spTree>
    <p:extLst>
      <p:ext uri="{BB962C8B-B14F-4D97-AF65-F5344CB8AC3E}">
        <p14:creationId xmlns:p14="http://schemas.microsoft.com/office/powerpoint/2010/main" val="251670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dirty="0"/>
              <a:t>Abnahme der Vermögensauskunft durch den GV</a:t>
            </a:r>
            <a:endParaRPr dirty="0"/>
          </a:p>
        </p:txBody>
      </p:sp>
      <p:sp>
        <p:nvSpPr>
          <p:cNvPr id="91" name="Google Shape;91;p19"/>
          <p:cNvSpPr txBox="1">
            <a:spLocks noGrp="1"/>
          </p:cNvSpPr>
          <p:nvPr>
            <p:ph type="body" idx="1"/>
          </p:nvPr>
        </p:nvSpPr>
        <p:spPr>
          <a:prstGeom prst="rect">
            <a:avLst/>
          </a:prstGeom>
        </p:spPr>
        <p:txBody>
          <a:bodyPr spcFirstLastPara="1" vert="horz" wrap="square" lIns="121900" tIns="121900" rIns="121900" bIns="121900" rtlCol="0" anchor="t" anchorCtr="0">
            <a:noAutofit/>
          </a:bodyPr>
          <a:lstStyle/>
          <a:p>
            <a:pPr marL="457189">
              <a:buFont typeface="+mj-lt"/>
              <a:buAutoNum type="arabicPeriod"/>
            </a:pPr>
            <a:r>
              <a:rPr lang="de" dirty="0"/>
              <a:t>Ladung zum Termin und Zahlungsaufforderung binnen 2 Wochen inkl. Belehrung über Rechte und Pflichten durch Zustellung an den Schuldner (802f ZPO)</a:t>
            </a:r>
            <a:endParaRPr dirty="0"/>
          </a:p>
          <a:p>
            <a:pPr marL="457189">
              <a:spcBef>
                <a:spcPts val="2133"/>
              </a:spcBef>
              <a:buFont typeface="+mj-lt"/>
              <a:buAutoNum type="arabicPeriod"/>
            </a:pPr>
            <a:r>
              <a:rPr lang="de" dirty="0"/>
              <a:t>Terminsmitteilung an den Gläubiger</a:t>
            </a:r>
            <a:endParaRPr dirty="0"/>
          </a:p>
          <a:p>
            <a:pPr marL="457189">
              <a:spcBef>
                <a:spcPts val="2133"/>
              </a:spcBef>
              <a:buFont typeface="+mj-lt"/>
              <a:buAutoNum type="arabicPeriod"/>
            </a:pPr>
            <a:r>
              <a:rPr lang="de" dirty="0"/>
              <a:t>GV erstellt nach Angaben des Schuldners ein Vermögensverzeichnis im Termin</a:t>
            </a:r>
            <a:endParaRPr dirty="0"/>
          </a:p>
          <a:p>
            <a:pPr marL="457189">
              <a:spcBef>
                <a:spcPts val="2133"/>
              </a:spcBef>
              <a:buFont typeface="+mj-lt"/>
              <a:buAutoNum type="arabicPeriod"/>
            </a:pPr>
            <a:r>
              <a:rPr lang="de" dirty="0"/>
              <a:t>GV hinterlegt das Vermögensverzeichnis bei dem zentralen Vollstreckungsgericht  (eine Abschrift erhält der Gläubiger)</a:t>
            </a:r>
            <a:endParaRPr dirty="0"/>
          </a:p>
          <a:p>
            <a:pPr marL="0" indent="0">
              <a:spcBef>
                <a:spcPts val="2133"/>
              </a:spcBef>
              <a:spcAft>
                <a:spcPts val="2133"/>
              </a:spcAft>
              <a:buNone/>
            </a:pPr>
            <a:endParaRPr dirty="0"/>
          </a:p>
        </p:txBody>
      </p:sp>
    </p:spTree>
    <p:extLst>
      <p:ext uri="{BB962C8B-B14F-4D97-AF65-F5344CB8AC3E}">
        <p14:creationId xmlns:p14="http://schemas.microsoft.com/office/powerpoint/2010/main" val="2106893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title"/>
          </p:nvPr>
        </p:nvSpPr>
        <p:spPr>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dirty="0"/>
              <a:t>Sofortige Abnahme der VAK § 807 ZPO</a:t>
            </a:r>
            <a:endParaRPr dirty="0"/>
          </a:p>
        </p:txBody>
      </p:sp>
      <p:sp>
        <p:nvSpPr>
          <p:cNvPr id="97" name="Google Shape;97;p20"/>
          <p:cNvSpPr txBox="1">
            <a:spLocks noGrp="1"/>
          </p:cNvSpPr>
          <p:nvPr>
            <p:ph type="body" idx="1"/>
          </p:nvPr>
        </p:nvSpPr>
        <p:spPr>
          <a:prstGeom prst="rect">
            <a:avLst/>
          </a:prstGeom>
        </p:spPr>
        <p:txBody>
          <a:bodyPr spcFirstLastPara="1" vert="horz" wrap="square" lIns="121900" tIns="121900" rIns="121900" bIns="121900" rtlCol="0" anchor="t" anchorCtr="0">
            <a:noAutofit/>
          </a:bodyPr>
          <a:lstStyle/>
          <a:p>
            <a:pPr marL="0" indent="0">
              <a:buNone/>
            </a:pPr>
            <a:endParaRPr lang="de" dirty="0"/>
          </a:p>
          <a:p>
            <a:pPr marL="0" indent="0">
              <a:buNone/>
            </a:pPr>
            <a:r>
              <a:rPr lang="de" dirty="0"/>
              <a:t>-Antrag des Gläubigers liegt vor</a:t>
            </a:r>
            <a:endParaRPr dirty="0"/>
          </a:p>
          <a:p>
            <a:pPr marL="0" indent="0">
              <a:spcBef>
                <a:spcPts val="2133"/>
              </a:spcBef>
              <a:buNone/>
            </a:pPr>
            <a:r>
              <a:rPr lang="de" dirty="0"/>
              <a:t>-erfolgloser Pfändungsversuch ist erfolgt bzw. Schuldner hat Durchsuchung der Wohnung verweigert</a:t>
            </a:r>
            <a:endParaRPr dirty="0"/>
          </a:p>
          <a:p>
            <a:pPr marL="0" indent="0">
              <a:spcBef>
                <a:spcPts val="2133"/>
              </a:spcBef>
              <a:buNone/>
            </a:pPr>
            <a:r>
              <a:rPr lang="de" dirty="0"/>
              <a:t>-keine Sperrfrist nach § 802d ZPO ( 2 Jahre)</a:t>
            </a:r>
            <a:endParaRPr dirty="0"/>
          </a:p>
          <a:p>
            <a:pPr marL="0" indent="0">
              <a:spcBef>
                <a:spcPts val="2133"/>
              </a:spcBef>
              <a:spcAft>
                <a:spcPts val="2133"/>
              </a:spcAft>
              <a:buNone/>
            </a:pPr>
            <a:r>
              <a:rPr lang="de" dirty="0"/>
              <a:t>-Schuldner muss mit der Sofortabnahme einverstanden sein</a:t>
            </a:r>
            <a:endParaRPr dirty="0"/>
          </a:p>
        </p:txBody>
      </p:sp>
    </p:spTree>
    <p:extLst>
      <p:ext uri="{BB962C8B-B14F-4D97-AF65-F5344CB8AC3E}">
        <p14:creationId xmlns:p14="http://schemas.microsoft.com/office/powerpoint/2010/main" val="78623413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title"/>
          </p:nvPr>
        </p:nvSpPr>
        <p:spPr>
          <a:xfrm>
            <a:off x="415600" y="593367"/>
            <a:ext cx="11360800" cy="7636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dirty="0"/>
              <a:t>Berührung zum Vollstreckungsgericht</a:t>
            </a:r>
            <a:endParaRPr dirty="0"/>
          </a:p>
        </p:txBody>
      </p:sp>
      <p:sp>
        <p:nvSpPr>
          <p:cNvPr id="103" name="Google Shape;103;p21"/>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endParaRPr lang="de" dirty="0"/>
          </a:p>
          <a:p>
            <a:pPr marL="0" indent="0">
              <a:buNone/>
            </a:pPr>
            <a:r>
              <a:rPr lang="de" sz="2667" dirty="0"/>
              <a:t>1.Haftbefehlsverfahren</a:t>
            </a:r>
          </a:p>
          <a:p>
            <a:pPr marL="0" indent="0">
              <a:buNone/>
            </a:pPr>
            <a:endParaRPr sz="2667" dirty="0"/>
          </a:p>
          <a:p>
            <a:pPr marL="0" indent="0">
              <a:spcBef>
                <a:spcPts val="2133"/>
              </a:spcBef>
              <a:buNone/>
            </a:pPr>
            <a:r>
              <a:rPr lang="de" sz="2667" dirty="0"/>
              <a:t>2.Erinnerung gegen die Verpflichtung zur Abgabe der VAK § 766 ZPO</a:t>
            </a:r>
          </a:p>
          <a:p>
            <a:pPr marL="0" indent="0">
              <a:spcBef>
                <a:spcPts val="2133"/>
              </a:spcBef>
              <a:buNone/>
            </a:pPr>
            <a:endParaRPr lang="de" sz="2667" dirty="0"/>
          </a:p>
          <a:p>
            <a:pPr marL="0" indent="0">
              <a:spcBef>
                <a:spcPts val="2133"/>
              </a:spcBef>
              <a:spcAft>
                <a:spcPts val="2133"/>
              </a:spcAft>
              <a:buNone/>
            </a:pPr>
            <a:r>
              <a:rPr lang="de" sz="2667" dirty="0"/>
              <a:t>3.Widerspruch gegen die Eintragungsanordnung § 882d ZPO</a:t>
            </a:r>
            <a:endParaRPr sz="2667" dirty="0"/>
          </a:p>
        </p:txBody>
      </p:sp>
    </p:spTree>
    <p:extLst>
      <p:ext uri="{BB962C8B-B14F-4D97-AF65-F5344CB8AC3E}">
        <p14:creationId xmlns:p14="http://schemas.microsoft.com/office/powerpoint/2010/main" val="380714792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title"/>
          </p:nvPr>
        </p:nvSpPr>
        <p:spPr>
          <a:prstGeom prst="rect">
            <a:avLst/>
          </a:prstGeom>
        </p:spPr>
        <p:txBody>
          <a:bodyPr spcFirstLastPara="1" vert="horz" wrap="square" lIns="121900" tIns="121900" rIns="121900" bIns="121900" rtlCol="0" anchor="t" anchorCtr="0">
            <a:noAutofit/>
          </a:bodyPr>
          <a:lstStyle/>
          <a:p>
            <a:r>
              <a:rPr lang="de" sz="3200" dirty="0"/>
              <a:t>Hat der Gläubiger Antrag auf Erzwingungshaft gestellt ?</a:t>
            </a:r>
            <a:endParaRPr sz="3200" dirty="0"/>
          </a:p>
        </p:txBody>
      </p:sp>
      <p:sp>
        <p:nvSpPr>
          <p:cNvPr id="115" name="Google Shape;115;p23"/>
          <p:cNvSpPr txBox="1">
            <a:spLocks noGrp="1"/>
          </p:cNvSpPr>
          <p:nvPr>
            <p:ph type="body" idx="1"/>
          </p:nvPr>
        </p:nvSpPr>
        <p:spPr>
          <a:prstGeom prst="rect">
            <a:avLst/>
          </a:prstGeom>
        </p:spPr>
        <p:txBody>
          <a:bodyPr spcFirstLastPara="1" vert="horz" wrap="square" lIns="121900" tIns="121900" rIns="121900" bIns="121900" rtlCol="0" anchor="t" anchorCtr="0">
            <a:noAutofit/>
          </a:bodyPr>
          <a:lstStyle/>
          <a:p>
            <a:pPr marL="0" indent="0">
              <a:buNone/>
            </a:pPr>
            <a:r>
              <a:rPr lang="de" sz="2133" dirty="0"/>
              <a:t>                    </a:t>
            </a:r>
            <a:r>
              <a:rPr lang="de" sz="2133" b="1" u="sng" dirty="0"/>
              <a:t>Ja</a:t>
            </a:r>
            <a:endParaRPr sz="2133" b="1" u="sng" dirty="0"/>
          </a:p>
          <a:p>
            <a:pPr marL="0" indent="0">
              <a:spcBef>
                <a:spcPts val="2133"/>
              </a:spcBef>
              <a:buNone/>
            </a:pPr>
            <a:r>
              <a:rPr lang="de" sz="2133" b="1" dirty="0"/>
              <a:t>-</a:t>
            </a:r>
            <a:r>
              <a:rPr lang="de" sz="2133" dirty="0"/>
              <a:t>Protokoll und Vollstreckungsunterlagen gehen an das örtliche Vollstreckungsgericht</a:t>
            </a:r>
            <a:endParaRPr sz="2133" dirty="0"/>
          </a:p>
          <a:p>
            <a:pPr marL="0" indent="0">
              <a:spcBef>
                <a:spcPts val="2133"/>
              </a:spcBef>
              <a:buNone/>
            </a:pPr>
            <a:r>
              <a:rPr lang="de" sz="2133" dirty="0"/>
              <a:t>-Eintrag in das Vollstreckungsregister</a:t>
            </a:r>
            <a:endParaRPr sz="2133" dirty="0"/>
          </a:p>
          <a:p>
            <a:pPr marL="0" indent="0">
              <a:spcBef>
                <a:spcPts val="2133"/>
              </a:spcBef>
              <a:buNone/>
            </a:pPr>
            <a:r>
              <a:rPr lang="de" sz="2133" dirty="0"/>
              <a:t>-</a:t>
            </a:r>
            <a:r>
              <a:rPr lang="de" sz="2133" b="1" dirty="0"/>
              <a:t>Richter</a:t>
            </a:r>
            <a:r>
              <a:rPr lang="de" sz="2133" dirty="0"/>
              <a:t>vorlage</a:t>
            </a:r>
            <a:endParaRPr sz="2133" dirty="0"/>
          </a:p>
          <a:p>
            <a:pPr marL="0" indent="0">
              <a:spcBef>
                <a:spcPts val="2133"/>
              </a:spcBef>
              <a:spcAft>
                <a:spcPts val="2133"/>
              </a:spcAft>
              <a:buNone/>
            </a:pPr>
            <a:r>
              <a:rPr lang="de" sz="2133" dirty="0"/>
              <a:t>-Erlass des Haftbefehls nach § 802g ZPO</a:t>
            </a:r>
            <a:endParaRPr sz="2133" dirty="0"/>
          </a:p>
        </p:txBody>
      </p:sp>
      <p:sp>
        <p:nvSpPr>
          <p:cNvPr id="116" name="Google Shape;116;p23"/>
          <p:cNvSpPr txBox="1">
            <a:spLocks noGrp="1"/>
          </p:cNvSpPr>
          <p:nvPr>
            <p:ph type="body" idx="2"/>
          </p:nvPr>
        </p:nvSpPr>
        <p:spPr>
          <a:prstGeom prst="rect">
            <a:avLst/>
          </a:prstGeom>
        </p:spPr>
        <p:txBody>
          <a:bodyPr spcFirstLastPara="1" vert="horz" wrap="square" lIns="121900" tIns="121900" rIns="121900" bIns="121900" rtlCol="0" anchor="t" anchorCtr="0">
            <a:noAutofit/>
          </a:bodyPr>
          <a:lstStyle/>
          <a:p>
            <a:pPr marL="0" indent="0">
              <a:buNone/>
            </a:pPr>
            <a:r>
              <a:rPr lang="de" dirty="0"/>
              <a:t>                                     </a:t>
            </a:r>
            <a:r>
              <a:rPr lang="de" b="1" u="sng" dirty="0"/>
              <a:t>Nein</a:t>
            </a:r>
            <a:endParaRPr b="1" u="sng" dirty="0"/>
          </a:p>
          <a:p>
            <a:pPr marL="0" indent="0">
              <a:spcBef>
                <a:spcPts val="2133"/>
              </a:spcBef>
              <a:buNone/>
            </a:pPr>
            <a:r>
              <a:rPr lang="de" sz="2133" dirty="0"/>
              <a:t>-Protokoll und Vollstreckungsunterlagen gehen zurück an den Gläubiger</a:t>
            </a:r>
            <a:endParaRPr sz="2133" dirty="0"/>
          </a:p>
          <a:p>
            <a:pPr marL="0" indent="0">
              <a:spcBef>
                <a:spcPts val="2133"/>
              </a:spcBef>
              <a:buNone/>
            </a:pPr>
            <a:endParaRPr sz="2133" dirty="0"/>
          </a:p>
          <a:p>
            <a:pPr marL="0" indent="0">
              <a:spcBef>
                <a:spcPts val="2133"/>
              </a:spcBef>
              <a:spcAft>
                <a:spcPts val="2133"/>
              </a:spcAft>
              <a:buNone/>
            </a:pPr>
            <a:r>
              <a:rPr lang="de" sz="2133" dirty="0"/>
              <a:t>(Dispositionsmaxime)</a:t>
            </a:r>
            <a:endParaRPr sz="2133" dirty="0"/>
          </a:p>
        </p:txBody>
      </p:sp>
    </p:spTree>
    <p:extLst>
      <p:ext uri="{BB962C8B-B14F-4D97-AF65-F5344CB8AC3E}">
        <p14:creationId xmlns:p14="http://schemas.microsoft.com/office/powerpoint/2010/main" val="367952961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B543B3-8512-437D-AE50-D6BA923AD2B6}"/>
              </a:ext>
            </a:extLst>
          </p:cNvPr>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de-DE" dirty="0"/>
              <a:t> Haftbefehle beim Vollstreckungsgericht</a:t>
            </a:r>
          </a:p>
        </p:txBody>
      </p:sp>
      <p:sp>
        <p:nvSpPr>
          <p:cNvPr id="3" name="Textplatzhalter 2">
            <a:extLst>
              <a:ext uri="{FF2B5EF4-FFF2-40B4-BE49-F238E27FC236}">
                <a16:creationId xmlns:a16="http://schemas.microsoft.com/office/drawing/2014/main" id="{2B970970-FFE2-44B2-93E1-B7EE6FBABB59}"/>
              </a:ext>
            </a:extLst>
          </p:cNvPr>
          <p:cNvSpPr>
            <a:spLocks noGrp="1"/>
          </p:cNvSpPr>
          <p:nvPr>
            <p:ph type="body" idx="1"/>
          </p:nvPr>
        </p:nvSpPr>
        <p:spPr/>
        <p:txBody>
          <a:bodyPr/>
          <a:lstStyle/>
          <a:p>
            <a:endParaRPr lang="de-DE" dirty="0"/>
          </a:p>
          <a:p>
            <a:pPr marL="895346" indent="-742950">
              <a:buFont typeface="+mj-lt"/>
              <a:buAutoNum type="arabicPeriod"/>
            </a:pPr>
            <a:r>
              <a:rPr lang="de-DE" sz="3733" dirty="0"/>
              <a:t>Haftbefehl nach § 802g ZPO</a:t>
            </a:r>
          </a:p>
          <a:p>
            <a:pPr marL="895346" indent="-742950">
              <a:buFont typeface="+mj-lt"/>
              <a:buAutoNum type="arabicPeriod"/>
            </a:pPr>
            <a:endParaRPr lang="de-DE" sz="3733" dirty="0"/>
          </a:p>
          <a:p>
            <a:pPr marL="895346" indent="-742950">
              <a:buFont typeface="+mj-lt"/>
              <a:buAutoNum type="arabicPeriod"/>
            </a:pPr>
            <a:r>
              <a:rPr lang="de-DE" sz="3733" dirty="0"/>
              <a:t>Haftbefehl nach § 284 AO</a:t>
            </a:r>
          </a:p>
          <a:p>
            <a:pPr marL="895346" indent="-742950">
              <a:buFont typeface="+mj-lt"/>
              <a:buAutoNum type="arabicPeriod"/>
            </a:pPr>
            <a:endParaRPr lang="de-DE" sz="3733" dirty="0"/>
          </a:p>
          <a:p>
            <a:pPr marL="895346" indent="-742950">
              <a:buFont typeface="+mj-lt"/>
              <a:buAutoNum type="arabicPeriod"/>
            </a:pPr>
            <a:r>
              <a:rPr lang="de-DE" sz="3733" dirty="0"/>
              <a:t>Haftbefehl nach § 883 ZPO</a:t>
            </a:r>
          </a:p>
        </p:txBody>
      </p:sp>
    </p:spTree>
    <p:extLst>
      <p:ext uri="{BB962C8B-B14F-4D97-AF65-F5344CB8AC3E}">
        <p14:creationId xmlns:p14="http://schemas.microsoft.com/office/powerpoint/2010/main" val="3825357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title"/>
          </p:nvPr>
        </p:nvSpPr>
        <p:spPr>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dirty="0"/>
              <a:t>Haftbefehl § 802g ZPO</a:t>
            </a:r>
            <a:endParaRPr dirty="0"/>
          </a:p>
        </p:txBody>
      </p:sp>
      <p:sp>
        <p:nvSpPr>
          <p:cNvPr id="109" name="Google Shape;109;p22"/>
          <p:cNvSpPr txBox="1">
            <a:spLocks noGrp="1"/>
          </p:cNvSpPr>
          <p:nvPr>
            <p:ph type="body" idx="1"/>
          </p:nvPr>
        </p:nvSpPr>
        <p:spPr>
          <a:prstGeom prst="rect">
            <a:avLst/>
          </a:prstGeom>
        </p:spPr>
        <p:txBody>
          <a:bodyPr spcFirstLastPara="1" vert="horz" wrap="square" lIns="121900" tIns="121900" rIns="121900" bIns="121900" rtlCol="0" anchor="t" anchorCtr="0">
            <a:noAutofit/>
          </a:bodyPr>
          <a:lstStyle/>
          <a:p>
            <a:pPr marL="457189">
              <a:buFont typeface="+mj-lt"/>
              <a:buAutoNum type="arabicPeriod"/>
            </a:pPr>
            <a:endParaRPr lang="de" dirty="0"/>
          </a:p>
          <a:p>
            <a:pPr marL="457189">
              <a:buFont typeface="+mj-lt"/>
              <a:buAutoNum type="arabicPeriod"/>
            </a:pPr>
            <a:r>
              <a:rPr lang="de" dirty="0"/>
              <a:t>Schuldner erscheint trotz ordnungsgemäßer Ladung unentschuldigt nicht zum Termin </a:t>
            </a:r>
            <a:endParaRPr lang="de" dirty="0" smtClean="0"/>
          </a:p>
          <a:p>
            <a:pPr marL="514350" indent="-514350">
              <a:buFont typeface="+mj-lt"/>
              <a:buAutoNum type="arabicPeriod"/>
            </a:pPr>
            <a:endParaRPr dirty="0"/>
          </a:p>
          <a:p>
            <a:pPr marL="457189">
              <a:spcBef>
                <a:spcPts val="2133"/>
              </a:spcBef>
              <a:buFont typeface="+mj-lt"/>
              <a:buAutoNum type="arabicPeriod"/>
            </a:pPr>
            <a:r>
              <a:rPr lang="de" dirty="0"/>
              <a:t>Schuldner verweigert die Abgabe der VAK (mit oder ohne Begründung</a:t>
            </a:r>
            <a:r>
              <a:rPr lang="de" dirty="0" smtClean="0"/>
              <a:t>)</a:t>
            </a:r>
          </a:p>
          <a:p>
            <a:pPr marL="514350" indent="-514350">
              <a:spcBef>
                <a:spcPts val="2133"/>
              </a:spcBef>
              <a:buFont typeface="+mj-lt"/>
              <a:buAutoNum type="arabicPeriod"/>
            </a:pPr>
            <a:endParaRPr dirty="0"/>
          </a:p>
          <a:p>
            <a:pPr marL="457189">
              <a:spcBef>
                <a:spcPts val="2133"/>
              </a:spcBef>
              <a:buFont typeface="+mj-lt"/>
              <a:buAutoNum type="arabicPeriod"/>
            </a:pPr>
            <a:r>
              <a:rPr lang="de" dirty="0" smtClean="0"/>
              <a:t>Schuldner </a:t>
            </a:r>
            <a:r>
              <a:rPr lang="de" dirty="0"/>
              <a:t>verweigert in der Wohnung anberaumten Termin</a:t>
            </a:r>
            <a:endParaRPr dirty="0"/>
          </a:p>
          <a:p>
            <a:pPr marL="0" indent="0">
              <a:spcBef>
                <a:spcPts val="2133"/>
              </a:spcBef>
              <a:buNone/>
            </a:pPr>
            <a:endParaRPr dirty="0"/>
          </a:p>
          <a:p>
            <a:pPr marL="0" indent="0">
              <a:spcBef>
                <a:spcPts val="2133"/>
              </a:spcBef>
              <a:spcAft>
                <a:spcPts val="2133"/>
              </a:spcAft>
              <a:buNone/>
            </a:pPr>
            <a:r>
              <a:rPr lang="de" dirty="0"/>
              <a:t> </a:t>
            </a:r>
            <a:endParaRPr dirty="0"/>
          </a:p>
        </p:txBody>
      </p:sp>
    </p:spTree>
    <p:extLst>
      <p:ext uri="{BB962C8B-B14F-4D97-AF65-F5344CB8AC3E}">
        <p14:creationId xmlns:p14="http://schemas.microsoft.com/office/powerpoint/2010/main" val="2313703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5"/>
          <p:cNvSpPr txBox="1">
            <a:spLocks noGrp="1"/>
          </p:cNvSpPr>
          <p:nvPr>
            <p:ph type="title"/>
          </p:nvPr>
        </p:nvSpPr>
        <p:spPr>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dirty="0"/>
              <a:t>Unzulässigkeit der Haftvollstreckung</a:t>
            </a:r>
            <a:endParaRPr dirty="0"/>
          </a:p>
        </p:txBody>
      </p:sp>
      <p:sp>
        <p:nvSpPr>
          <p:cNvPr id="128" name="Google Shape;128;p25"/>
          <p:cNvSpPr txBox="1">
            <a:spLocks noGrp="1"/>
          </p:cNvSpPr>
          <p:nvPr>
            <p:ph type="body" idx="1"/>
          </p:nvPr>
        </p:nvSpPr>
        <p:spPr>
          <a:prstGeom prst="rect">
            <a:avLst/>
          </a:prstGeom>
        </p:spPr>
        <p:txBody>
          <a:bodyPr spcFirstLastPara="1" vert="horz" wrap="square" lIns="121900" tIns="121900" rIns="121900" bIns="121900" rtlCol="0" anchor="t" anchorCtr="0">
            <a:noAutofit/>
          </a:bodyPr>
          <a:lstStyle/>
          <a:p>
            <a:pPr marL="0" indent="0">
              <a:buNone/>
            </a:pPr>
            <a:endParaRPr lang="de" dirty="0"/>
          </a:p>
          <a:p>
            <a:pPr marL="457189">
              <a:buFont typeface="+mj-lt"/>
              <a:buAutoNum type="arabicPeriod"/>
            </a:pPr>
            <a:r>
              <a:rPr lang="de" dirty="0"/>
              <a:t>zeitliche Begrenzung von 2 Jahren einhalten</a:t>
            </a:r>
            <a:endParaRPr dirty="0"/>
          </a:p>
          <a:p>
            <a:pPr marL="457189">
              <a:spcBef>
                <a:spcPts val="2133"/>
              </a:spcBef>
              <a:buFont typeface="+mj-lt"/>
              <a:buAutoNum type="arabicPeriod"/>
            </a:pPr>
            <a:r>
              <a:rPr lang="de" dirty="0"/>
              <a:t>Gefährdung der Gesundheit des Schuldners</a:t>
            </a:r>
            <a:endParaRPr dirty="0"/>
          </a:p>
          <a:p>
            <a:pPr marL="457189">
              <a:spcBef>
                <a:spcPts val="2133"/>
              </a:spcBef>
              <a:buFont typeface="+mj-lt"/>
              <a:buAutoNum type="arabicPeriod"/>
            </a:pPr>
            <a:r>
              <a:rPr lang="de" dirty="0"/>
              <a:t>Schuldner war bereits verhaftet und wurde wieder freigelassen</a:t>
            </a:r>
            <a:endParaRPr dirty="0"/>
          </a:p>
          <a:p>
            <a:pPr marL="457189">
              <a:spcBef>
                <a:spcPts val="2133"/>
              </a:spcBef>
              <a:buFont typeface="+mj-lt"/>
              <a:buAutoNum type="arabicPeriod"/>
            </a:pPr>
            <a:r>
              <a:rPr lang="de" dirty="0"/>
              <a:t>sechs Monate Zwangshaft vollständig verbüßt</a:t>
            </a:r>
            <a:endParaRPr dirty="0"/>
          </a:p>
          <a:p>
            <a:pPr marL="457189">
              <a:spcBef>
                <a:spcPts val="2133"/>
              </a:spcBef>
              <a:spcAft>
                <a:spcPts val="2133"/>
              </a:spcAft>
              <a:buFont typeface="+mj-lt"/>
              <a:buAutoNum type="arabicPeriod"/>
            </a:pPr>
            <a:r>
              <a:rPr lang="de" dirty="0"/>
              <a:t>VAK geleistet</a:t>
            </a:r>
            <a:endParaRPr dirty="0"/>
          </a:p>
        </p:txBody>
      </p:sp>
    </p:spTree>
    <p:extLst>
      <p:ext uri="{BB962C8B-B14F-4D97-AF65-F5344CB8AC3E}">
        <p14:creationId xmlns:p14="http://schemas.microsoft.com/office/powerpoint/2010/main" val="2351616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8">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4"/>
          <p:cNvSpPr txBox="1">
            <a:spLocks noGrp="1"/>
          </p:cNvSpPr>
          <p:nvPr>
            <p:ph type="title"/>
          </p:nvPr>
        </p:nvSpPr>
        <p:spPr>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dirty="0"/>
              <a:t>Form des Haftbefehls</a:t>
            </a:r>
            <a:endParaRPr dirty="0"/>
          </a:p>
        </p:txBody>
      </p:sp>
      <p:sp>
        <p:nvSpPr>
          <p:cNvPr id="122" name="Google Shape;122;p24"/>
          <p:cNvSpPr txBox="1">
            <a:spLocks noGrp="1"/>
          </p:cNvSpPr>
          <p:nvPr>
            <p:ph type="body" idx="1"/>
          </p:nvPr>
        </p:nvSpPr>
        <p:spPr>
          <a:prstGeom prst="rect">
            <a:avLst/>
          </a:prstGeom>
        </p:spPr>
        <p:txBody>
          <a:bodyPr spcFirstLastPara="1" vert="horz" wrap="square" lIns="121900" tIns="121900" rIns="121900" bIns="121900" rtlCol="0" anchor="t" anchorCtr="0">
            <a:noAutofit/>
          </a:bodyPr>
          <a:lstStyle/>
          <a:p>
            <a:pPr marL="0" indent="0">
              <a:buNone/>
            </a:pPr>
            <a:r>
              <a:rPr lang="de" dirty="0"/>
              <a:t>-rotes Papier</a:t>
            </a:r>
            <a:endParaRPr dirty="0"/>
          </a:p>
          <a:p>
            <a:pPr marL="0" indent="0">
              <a:spcBef>
                <a:spcPts val="2133"/>
              </a:spcBef>
              <a:buNone/>
            </a:pPr>
            <a:r>
              <a:rPr lang="de" dirty="0"/>
              <a:t>-Schuldner bzw. gesetzl.Vertr. zu benennen</a:t>
            </a:r>
            <a:endParaRPr dirty="0"/>
          </a:p>
          <a:p>
            <a:pPr marL="0" indent="0">
              <a:spcBef>
                <a:spcPts val="2133"/>
              </a:spcBef>
              <a:buNone/>
            </a:pPr>
            <a:r>
              <a:rPr lang="de" dirty="0"/>
              <a:t>-geschuldete Leistung ist anzugeben</a:t>
            </a:r>
            <a:endParaRPr dirty="0"/>
          </a:p>
          <a:p>
            <a:pPr marL="0" indent="0">
              <a:spcBef>
                <a:spcPts val="2133"/>
              </a:spcBef>
              <a:buNone/>
            </a:pPr>
            <a:r>
              <a:rPr lang="de" dirty="0"/>
              <a:t>-Vollstreckungstitel aufführen</a:t>
            </a:r>
            <a:endParaRPr dirty="0"/>
          </a:p>
          <a:p>
            <a:pPr marL="0" indent="0">
              <a:spcBef>
                <a:spcPts val="2133"/>
              </a:spcBef>
              <a:buNone/>
            </a:pPr>
            <a:r>
              <a:rPr lang="de" dirty="0"/>
              <a:t>-Datum des Erlasses des Haftbefehls</a:t>
            </a:r>
            <a:endParaRPr dirty="0"/>
          </a:p>
          <a:p>
            <a:pPr marL="0" indent="0">
              <a:spcBef>
                <a:spcPts val="2133"/>
              </a:spcBef>
              <a:buNone/>
            </a:pPr>
            <a:r>
              <a:rPr lang="de" b="1" dirty="0">
                <a:solidFill>
                  <a:srgbClr val="FF0000"/>
                </a:solidFill>
              </a:rPr>
              <a:t>Die Zustellung des Haftbefehls vor der Vollstreckung ist nicht erforderlich, lediglich Übergabe einer beglaubigten Abschrift bei Verhaftung.</a:t>
            </a:r>
            <a:endParaRPr b="1" dirty="0">
              <a:solidFill>
                <a:srgbClr val="FF0000"/>
              </a:solidFill>
            </a:endParaRPr>
          </a:p>
          <a:p>
            <a:pPr marL="0" indent="0">
              <a:spcBef>
                <a:spcPts val="2133"/>
              </a:spcBef>
              <a:buNone/>
            </a:pPr>
            <a:endParaRPr dirty="0"/>
          </a:p>
          <a:p>
            <a:pPr marL="0" indent="0">
              <a:spcBef>
                <a:spcPts val="2133"/>
              </a:spcBef>
              <a:spcAft>
                <a:spcPts val="2133"/>
              </a:spcAft>
              <a:buNone/>
            </a:pPr>
            <a:endParaRPr dirty="0"/>
          </a:p>
        </p:txBody>
      </p:sp>
    </p:spTree>
    <p:extLst>
      <p:ext uri="{BB962C8B-B14F-4D97-AF65-F5344CB8AC3E}">
        <p14:creationId xmlns:p14="http://schemas.microsoft.com/office/powerpoint/2010/main" val="366531882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e 3">
            <a:extLst>
              <a:ext uri="{FF2B5EF4-FFF2-40B4-BE49-F238E27FC236}">
                <a16:creationId xmlns:a16="http://schemas.microsoft.com/office/drawing/2014/main" id="{74A2FD0A-4BD5-4845-860C-3EF456EB0130}"/>
              </a:ext>
            </a:extLst>
          </p:cNvPr>
          <p:cNvGraphicFramePr>
            <a:graphicFrameLocks noGrp="1"/>
          </p:cNvGraphicFramePr>
          <p:nvPr>
            <p:extLst>
              <p:ext uri="{D42A27DB-BD31-4B8C-83A1-F6EECF244321}">
                <p14:modId xmlns:p14="http://schemas.microsoft.com/office/powerpoint/2010/main" val="1897121962"/>
              </p:ext>
            </p:extLst>
          </p:nvPr>
        </p:nvGraphicFramePr>
        <p:xfrm>
          <a:off x="743712" y="719667"/>
          <a:ext cx="10802112" cy="5351950"/>
        </p:xfrm>
        <a:graphic>
          <a:graphicData uri="http://schemas.openxmlformats.org/drawingml/2006/table">
            <a:tbl>
              <a:tblPr firstRow="1" bandRow="1">
                <a:tableStyleId>{5C22544A-7EE6-4342-B048-85BDC9FD1C3A}</a:tableStyleId>
              </a:tblPr>
              <a:tblGrid>
                <a:gridCol w="2700528">
                  <a:extLst>
                    <a:ext uri="{9D8B030D-6E8A-4147-A177-3AD203B41FA5}">
                      <a16:colId xmlns:a16="http://schemas.microsoft.com/office/drawing/2014/main" val="843644853"/>
                    </a:ext>
                  </a:extLst>
                </a:gridCol>
                <a:gridCol w="2798064">
                  <a:extLst>
                    <a:ext uri="{9D8B030D-6E8A-4147-A177-3AD203B41FA5}">
                      <a16:colId xmlns:a16="http://schemas.microsoft.com/office/drawing/2014/main" val="1988867482"/>
                    </a:ext>
                  </a:extLst>
                </a:gridCol>
                <a:gridCol w="2602992">
                  <a:extLst>
                    <a:ext uri="{9D8B030D-6E8A-4147-A177-3AD203B41FA5}">
                      <a16:colId xmlns:a16="http://schemas.microsoft.com/office/drawing/2014/main" val="2118839107"/>
                    </a:ext>
                  </a:extLst>
                </a:gridCol>
                <a:gridCol w="2700528">
                  <a:extLst>
                    <a:ext uri="{9D8B030D-6E8A-4147-A177-3AD203B41FA5}">
                      <a16:colId xmlns:a16="http://schemas.microsoft.com/office/drawing/2014/main" val="2763138177"/>
                    </a:ext>
                  </a:extLst>
                </a:gridCol>
              </a:tblGrid>
              <a:tr h="1748383">
                <a:tc>
                  <a:txBody>
                    <a:bodyPr/>
                    <a:lstStyle/>
                    <a:p>
                      <a:r>
                        <a:rPr lang="de-DE" sz="2400" dirty="0">
                          <a:solidFill>
                            <a:schemeClr val="tx1"/>
                          </a:solidFill>
                        </a:rPr>
                        <a:t>Beispiel</a:t>
                      </a:r>
                    </a:p>
                  </a:txBody>
                  <a:tcPr marL="121920" marR="121920" marT="60960" marB="60960">
                    <a:solidFill>
                      <a:schemeClr val="accent2"/>
                    </a:solidFill>
                  </a:tcPr>
                </a:tc>
                <a:tc>
                  <a:txBody>
                    <a:bodyPr/>
                    <a:lstStyle/>
                    <a:p>
                      <a:r>
                        <a:rPr lang="de-DE" sz="4300" dirty="0">
                          <a:solidFill>
                            <a:schemeClr val="tx1"/>
                          </a:solidFill>
                        </a:rPr>
                        <a:t>   </a:t>
                      </a:r>
                    </a:p>
                    <a:p>
                      <a:r>
                        <a:rPr lang="de-DE" sz="4800" dirty="0">
                          <a:solidFill>
                            <a:schemeClr val="tx1"/>
                          </a:solidFill>
                        </a:rPr>
                        <a:t>31</a:t>
                      </a:r>
                    </a:p>
                  </a:txBody>
                  <a:tcPr marL="121920" marR="121920" marT="60960" marB="60960" anchor="ctr">
                    <a:solidFill>
                      <a:schemeClr val="accent2"/>
                    </a:solidFill>
                  </a:tcPr>
                </a:tc>
                <a:tc>
                  <a:txBody>
                    <a:bodyPr/>
                    <a:lstStyle/>
                    <a:p>
                      <a:endParaRPr lang="de-DE" sz="2400" dirty="0">
                        <a:solidFill>
                          <a:schemeClr val="tx1"/>
                        </a:solidFill>
                      </a:endParaRPr>
                    </a:p>
                    <a:p>
                      <a:r>
                        <a:rPr lang="de-DE" sz="2400" dirty="0">
                          <a:solidFill>
                            <a:schemeClr val="tx1"/>
                          </a:solidFill>
                        </a:rPr>
                        <a:t>   </a:t>
                      </a:r>
                    </a:p>
                    <a:p>
                      <a:r>
                        <a:rPr lang="de-DE" sz="4800" dirty="0">
                          <a:solidFill>
                            <a:schemeClr val="tx1"/>
                          </a:solidFill>
                        </a:rPr>
                        <a:t>     </a:t>
                      </a:r>
                      <a:r>
                        <a:rPr lang="de-DE" sz="4300" dirty="0">
                          <a:solidFill>
                            <a:schemeClr val="tx1"/>
                          </a:solidFill>
                        </a:rPr>
                        <a:t>M</a:t>
                      </a:r>
                    </a:p>
                  </a:txBody>
                  <a:tcPr marL="121920" marR="121920" marT="60960" marB="60960" anchor="ctr">
                    <a:solidFill>
                      <a:schemeClr val="accent2"/>
                    </a:solidFill>
                  </a:tcPr>
                </a:tc>
                <a:tc>
                  <a:txBody>
                    <a:bodyPr/>
                    <a:lstStyle/>
                    <a:p>
                      <a:r>
                        <a:rPr lang="de-DE" sz="4800" dirty="0">
                          <a:solidFill>
                            <a:schemeClr val="tx1"/>
                          </a:solidFill>
                        </a:rPr>
                        <a:t>   </a:t>
                      </a:r>
                    </a:p>
                    <a:p>
                      <a:pPr algn="l"/>
                      <a:r>
                        <a:rPr lang="de-DE" sz="4800" dirty="0">
                          <a:solidFill>
                            <a:schemeClr val="tx1"/>
                          </a:solidFill>
                        </a:rPr>
                        <a:t>  </a:t>
                      </a:r>
                      <a:r>
                        <a:rPr lang="de-DE" sz="4300" dirty="0" smtClean="0">
                          <a:solidFill>
                            <a:schemeClr val="tx1"/>
                          </a:solidFill>
                        </a:rPr>
                        <a:t>1/23</a:t>
                      </a:r>
                      <a:endParaRPr lang="de-DE" sz="4300" dirty="0">
                        <a:solidFill>
                          <a:schemeClr val="tx1"/>
                        </a:solidFill>
                      </a:endParaRPr>
                    </a:p>
                  </a:txBody>
                  <a:tcPr marL="121920" marR="121920" marT="60960" marB="60960">
                    <a:solidFill>
                      <a:schemeClr val="accent2"/>
                    </a:solidFill>
                  </a:tcPr>
                </a:tc>
                <a:extLst>
                  <a:ext uri="{0D108BD9-81ED-4DB2-BD59-A6C34878D82A}">
                    <a16:rowId xmlns:a16="http://schemas.microsoft.com/office/drawing/2014/main" val="1413740384"/>
                  </a:ext>
                </a:extLst>
              </a:tr>
              <a:tr h="1748383">
                <a:tc>
                  <a:txBody>
                    <a:bodyPr/>
                    <a:lstStyle/>
                    <a:p>
                      <a:r>
                        <a:rPr lang="de-DE" sz="2400" dirty="0"/>
                        <a:t>Bezeichnung</a:t>
                      </a:r>
                    </a:p>
                  </a:txBody>
                  <a:tcPr marL="121920" marR="121920" marT="60960" marB="60960">
                    <a:solidFill>
                      <a:schemeClr val="accent2">
                        <a:lumMod val="40000"/>
                        <a:lumOff val="60000"/>
                      </a:schemeClr>
                    </a:solidFill>
                  </a:tcPr>
                </a:tc>
                <a:tc>
                  <a:txBody>
                    <a:bodyPr/>
                    <a:lstStyle/>
                    <a:p>
                      <a:r>
                        <a:rPr lang="de-DE" sz="2400" dirty="0"/>
                        <a:t>Abteilungsnummer</a:t>
                      </a:r>
                    </a:p>
                  </a:txBody>
                  <a:tcPr marL="121920" marR="121920" marT="60960" marB="60960">
                    <a:solidFill>
                      <a:schemeClr val="accent2">
                        <a:lumMod val="40000"/>
                        <a:lumOff val="60000"/>
                      </a:schemeClr>
                    </a:solidFill>
                  </a:tcPr>
                </a:tc>
                <a:tc>
                  <a:txBody>
                    <a:bodyPr/>
                    <a:lstStyle/>
                    <a:p>
                      <a:r>
                        <a:rPr lang="de-DE" sz="2400" dirty="0"/>
                        <a:t>Registerzeichen</a:t>
                      </a:r>
                    </a:p>
                  </a:txBody>
                  <a:tcPr marL="121920" marR="121920" marT="60960" marB="60960">
                    <a:solidFill>
                      <a:schemeClr val="accent2">
                        <a:lumMod val="40000"/>
                        <a:lumOff val="60000"/>
                      </a:schemeClr>
                    </a:solidFill>
                  </a:tcPr>
                </a:tc>
                <a:tc>
                  <a:txBody>
                    <a:bodyPr/>
                    <a:lstStyle/>
                    <a:p>
                      <a:r>
                        <a:rPr lang="de-DE" sz="2400" dirty="0"/>
                        <a:t>Lfd. Nummer und lfd. Jahr</a:t>
                      </a:r>
                    </a:p>
                  </a:txBody>
                  <a:tcPr marL="121920" marR="121920" marT="60960" marB="60960">
                    <a:solidFill>
                      <a:schemeClr val="accent2">
                        <a:lumMod val="40000"/>
                        <a:lumOff val="60000"/>
                      </a:schemeClr>
                    </a:solidFill>
                  </a:tcPr>
                </a:tc>
                <a:extLst>
                  <a:ext uri="{0D108BD9-81ED-4DB2-BD59-A6C34878D82A}">
                    <a16:rowId xmlns:a16="http://schemas.microsoft.com/office/drawing/2014/main" val="2950570611"/>
                  </a:ext>
                </a:extLst>
              </a:tr>
              <a:tr h="1855184">
                <a:tc>
                  <a:txBody>
                    <a:bodyPr/>
                    <a:lstStyle/>
                    <a:p>
                      <a:r>
                        <a:rPr lang="de-DE" sz="2400" dirty="0"/>
                        <a:t>Ursprung</a:t>
                      </a:r>
                    </a:p>
                  </a:txBody>
                  <a:tcPr marL="121920" marR="121920" marT="60960" marB="60960">
                    <a:solidFill>
                      <a:schemeClr val="accent2">
                        <a:lumMod val="20000"/>
                        <a:lumOff val="80000"/>
                      </a:schemeClr>
                    </a:solidFill>
                  </a:tcPr>
                </a:tc>
                <a:tc>
                  <a:txBody>
                    <a:bodyPr/>
                    <a:lstStyle/>
                    <a:p>
                      <a:r>
                        <a:rPr lang="de-DE" sz="2400" dirty="0"/>
                        <a:t>Geschäftsverteilungs-plan des jeweiligen Amtsgerichts</a:t>
                      </a:r>
                    </a:p>
                  </a:txBody>
                  <a:tcPr marL="121920" marR="121920" marT="60960" marB="60960">
                    <a:solidFill>
                      <a:schemeClr val="accent2">
                        <a:lumMod val="20000"/>
                        <a:lumOff val="80000"/>
                      </a:schemeClr>
                    </a:solidFill>
                  </a:tcPr>
                </a:tc>
                <a:tc>
                  <a:txBody>
                    <a:bodyPr/>
                    <a:lstStyle/>
                    <a:p>
                      <a:r>
                        <a:rPr lang="de-DE" sz="2400" dirty="0" smtClean="0"/>
                        <a:t>§ 24 </a:t>
                      </a:r>
                      <a:r>
                        <a:rPr lang="de-DE" sz="2400" dirty="0" err="1" smtClean="0"/>
                        <a:t>AktO</a:t>
                      </a:r>
                      <a:endParaRPr lang="de-DE" sz="2400" dirty="0" smtClean="0"/>
                    </a:p>
                    <a:p>
                      <a:endParaRPr lang="de-DE" sz="2400" dirty="0" smtClean="0"/>
                    </a:p>
                    <a:p>
                      <a:r>
                        <a:rPr lang="de-DE" sz="2400" dirty="0" smtClean="0"/>
                        <a:t>,</a:t>
                      </a:r>
                    </a:p>
                    <a:p>
                      <a:r>
                        <a:rPr lang="de-DE" sz="2400" dirty="0" smtClean="0"/>
                        <a:t>Anlage I </a:t>
                      </a:r>
                      <a:r>
                        <a:rPr lang="de-DE" sz="2400" dirty="0" err="1" smtClean="0"/>
                        <a:t>AktO</a:t>
                      </a:r>
                      <a:endParaRPr lang="de-DE" sz="2400" dirty="0"/>
                    </a:p>
                  </a:txBody>
                  <a:tcPr marL="121920" marR="121920" marT="60960" marB="60960">
                    <a:solidFill>
                      <a:schemeClr val="accent2">
                        <a:lumMod val="20000"/>
                        <a:lumOff val="80000"/>
                      </a:schemeClr>
                    </a:solidFill>
                  </a:tcPr>
                </a:tc>
                <a:tc>
                  <a:txBody>
                    <a:bodyPr/>
                    <a:lstStyle/>
                    <a:p>
                      <a:r>
                        <a:rPr lang="de-DE" sz="2400" dirty="0"/>
                        <a:t>Aktenordnung</a:t>
                      </a:r>
                    </a:p>
                  </a:txBody>
                  <a:tcPr marL="121920" marR="121920" marT="60960" marB="60960">
                    <a:solidFill>
                      <a:schemeClr val="accent2">
                        <a:lumMod val="20000"/>
                        <a:lumOff val="80000"/>
                      </a:schemeClr>
                    </a:solidFill>
                  </a:tcPr>
                </a:tc>
                <a:extLst>
                  <a:ext uri="{0D108BD9-81ED-4DB2-BD59-A6C34878D82A}">
                    <a16:rowId xmlns:a16="http://schemas.microsoft.com/office/drawing/2014/main" val="436447030"/>
                  </a:ext>
                </a:extLst>
              </a:tr>
            </a:tbl>
          </a:graphicData>
        </a:graphic>
      </p:graphicFrame>
    </p:spTree>
    <p:extLst>
      <p:ext uri="{BB962C8B-B14F-4D97-AF65-F5344CB8AC3E}">
        <p14:creationId xmlns:p14="http://schemas.microsoft.com/office/powerpoint/2010/main" val="26014610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de-DE" dirty="0" smtClean="0"/>
              <a:t>Parteien im Vollstreckungsverfahren</a:t>
            </a:r>
            <a:endParaRPr lang="de-DE"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18149803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275278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a16="http://schemas.microsoft.com/office/drawing/2014/main" id="{C1CF9CEB-A137-4984-AC4D-880AB8F41618}"/>
              </a:ext>
            </a:extLst>
          </p:cNvPr>
          <p:cNvPicPr/>
          <p:nvPr/>
        </p:nvPicPr>
        <p:blipFill>
          <a:blip r:embed="rId3">
            <a:extLst>
              <a:ext uri="{28A0092B-C50C-407E-A947-70E740481C1C}">
                <a14:useLocalDpi xmlns:a14="http://schemas.microsoft.com/office/drawing/2010/main" val="0"/>
              </a:ext>
            </a:extLst>
          </a:blip>
          <a:stretch>
            <a:fillRect/>
          </a:stretch>
        </p:blipFill>
        <p:spPr>
          <a:xfrm>
            <a:off x="585216" y="304800"/>
            <a:ext cx="11399520" cy="6327648"/>
          </a:xfrm>
          <a:prstGeom prst="rect">
            <a:avLst/>
          </a:prstGeom>
        </p:spPr>
        <p:style>
          <a:lnRef idx="2">
            <a:schemeClr val="accent2"/>
          </a:lnRef>
          <a:fillRef idx="1">
            <a:schemeClr val="lt1"/>
          </a:fillRef>
          <a:effectRef idx="0">
            <a:schemeClr val="accent2"/>
          </a:effectRef>
          <a:fontRef idx="minor">
            <a:schemeClr val="dk1"/>
          </a:fontRef>
        </p:style>
      </p:pic>
    </p:spTree>
    <p:extLst>
      <p:ext uri="{BB962C8B-B14F-4D97-AF65-F5344CB8AC3E}">
        <p14:creationId xmlns:p14="http://schemas.microsoft.com/office/powerpoint/2010/main" val="119936526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2"/>
          </a:solidFill>
        </p:spPr>
        <p:txBody>
          <a:bodyPr/>
          <a:lstStyle/>
          <a:p>
            <a:r>
              <a:rPr lang="de-DE" b="1" dirty="0" smtClean="0"/>
              <a:t>Schuldnerverzeichnis / Schufa</a:t>
            </a:r>
            <a:endParaRPr lang="de-DE" b="1" dirty="0"/>
          </a:p>
        </p:txBody>
      </p:sp>
      <p:sp>
        <p:nvSpPr>
          <p:cNvPr id="3" name="Inhaltsplatzhalter 2"/>
          <p:cNvSpPr>
            <a:spLocks noGrp="1"/>
          </p:cNvSpPr>
          <p:nvPr>
            <p:ph type="body" idx="1"/>
          </p:nvPr>
        </p:nvSpPr>
        <p:spPr/>
        <p:txBody>
          <a:bodyPr/>
          <a:lstStyle/>
          <a:p>
            <a:r>
              <a:rPr lang="de-DE" u="sng" dirty="0" smtClean="0"/>
              <a:t>Schuldnerverzeichnis</a:t>
            </a:r>
            <a:endParaRPr lang="de-DE" u="sng" dirty="0"/>
          </a:p>
        </p:txBody>
      </p:sp>
      <p:sp>
        <p:nvSpPr>
          <p:cNvPr id="4" name="Inhaltsplatzhalter 3"/>
          <p:cNvSpPr>
            <a:spLocks noGrp="1"/>
          </p:cNvSpPr>
          <p:nvPr>
            <p:ph sz="half" idx="2"/>
          </p:nvPr>
        </p:nvSpPr>
        <p:spPr/>
        <p:txBody>
          <a:bodyPr>
            <a:normAutofit/>
          </a:bodyPr>
          <a:lstStyle/>
          <a:p>
            <a:r>
              <a:rPr lang="de-DE" sz="2400" dirty="0"/>
              <a:t>ö</a:t>
            </a:r>
            <a:r>
              <a:rPr lang="de-DE" sz="2400" dirty="0" smtClean="0"/>
              <a:t>ffentlich-rechtliches Register aller Schuldner am zentralen Vollstreckungsgericht</a:t>
            </a:r>
          </a:p>
          <a:p>
            <a:endParaRPr lang="de-DE" sz="2400" dirty="0"/>
          </a:p>
          <a:p>
            <a:r>
              <a:rPr lang="de-DE" sz="2400" dirty="0"/>
              <a:t>g</a:t>
            </a:r>
            <a:r>
              <a:rPr lang="de-DE" sz="2400" dirty="0" smtClean="0"/>
              <a:t>ibt Auskunft über Kreditwürdigkeit /- </a:t>
            </a:r>
            <a:r>
              <a:rPr lang="de-DE" sz="2400" dirty="0" err="1" smtClean="0"/>
              <a:t>unwürdigkeit</a:t>
            </a:r>
            <a:r>
              <a:rPr lang="de-DE" sz="2400" dirty="0" smtClean="0"/>
              <a:t> einer Person</a:t>
            </a:r>
            <a:endParaRPr lang="de-DE" sz="2400" dirty="0"/>
          </a:p>
        </p:txBody>
      </p:sp>
      <p:sp>
        <p:nvSpPr>
          <p:cNvPr id="5" name="Textplatzhalter 4"/>
          <p:cNvSpPr>
            <a:spLocks noGrp="1"/>
          </p:cNvSpPr>
          <p:nvPr>
            <p:ph type="body" sz="quarter" idx="3"/>
          </p:nvPr>
        </p:nvSpPr>
        <p:spPr>
          <a:xfrm>
            <a:off x="6346825" y="1690688"/>
            <a:ext cx="5183188" cy="823912"/>
          </a:xfrm>
        </p:spPr>
        <p:txBody>
          <a:bodyPr/>
          <a:lstStyle/>
          <a:p>
            <a:r>
              <a:rPr lang="de-DE" u="sng" dirty="0" smtClean="0"/>
              <a:t>Schufa</a:t>
            </a:r>
            <a:endParaRPr lang="de-DE" u="sng" dirty="0"/>
          </a:p>
        </p:txBody>
      </p:sp>
      <p:sp>
        <p:nvSpPr>
          <p:cNvPr id="6" name="Inhaltsplatzhalter 5"/>
          <p:cNvSpPr>
            <a:spLocks noGrp="1"/>
          </p:cNvSpPr>
          <p:nvPr>
            <p:ph sz="quarter" idx="4"/>
          </p:nvPr>
        </p:nvSpPr>
        <p:spPr/>
        <p:txBody>
          <a:bodyPr>
            <a:normAutofit/>
          </a:bodyPr>
          <a:lstStyle/>
          <a:p>
            <a:r>
              <a:rPr lang="de-DE" sz="2400" dirty="0" smtClean="0"/>
              <a:t>„Schutzgemeinschaft für allgemeine Kreditsicherung“</a:t>
            </a:r>
          </a:p>
          <a:p>
            <a:r>
              <a:rPr lang="de-DE" sz="2400" dirty="0" smtClean="0"/>
              <a:t>Wirtschaftsauskunftei</a:t>
            </a:r>
          </a:p>
          <a:p>
            <a:r>
              <a:rPr lang="de-DE" sz="2400" dirty="0"/>
              <a:t>s</a:t>
            </a:r>
            <a:r>
              <a:rPr lang="de-DE" sz="2400" dirty="0" smtClean="0"/>
              <a:t>ammelt Daten des Wirtschaftslebens von Personen; verkauft diese dann</a:t>
            </a:r>
          </a:p>
          <a:p>
            <a:r>
              <a:rPr lang="de-DE" sz="2400" dirty="0" smtClean="0"/>
              <a:t>Auskunft über Bonität und Kreditwürdigkeit </a:t>
            </a:r>
            <a:endParaRPr lang="de-DE" sz="2400" dirty="0"/>
          </a:p>
        </p:txBody>
      </p:sp>
    </p:spTree>
    <p:extLst>
      <p:ext uri="{BB962C8B-B14F-4D97-AF65-F5344CB8AC3E}">
        <p14:creationId xmlns:p14="http://schemas.microsoft.com/office/powerpoint/2010/main" val="64512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p:cTn id="23"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24"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25"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26" dur="1000"/>
                                        <p:tgtEl>
                                          <p:spTgt spid="5">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6"/>
          <p:cNvSpPr txBox="1">
            <a:spLocks noGrp="1"/>
          </p:cNvSpPr>
          <p:nvPr>
            <p:ph type="title"/>
          </p:nvPr>
        </p:nvSpPr>
        <p:spPr>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dirty="0"/>
              <a:t>Was wird im Schuldnerverzeichnis erfasst ?</a:t>
            </a:r>
            <a:endParaRPr dirty="0"/>
          </a:p>
        </p:txBody>
      </p:sp>
      <p:sp>
        <p:nvSpPr>
          <p:cNvPr id="134" name="Google Shape;134;p26"/>
          <p:cNvSpPr txBox="1">
            <a:spLocks noGrp="1"/>
          </p:cNvSpPr>
          <p:nvPr>
            <p:ph type="body" idx="1"/>
          </p:nvPr>
        </p:nvSpPr>
        <p:spPr>
          <a:prstGeom prst="rect">
            <a:avLst/>
          </a:prstGeom>
        </p:spPr>
        <p:txBody>
          <a:bodyPr spcFirstLastPara="1" vert="horz" wrap="square" lIns="121900" tIns="121900" rIns="121900" bIns="121900" rtlCol="0" anchor="t" anchorCtr="0">
            <a:noAutofit/>
          </a:bodyPr>
          <a:lstStyle/>
          <a:p>
            <a:pPr>
              <a:buAutoNum type="arabicPeriod"/>
            </a:pPr>
            <a:r>
              <a:rPr lang="de" sz="3200" dirty="0"/>
              <a:t>Zwangsvollstreckungsverfahren des Gerichtsvollziehers</a:t>
            </a:r>
            <a:endParaRPr sz="3200" dirty="0"/>
          </a:p>
          <a:p>
            <a:pPr>
              <a:spcBef>
                <a:spcPts val="2133"/>
              </a:spcBef>
              <a:buAutoNum type="arabicPeriod"/>
            </a:pPr>
            <a:r>
              <a:rPr lang="de" sz="3200" dirty="0"/>
              <a:t>Verfahren der Verwaltungsvollstreckung</a:t>
            </a:r>
            <a:endParaRPr lang="de-DE" sz="3200" dirty="0"/>
          </a:p>
          <a:p>
            <a:pPr>
              <a:spcBef>
                <a:spcPts val="2133"/>
              </a:spcBef>
              <a:buAutoNum type="arabicPeriod"/>
            </a:pPr>
            <a:r>
              <a:rPr lang="de" sz="3200" dirty="0"/>
              <a:t>-Verfahren, in denen der Antrag des Schuldners auf Eröffnung des Insolvenzverfahrens mangels Masse abgelehnt wurde</a:t>
            </a:r>
            <a:endParaRPr sz="3200" dirty="0"/>
          </a:p>
          <a:p>
            <a:pPr indent="0">
              <a:spcBef>
                <a:spcPts val="2133"/>
              </a:spcBef>
              <a:spcAft>
                <a:spcPts val="2133"/>
              </a:spcAft>
              <a:buNone/>
            </a:pPr>
            <a:r>
              <a:rPr lang="de" sz="3200" dirty="0"/>
              <a:t> -Versagung oder Widerruf der Restschuldbefreiung</a:t>
            </a:r>
            <a:endParaRPr sz="3200" dirty="0"/>
          </a:p>
        </p:txBody>
      </p:sp>
    </p:spTree>
    <p:extLst>
      <p:ext uri="{BB962C8B-B14F-4D97-AF65-F5344CB8AC3E}">
        <p14:creationId xmlns:p14="http://schemas.microsoft.com/office/powerpoint/2010/main" val="283083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4">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7"/>
          <p:cNvSpPr txBox="1">
            <a:spLocks noGrp="1"/>
          </p:cNvSpPr>
          <p:nvPr>
            <p:ph type="title"/>
          </p:nvPr>
        </p:nvSpPr>
        <p:spPr>
          <a:xfrm>
            <a:off x="537520" y="501927"/>
            <a:ext cx="11360800" cy="12104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dirty="0"/>
              <a:t>Eintragungsanordnung des Gerichtsvollziehers §882c - Gründe</a:t>
            </a:r>
            <a:endParaRPr dirty="0"/>
          </a:p>
        </p:txBody>
      </p:sp>
      <p:sp>
        <p:nvSpPr>
          <p:cNvPr id="140" name="Google Shape;140;p27"/>
          <p:cNvSpPr txBox="1">
            <a:spLocks noGrp="1"/>
          </p:cNvSpPr>
          <p:nvPr>
            <p:ph type="body" idx="1"/>
          </p:nvPr>
        </p:nvSpPr>
        <p:spPr>
          <a:xfrm>
            <a:off x="415600" y="2025567"/>
            <a:ext cx="11360800" cy="4066400"/>
          </a:xfrm>
          <a:prstGeom prst="rect">
            <a:avLst/>
          </a:prstGeom>
        </p:spPr>
        <p:txBody>
          <a:bodyPr spcFirstLastPara="1" vert="horz" wrap="square" lIns="121900" tIns="121900" rIns="121900" bIns="121900" rtlCol="0" anchor="t" anchorCtr="0">
            <a:noAutofit/>
          </a:bodyPr>
          <a:lstStyle/>
          <a:p>
            <a:pPr marL="0" indent="0">
              <a:buNone/>
            </a:pPr>
            <a:endParaRPr dirty="0"/>
          </a:p>
          <a:p>
            <a:pPr marL="457200" indent="-457200" algn="just">
              <a:spcBef>
                <a:spcPts val="2133"/>
              </a:spcBef>
              <a:buFont typeface="Arial" panose="020B0604020202020204" pitchFamily="34" charset="0"/>
              <a:buChar char="•"/>
            </a:pPr>
            <a:r>
              <a:rPr lang="de" dirty="0"/>
              <a:t>Schuldner ist unentschuldigt dem Termin zur Abgabe VAK ferngeblieben</a:t>
            </a:r>
          </a:p>
          <a:p>
            <a:pPr marL="457200" indent="-457200" algn="just">
              <a:spcBef>
                <a:spcPts val="2133"/>
              </a:spcBef>
              <a:buFont typeface="Arial" panose="020B0604020202020204" pitchFamily="34" charset="0"/>
              <a:buChar char="•"/>
            </a:pPr>
            <a:r>
              <a:rPr lang="de" dirty="0"/>
              <a:t>Schuldner verweigert die Abgabe der VAK</a:t>
            </a:r>
            <a:endParaRPr dirty="0"/>
          </a:p>
          <a:p>
            <a:pPr marL="457200" indent="-457200" algn="just">
              <a:spcBef>
                <a:spcPts val="2133"/>
              </a:spcBef>
              <a:spcAft>
                <a:spcPts val="2133"/>
              </a:spcAft>
              <a:buFont typeface="Arial" panose="020B0604020202020204" pitchFamily="34" charset="0"/>
              <a:buChar char="•"/>
            </a:pPr>
            <a:r>
              <a:rPr lang="de" dirty="0" smtClean="0"/>
              <a:t>Schuldner </a:t>
            </a:r>
            <a:r>
              <a:rPr lang="de" dirty="0"/>
              <a:t>legt die erforderlichen Dokumente nicht </a:t>
            </a:r>
            <a:r>
              <a:rPr lang="de" dirty="0" smtClean="0"/>
              <a:t>vor</a:t>
            </a:r>
          </a:p>
          <a:p>
            <a:pPr marL="457200" indent="-457200" algn="just">
              <a:spcBef>
                <a:spcPts val="2133"/>
              </a:spcBef>
              <a:spcAft>
                <a:spcPts val="2133"/>
              </a:spcAft>
              <a:buFont typeface="Arial" panose="020B0604020202020204" pitchFamily="34" charset="0"/>
              <a:buChar char="•"/>
            </a:pPr>
            <a:r>
              <a:rPr lang="de-DE" dirty="0"/>
              <a:t>l</a:t>
            </a:r>
            <a:r>
              <a:rPr lang="de" smtClean="0"/>
              <a:t>t</a:t>
            </a:r>
            <a:r>
              <a:rPr lang="de" dirty="0" smtClean="0"/>
              <a:t>. VV offensichtlich keine Befriedigung des Gläubigers möglich</a:t>
            </a:r>
            <a:endParaRPr dirty="0"/>
          </a:p>
        </p:txBody>
      </p:sp>
    </p:spTree>
    <p:extLst>
      <p:ext uri="{BB962C8B-B14F-4D97-AF65-F5344CB8AC3E}">
        <p14:creationId xmlns:p14="http://schemas.microsoft.com/office/powerpoint/2010/main" val="3243731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8"/>
          <p:cNvSpPr txBox="1">
            <a:spLocks noGrp="1"/>
          </p:cNvSpPr>
          <p:nvPr>
            <p:ph type="title"/>
          </p:nvPr>
        </p:nvSpPr>
        <p:spPr>
          <a:xfrm>
            <a:off x="415600" y="593367"/>
            <a:ext cx="11360800" cy="14612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pPr>
              <a:buClr>
                <a:schemeClr val="dk1"/>
              </a:buClr>
              <a:buSzPts val="1100"/>
            </a:pPr>
            <a:r>
              <a:rPr lang="de" dirty="0"/>
              <a:t>Eintragungsanordnung des Gerichtsvollziehers §882c  Abs.1 S.1 ZPO</a:t>
            </a:r>
            <a:endParaRPr dirty="0"/>
          </a:p>
          <a:p>
            <a:endParaRPr dirty="0"/>
          </a:p>
        </p:txBody>
      </p:sp>
      <p:sp>
        <p:nvSpPr>
          <p:cNvPr id="146" name="Google Shape;146;p28"/>
          <p:cNvSpPr txBox="1">
            <a:spLocks noGrp="1"/>
          </p:cNvSpPr>
          <p:nvPr>
            <p:ph type="body" idx="1"/>
          </p:nvPr>
        </p:nvSpPr>
        <p:spPr>
          <a:xfrm>
            <a:off x="415600" y="2054567"/>
            <a:ext cx="11360800" cy="4037200"/>
          </a:xfrm>
          <a:prstGeom prst="rect">
            <a:avLst/>
          </a:prstGeom>
        </p:spPr>
        <p:txBody>
          <a:bodyPr spcFirstLastPara="1" vert="horz" wrap="square" lIns="121900" tIns="121900" rIns="121900" bIns="121900" rtlCol="0" anchor="t" anchorCtr="0">
            <a:noAutofit/>
          </a:bodyPr>
          <a:lstStyle/>
          <a:p>
            <a:pPr marL="0" indent="0">
              <a:buNone/>
            </a:pPr>
            <a:r>
              <a:rPr lang="de-DE" u="sng" dirty="0"/>
              <a:t>Variante 1:</a:t>
            </a:r>
          </a:p>
          <a:p>
            <a:pPr marL="0" indent="0">
              <a:buNone/>
            </a:pPr>
            <a:endParaRPr lang="de-DE" u="sng" dirty="0"/>
          </a:p>
          <a:p>
            <a:pPr marL="0" indent="0">
              <a:buNone/>
            </a:pPr>
            <a:endParaRPr lang="de-DE" u="sng" dirty="0"/>
          </a:p>
          <a:p>
            <a:pPr marL="0" indent="0">
              <a:buNone/>
            </a:pPr>
            <a:r>
              <a:rPr lang="de-DE" dirty="0"/>
              <a:t>Schuldner erscheint nicht zum Termin bzw. verweigert die Abgabe der Vermögensauskunft.</a:t>
            </a:r>
            <a:endParaRPr dirty="0"/>
          </a:p>
          <a:p>
            <a:pPr marL="0" indent="0">
              <a:spcBef>
                <a:spcPts val="2133"/>
              </a:spcBef>
              <a:spcAft>
                <a:spcPts val="2133"/>
              </a:spcAft>
              <a:buNone/>
            </a:pPr>
            <a:endParaRPr dirty="0"/>
          </a:p>
        </p:txBody>
      </p:sp>
    </p:spTree>
    <p:extLst>
      <p:ext uri="{BB962C8B-B14F-4D97-AF65-F5344CB8AC3E}">
        <p14:creationId xmlns:p14="http://schemas.microsoft.com/office/powerpoint/2010/main" val="189993381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8B8911-A109-4F89-99F6-E0C881D44C5F}"/>
              </a:ext>
            </a:extLst>
          </p:cNvPr>
          <p:cNvSpPr>
            <a:spLocks noGrp="1"/>
          </p:cNvSpPr>
          <p:nvPr>
            <p:ph type="title"/>
          </p:nvPr>
        </p:nvSpPr>
        <p:spPr>
          <a:xfrm>
            <a:off x="415600" y="593366"/>
            <a:ext cx="11360800" cy="1284201"/>
          </a:xfrm>
        </p:spPr>
        <p:style>
          <a:lnRef idx="2">
            <a:schemeClr val="accent2">
              <a:shade val="50000"/>
            </a:schemeClr>
          </a:lnRef>
          <a:fillRef idx="1">
            <a:schemeClr val="accent2"/>
          </a:fillRef>
          <a:effectRef idx="0">
            <a:schemeClr val="accent2"/>
          </a:effectRef>
          <a:fontRef idx="minor">
            <a:schemeClr val="lt1"/>
          </a:fontRef>
        </p:style>
        <p:txBody>
          <a:bodyPr/>
          <a:lstStyle/>
          <a:p>
            <a:r>
              <a:rPr lang="de" dirty="0"/>
              <a:t>Eintragungsanordnung des Gerichtsvollziehers §882c  Abs.1 S. 2 ZPO</a:t>
            </a:r>
            <a:endParaRPr lang="de-DE" dirty="0"/>
          </a:p>
        </p:txBody>
      </p:sp>
      <p:sp>
        <p:nvSpPr>
          <p:cNvPr id="4" name="Textplatzhalter 3">
            <a:extLst>
              <a:ext uri="{FF2B5EF4-FFF2-40B4-BE49-F238E27FC236}">
                <a16:creationId xmlns:a16="http://schemas.microsoft.com/office/drawing/2014/main" id="{41D69D1C-C89C-4163-825D-800CECDD16E5}"/>
              </a:ext>
            </a:extLst>
          </p:cNvPr>
          <p:cNvSpPr>
            <a:spLocks noGrp="1"/>
          </p:cNvSpPr>
          <p:nvPr>
            <p:ph type="body" idx="1"/>
          </p:nvPr>
        </p:nvSpPr>
        <p:spPr>
          <a:xfrm>
            <a:off x="415600" y="2182368"/>
            <a:ext cx="11360800" cy="3909465"/>
          </a:xfrm>
        </p:spPr>
        <p:txBody>
          <a:bodyPr/>
          <a:lstStyle/>
          <a:p>
            <a:pPr marL="152396" indent="0">
              <a:buNone/>
            </a:pPr>
            <a:r>
              <a:rPr lang="de-DE" u="sng" dirty="0"/>
              <a:t>Variante 2:</a:t>
            </a:r>
          </a:p>
          <a:p>
            <a:pPr marL="152396" indent="0">
              <a:buNone/>
            </a:pPr>
            <a:endParaRPr lang="de-DE" u="sng" dirty="0"/>
          </a:p>
          <a:p>
            <a:pPr marL="152396" indent="0">
              <a:buNone/>
            </a:pPr>
            <a:r>
              <a:rPr lang="de-DE" dirty="0"/>
              <a:t>Schuldner erscheint zum Termin und gibt die Vermögensauskunft ab. Das Verzeichnis ist offensichtlich nicht dazu geeignet, den Gläubiger vollständig zu befriedigen.</a:t>
            </a:r>
          </a:p>
        </p:txBody>
      </p:sp>
    </p:spTree>
    <p:extLst>
      <p:ext uri="{BB962C8B-B14F-4D97-AF65-F5344CB8AC3E}">
        <p14:creationId xmlns:p14="http://schemas.microsoft.com/office/powerpoint/2010/main" val="211867099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9"/>
          <p:cNvSpPr txBox="1">
            <a:spLocks noGrp="1"/>
          </p:cNvSpPr>
          <p:nvPr>
            <p:ph type="title"/>
          </p:nvPr>
        </p:nvSpPr>
        <p:spPr>
          <a:xfrm>
            <a:off x="415600" y="593366"/>
            <a:ext cx="11360800" cy="1418313"/>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pPr>
              <a:buClr>
                <a:schemeClr val="dk1"/>
              </a:buClr>
              <a:buSzPts val="1100"/>
            </a:pPr>
            <a:r>
              <a:rPr lang="de" dirty="0"/>
              <a:t>Eintragungsanordnung des Gerichtsvollziehers §882c  Abs.1 S. 3 ZPO</a:t>
            </a:r>
            <a:endParaRPr dirty="0"/>
          </a:p>
        </p:txBody>
      </p:sp>
      <p:sp>
        <p:nvSpPr>
          <p:cNvPr id="152" name="Google Shape;152;p29"/>
          <p:cNvSpPr txBox="1">
            <a:spLocks noGrp="1"/>
          </p:cNvSpPr>
          <p:nvPr>
            <p:ph type="body" idx="1"/>
          </p:nvPr>
        </p:nvSpPr>
        <p:spPr>
          <a:xfrm>
            <a:off x="415600" y="2102733"/>
            <a:ext cx="11360800" cy="3989200"/>
          </a:xfrm>
          <a:prstGeom prst="rect">
            <a:avLst/>
          </a:prstGeom>
        </p:spPr>
        <p:txBody>
          <a:bodyPr spcFirstLastPara="1" vert="horz" wrap="square" lIns="121900" tIns="121900" rIns="121900" bIns="121900" rtlCol="0" anchor="t" anchorCtr="0">
            <a:noAutofit/>
          </a:bodyPr>
          <a:lstStyle/>
          <a:p>
            <a:pPr marL="0" indent="0">
              <a:buNone/>
            </a:pPr>
            <a:r>
              <a:rPr lang="de-DE" u="sng" dirty="0"/>
              <a:t>Variante 3:</a:t>
            </a:r>
          </a:p>
          <a:p>
            <a:pPr marL="0" indent="0">
              <a:buNone/>
            </a:pPr>
            <a:endParaRPr lang="de-DE" u="sng" dirty="0"/>
          </a:p>
          <a:p>
            <a:pPr marL="0" indent="0">
              <a:buNone/>
            </a:pPr>
            <a:endParaRPr lang="de-DE" dirty="0"/>
          </a:p>
          <a:p>
            <a:pPr marL="0" indent="0">
              <a:buNone/>
            </a:pPr>
            <a:r>
              <a:rPr lang="de-DE" dirty="0"/>
              <a:t>Schuldner erscheint zum Termin und gibt die Vermögensauskunft ab. Die Auskunft lässt die Möglichkeit offen, dass die Forderung innerhalb eines Monats gezahlt werden könnte.</a:t>
            </a:r>
            <a:endParaRPr dirty="0"/>
          </a:p>
          <a:p>
            <a:pPr marL="0" indent="0">
              <a:spcBef>
                <a:spcPts val="2133"/>
              </a:spcBef>
              <a:spcAft>
                <a:spcPts val="2133"/>
              </a:spcAft>
              <a:buNone/>
            </a:pPr>
            <a:endParaRPr dirty="0"/>
          </a:p>
        </p:txBody>
      </p:sp>
    </p:spTree>
    <p:extLst>
      <p:ext uri="{BB962C8B-B14F-4D97-AF65-F5344CB8AC3E}">
        <p14:creationId xmlns:p14="http://schemas.microsoft.com/office/powerpoint/2010/main" val="320530997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30"/>
          <p:cNvSpPr txBox="1">
            <a:spLocks noGrp="1"/>
          </p:cNvSpPr>
          <p:nvPr>
            <p:ph type="title"/>
          </p:nvPr>
        </p:nvSpPr>
        <p:spPr>
          <a:xfrm>
            <a:off x="415600" y="593367"/>
            <a:ext cx="11360800" cy="7636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dirty="0"/>
              <a:t>Löschung der Eintragung § 882 e ZPO</a:t>
            </a:r>
            <a:endParaRPr dirty="0"/>
          </a:p>
        </p:txBody>
      </p:sp>
      <p:sp>
        <p:nvSpPr>
          <p:cNvPr id="158" name="Google Shape;158;p30"/>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r>
              <a:rPr lang="de" dirty="0"/>
              <a:t>- erfolgt von Amts wegen ( UdG am zentralen Vollstreckungsgericht)</a:t>
            </a:r>
            <a:endParaRPr dirty="0"/>
          </a:p>
          <a:p>
            <a:pPr marL="0" indent="0">
              <a:spcBef>
                <a:spcPts val="2133"/>
              </a:spcBef>
              <a:buNone/>
            </a:pPr>
            <a:r>
              <a:rPr lang="de" dirty="0"/>
              <a:t>-regelmäßige Löschungsfrist: </a:t>
            </a:r>
            <a:r>
              <a:rPr lang="de" b="1" dirty="0"/>
              <a:t>3 Jahre </a:t>
            </a:r>
            <a:endParaRPr dirty="0"/>
          </a:p>
          <a:p>
            <a:pPr marL="0" indent="0">
              <a:spcBef>
                <a:spcPts val="2133"/>
              </a:spcBef>
              <a:buNone/>
            </a:pPr>
            <a:r>
              <a:rPr lang="de-DE" dirty="0" smtClean="0">
                <a:solidFill>
                  <a:srgbClr val="FF0000"/>
                </a:solidFill>
              </a:rPr>
              <a:t>Achtung:</a:t>
            </a:r>
            <a:r>
              <a:rPr lang="de-DE" dirty="0" smtClean="0"/>
              <a:t> Pflicht zur Speicherung der VV </a:t>
            </a:r>
            <a:r>
              <a:rPr lang="de-DE" dirty="0" smtClean="0">
                <a:sym typeface="Wingdings" panose="05000000000000000000" pitchFamily="2" charset="2"/>
              </a:rPr>
              <a:t> 2 Jahre</a:t>
            </a:r>
            <a:endParaRPr dirty="0"/>
          </a:p>
          <a:p>
            <a:pPr marL="0" indent="0">
              <a:spcBef>
                <a:spcPts val="2133"/>
              </a:spcBef>
              <a:spcAft>
                <a:spcPts val="2133"/>
              </a:spcAft>
              <a:buNone/>
            </a:pPr>
            <a:r>
              <a:rPr lang="de" b="1" dirty="0"/>
              <a:t>Achtung : </a:t>
            </a:r>
            <a:r>
              <a:rPr lang="de" dirty="0"/>
              <a:t>Ist der Schuldner mehrfach eingetragen, sind die Löschungsvoraussetzungen für jede Eintragung gesondert zu prüfen.</a:t>
            </a:r>
            <a:endParaRPr dirty="0"/>
          </a:p>
        </p:txBody>
      </p:sp>
    </p:spTree>
    <p:extLst>
      <p:ext uri="{BB962C8B-B14F-4D97-AF65-F5344CB8AC3E}">
        <p14:creationId xmlns:p14="http://schemas.microsoft.com/office/powerpoint/2010/main" val="2261656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31"/>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r>
              <a:rPr lang="de" dirty="0"/>
              <a:t>-von Amts wegen</a:t>
            </a:r>
            <a:endParaRPr dirty="0"/>
          </a:p>
          <a:p>
            <a:pPr marL="0" indent="0">
              <a:spcBef>
                <a:spcPts val="2133"/>
              </a:spcBef>
              <a:buNone/>
            </a:pPr>
            <a:r>
              <a:rPr lang="de" b="1" u="sng" dirty="0"/>
              <a:t>Gründe:</a:t>
            </a:r>
            <a:endParaRPr b="1" u="sng" dirty="0"/>
          </a:p>
          <a:p>
            <a:pPr>
              <a:spcBef>
                <a:spcPts val="2133"/>
              </a:spcBef>
            </a:pPr>
            <a:r>
              <a:rPr lang="de" dirty="0"/>
              <a:t>Nachweis der vollständigen Befriedigung des Schuldners</a:t>
            </a:r>
            <a:endParaRPr dirty="0"/>
          </a:p>
          <a:p>
            <a:r>
              <a:rPr lang="de" dirty="0"/>
              <a:t>Bekanntwerden des Fehlens oder des Wegfalls des Eintraggungsgrundes</a:t>
            </a:r>
            <a:endParaRPr dirty="0"/>
          </a:p>
          <a:p>
            <a:r>
              <a:rPr lang="de" dirty="0"/>
              <a:t>Vorlage einer vollstreckbaren Entscheidung, aus der sich die Aufhebung oder einstweilige Aussetzung der Eintragungsanordnung ergibt</a:t>
            </a:r>
            <a:endParaRPr dirty="0"/>
          </a:p>
          <a:p>
            <a:r>
              <a:rPr lang="de" b="1" dirty="0"/>
              <a:t>(</a:t>
            </a:r>
            <a:r>
              <a:rPr lang="de" dirty="0"/>
              <a:t>Personen, die wegen fehlerhafter Angabe von Identifikationsmerkmalen mit dem Schuldner verwechselt wurden</a:t>
            </a:r>
            <a:r>
              <a:rPr lang="de" b="1" dirty="0"/>
              <a:t>)</a:t>
            </a:r>
            <a:endParaRPr b="1" dirty="0"/>
          </a:p>
        </p:txBody>
      </p:sp>
      <p:sp>
        <p:nvSpPr>
          <p:cNvPr id="164" name="Google Shape;164;p31"/>
          <p:cNvSpPr txBox="1">
            <a:spLocks noGrp="1"/>
          </p:cNvSpPr>
          <p:nvPr>
            <p:ph type="title"/>
          </p:nvPr>
        </p:nvSpPr>
        <p:spPr>
          <a:xfrm>
            <a:off x="415600" y="574100"/>
            <a:ext cx="11360800" cy="7636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dirty="0"/>
              <a:t>Vorzeitige Löschung § 882e ZPO</a:t>
            </a:r>
            <a:endParaRPr dirty="0"/>
          </a:p>
        </p:txBody>
      </p:sp>
    </p:spTree>
    <p:extLst>
      <p:ext uri="{BB962C8B-B14F-4D97-AF65-F5344CB8AC3E}">
        <p14:creationId xmlns:p14="http://schemas.microsoft.com/office/powerpoint/2010/main" val="1037674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34"/>
          <p:cNvSpPr txBox="1">
            <a:spLocks noGrp="1"/>
          </p:cNvSpPr>
          <p:nvPr>
            <p:ph type="title"/>
          </p:nvPr>
        </p:nvSpPr>
        <p:spPr>
          <a:xfrm>
            <a:off x="415600" y="593367"/>
            <a:ext cx="11360800" cy="7636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a:t>Was bewirkt die Pfändung?</a:t>
            </a:r>
            <a:endParaRPr/>
          </a:p>
        </p:txBody>
      </p:sp>
      <p:sp>
        <p:nvSpPr>
          <p:cNvPr id="182" name="Google Shape;182;p34"/>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r>
              <a:rPr lang="de" dirty="0"/>
              <a:t>Der Gläubiger erhält das </a:t>
            </a:r>
            <a:r>
              <a:rPr lang="de" sz="3733" dirty="0">
                <a:solidFill>
                  <a:schemeClr val="dk1"/>
                </a:solidFill>
              </a:rPr>
              <a:t>Pfändungspfandrecht § 804 ZPO:</a:t>
            </a:r>
            <a:endParaRPr sz="3733" dirty="0">
              <a:solidFill>
                <a:schemeClr val="dk1"/>
              </a:solidFill>
            </a:endParaRPr>
          </a:p>
          <a:p>
            <a:pPr marL="380990" indent="-380990">
              <a:spcBef>
                <a:spcPts val="2133"/>
              </a:spcBef>
            </a:pPr>
            <a:r>
              <a:rPr lang="de" dirty="0"/>
              <a:t>Gläubiger erhält das Recht auf Befriedigung aus gepfändeter Sache</a:t>
            </a:r>
            <a:endParaRPr dirty="0"/>
          </a:p>
          <a:p>
            <a:pPr marL="380990" indent="-380990">
              <a:spcBef>
                <a:spcPts val="2133"/>
              </a:spcBef>
            </a:pPr>
            <a:r>
              <a:rPr lang="de" dirty="0"/>
              <a:t>Gläubiger wird behandelt als wäre er Eigentümer</a:t>
            </a:r>
            <a:endParaRPr dirty="0"/>
          </a:p>
          <a:p>
            <a:pPr marL="380990" indent="-380990">
              <a:spcBef>
                <a:spcPts val="2133"/>
              </a:spcBef>
            </a:pPr>
            <a:r>
              <a:rPr lang="de" dirty="0"/>
              <a:t>Schuldner hat keine Verfügungsbefugnis mehr (d.h. nicht entfernen, verkaufen, beschädigen etc.), geht auf den Staat über</a:t>
            </a:r>
            <a:endParaRPr dirty="0"/>
          </a:p>
          <a:p>
            <a:pPr marL="380990" indent="-380990">
              <a:spcBef>
                <a:spcPts val="2133"/>
              </a:spcBef>
              <a:spcAft>
                <a:spcPts val="2133"/>
              </a:spcAft>
            </a:pPr>
            <a:r>
              <a:rPr lang="de" dirty="0"/>
              <a:t>spätere Pfändungen = Anschlusspfändungen</a:t>
            </a:r>
            <a:endParaRPr dirty="0"/>
          </a:p>
        </p:txBody>
      </p:sp>
    </p:spTree>
    <p:extLst>
      <p:ext uri="{BB962C8B-B14F-4D97-AF65-F5344CB8AC3E}">
        <p14:creationId xmlns:p14="http://schemas.microsoft.com/office/powerpoint/2010/main" val="1407921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2"/>
          </a:solidFill>
        </p:spPr>
        <p:style>
          <a:lnRef idx="2">
            <a:schemeClr val="accent2">
              <a:shade val="50000"/>
            </a:schemeClr>
          </a:lnRef>
          <a:fillRef idx="1">
            <a:schemeClr val="accent2"/>
          </a:fillRef>
          <a:effectRef idx="0">
            <a:schemeClr val="accent2"/>
          </a:effectRef>
          <a:fontRef idx="minor">
            <a:schemeClr val="lt1"/>
          </a:fontRef>
        </p:style>
        <p:txBody>
          <a:bodyPr/>
          <a:lstStyle/>
          <a:p>
            <a:r>
              <a:rPr lang="de-DE" dirty="0"/>
              <a:t>Wer darf Schulden eintreiben?</a:t>
            </a:r>
          </a:p>
        </p:txBody>
      </p:sp>
      <p:sp>
        <p:nvSpPr>
          <p:cNvPr id="3" name="Inhaltsplatzhalter 2"/>
          <p:cNvSpPr>
            <a:spLocks noGrp="1"/>
          </p:cNvSpPr>
          <p:nvPr>
            <p:ph idx="1"/>
          </p:nvPr>
        </p:nvSpPr>
        <p:spPr/>
        <p:txBody>
          <a:bodyPr>
            <a:normAutofit/>
          </a:bodyPr>
          <a:lstStyle/>
          <a:p>
            <a:r>
              <a:rPr lang="de-DE" dirty="0"/>
              <a:t>ZV ist ein staatliches Verfahren</a:t>
            </a:r>
          </a:p>
          <a:p>
            <a:r>
              <a:rPr lang="de-DE" dirty="0"/>
              <a:t>d</a:t>
            </a:r>
            <a:r>
              <a:rPr lang="de-DE" dirty="0" smtClean="0"/>
              <a:t>em </a:t>
            </a:r>
            <a:r>
              <a:rPr lang="de-DE" dirty="0"/>
              <a:t>Staat steht das Zwangsmonopol zu – hoheitliche Aufgabe</a:t>
            </a:r>
          </a:p>
          <a:p>
            <a:r>
              <a:rPr lang="de-DE" dirty="0"/>
              <a:t>Gläubiger hat Vollstreckungsanspruch gegen den Staat</a:t>
            </a:r>
          </a:p>
          <a:p>
            <a:r>
              <a:rPr lang="de-DE" dirty="0"/>
              <a:t>                   </a:t>
            </a:r>
            <a:r>
              <a:rPr lang="de-DE" dirty="0">
                <a:solidFill>
                  <a:srgbClr val="FF0000"/>
                </a:solidFill>
              </a:rPr>
              <a:t>Selbstjustiz ist verboten</a:t>
            </a:r>
          </a:p>
          <a:p>
            <a:r>
              <a:rPr lang="de-DE" dirty="0"/>
              <a:t> zur zwangsweisen Durchsetzung von Forderungen sind nur die durch den Staat bestimmten Organe befugt </a:t>
            </a:r>
          </a:p>
          <a:p>
            <a:pPr marL="0" indent="0">
              <a:buNone/>
            </a:pPr>
            <a:r>
              <a:rPr lang="de-DE" dirty="0"/>
              <a:t>                    </a:t>
            </a:r>
          </a:p>
          <a:p>
            <a:pPr marL="0" indent="0">
              <a:buNone/>
            </a:pPr>
            <a:r>
              <a:rPr lang="de-DE" dirty="0"/>
              <a:t>                  </a:t>
            </a:r>
            <a:r>
              <a:rPr lang="de-DE" dirty="0">
                <a:solidFill>
                  <a:srgbClr val="FF0000"/>
                </a:solidFill>
              </a:rPr>
              <a:t>Vollstreckungsorgane</a:t>
            </a:r>
          </a:p>
        </p:txBody>
      </p:sp>
      <p:sp>
        <p:nvSpPr>
          <p:cNvPr id="4" name="Pfeil nach rechts 3"/>
          <p:cNvSpPr/>
          <p:nvPr/>
        </p:nvSpPr>
        <p:spPr>
          <a:xfrm>
            <a:off x="1451203" y="3324638"/>
            <a:ext cx="812603" cy="5105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Nach rechts gekrümmter Pfeil 6"/>
          <p:cNvSpPr/>
          <p:nvPr/>
        </p:nvSpPr>
        <p:spPr>
          <a:xfrm>
            <a:off x="1451203" y="4821208"/>
            <a:ext cx="731520" cy="121615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               </a:t>
            </a:r>
          </a:p>
        </p:txBody>
      </p:sp>
    </p:spTree>
    <p:extLst>
      <p:ext uri="{BB962C8B-B14F-4D97-AF65-F5344CB8AC3E}">
        <p14:creationId xmlns:p14="http://schemas.microsoft.com/office/powerpoint/2010/main" val="2153139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32"/>
          <p:cNvSpPr txBox="1">
            <a:spLocks noGrp="1"/>
          </p:cNvSpPr>
          <p:nvPr>
            <p:ph type="title"/>
          </p:nvPr>
        </p:nvSpPr>
        <p:spPr>
          <a:xfrm>
            <a:off x="415600" y="593367"/>
            <a:ext cx="11360800" cy="7636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dirty="0"/>
              <a:t>Austauschpfändung § 811a ZPO</a:t>
            </a:r>
            <a:endParaRPr dirty="0"/>
          </a:p>
        </p:txBody>
      </p:sp>
      <p:sp>
        <p:nvSpPr>
          <p:cNvPr id="170" name="Google Shape;170;p32"/>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r>
              <a:rPr lang="de" b="1" dirty="0"/>
              <a:t>Merke:</a:t>
            </a:r>
            <a:r>
              <a:rPr lang="de" dirty="0"/>
              <a:t> </a:t>
            </a:r>
            <a:endParaRPr dirty="0"/>
          </a:p>
          <a:p>
            <a:pPr marL="0" indent="0">
              <a:spcBef>
                <a:spcPts val="2133"/>
              </a:spcBef>
              <a:buNone/>
            </a:pPr>
            <a:r>
              <a:rPr lang="de" dirty="0"/>
              <a:t>Der Gerichtsvollzieher pfändet einen nach dem Grund unpfändbaren   Gegenstand und überlässt dem Schuldner stattdessen eine gleichartige Sache mit geringerem Wert.</a:t>
            </a:r>
            <a:endParaRPr dirty="0"/>
          </a:p>
          <a:p>
            <a:pPr marL="0" indent="0">
              <a:spcBef>
                <a:spcPts val="2133"/>
              </a:spcBef>
              <a:buNone/>
            </a:pPr>
            <a:r>
              <a:rPr lang="de" dirty="0"/>
              <a:t>Der Gläubiger erhält die Möglichkeit, einen wertvollen Gegenstand verwerten zu können und dem Schuldner </a:t>
            </a:r>
            <a:r>
              <a:rPr lang="de" u="sng" dirty="0"/>
              <a:t>vor der Wegnahme</a:t>
            </a:r>
            <a:r>
              <a:rPr lang="de" dirty="0"/>
              <a:t> </a:t>
            </a:r>
            <a:r>
              <a:rPr lang="de" b="1" dirty="0"/>
              <a:t>ein Ersatzstück </a:t>
            </a:r>
            <a:r>
              <a:rPr lang="de" dirty="0"/>
              <a:t>zu überlassen.</a:t>
            </a:r>
            <a:endParaRPr dirty="0"/>
          </a:p>
          <a:p>
            <a:pPr marL="0" indent="0">
              <a:spcBef>
                <a:spcPts val="2133"/>
              </a:spcBef>
              <a:buNone/>
            </a:pPr>
            <a:endParaRPr dirty="0"/>
          </a:p>
          <a:p>
            <a:pPr marL="0" indent="0">
              <a:spcBef>
                <a:spcPts val="2133"/>
              </a:spcBef>
              <a:spcAft>
                <a:spcPts val="2133"/>
              </a:spcAft>
              <a:buNone/>
            </a:pPr>
            <a:endParaRPr dirty="0"/>
          </a:p>
        </p:txBody>
      </p:sp>
    </p:spTree>
    <p:extLst>
      <p:ext uri="{BB962C8B-B14F-4D97-AF65-F5344CB8AC3E}">
        <p14:creationId xmlns:p14="http://schemas.microsoft.com/office/powerpoint/2010/main" val="1898823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33"/>
          <p:cNvSpPr txBox="1">
            <a:spLocks noGrp="1"/>
          </p:cNvSpPr>
          <p:nvPr>
            <p:ph type="title"/>
          </p:nvPr>
        </p:nvSpPr>
        <p:spPr>
          <a:xfrm>
            <a:off x="415600" y="593367"/>
            <a:ext cx="11360800" cy="7636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dirty="0"/>
              <a:t>Vorläufige Austauschpfändung § 811b ZPO</a:t>
            </a:r>
            <a:endParaRPr dirty="0"/>
          </a:p>
        </p:txBody>
      </p:sp>
      <p:sp>
        <p:nvSpPr>
          <p:cNvPr id="176" name="Google Shape;176;p33"/>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endParaRPr lang="de" dirty="0"/>
          </a:p>
          <a:p>
            <a:pPr marL="0" indent="0">
              <a:buNone/>
            </a:pPr>
            <a:r>
              <a:rPr lang="de" sz="2667" dirty="0"/>
              <a:t>-zulässig ohne vorherige Entscheidung des Vollstreckungsgerichts, </a:t>
            </a:r>
            <a:r>
              <a:rPr lang="de" sz="2667" b="1" u="sng" dirty="0"/>
              <a:t>wenn</a:t>
            </a:r>
            <a:r>
              <a:rPr lang="de" sz="2667" dirty="0"/>
              <a:t> Zulassung zu erwarten ist</a:t>
            </a:r>
            <a:endParaRPr sz="2667" dirty="0"/>
          </a:p>
          <a:p>
            <a:pPr marL="0" indent="0">
              <a:spcBef>
                <a:spcPts val="2133"/>
              </a:spcBef>
              <a:buNone/>
            </a:pPr>
            <a:r>
              <a:rPr lang="de" sz="2667" dirty="0"/>
              <a:t>-Gläubigerantrag binnen 2 Wochen ab Pfändung</a:t>
            </a:r>
            <a:endParaRPr sz="2667" dirty="0"/>
          </a:p>
          <a:p>
            <a:pPr marL="0" indent="0">
              <a:spcBef>
                <a:spcPts val="2133"/>
              </a:spcBef>
              <a:spcAft>
                <a:spcPts val="2133"/>
              </a:spcAft>
              <a:buNone/>
            </a:pPr>
            <a:r>
              <a:rPr lang="de" sz="2667" dirty="0"/>
              <a:t>-Übergabe des Ersatzstückes erst nach Erlass des Zulassungsbeschlusses</a:t>
            </a:r>
            <a:endParaRPr sz="2667" dirty="0"/>
          </a:p>
        </p:txBody>
      </p:sp>
    </p:spTree>
    <p:extLst>
      <p:ext uri="{BB962C8B-B14F-4D97-AF65-F5344CB8AC3E}">
        <p14:creationId xmlns:p14="http://schemas.microsoft.com/office/powerpoint/2010/main" val="3172639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E19CE-1304-4867-95FC-36DAB539CD3C}"/>
              </a:ext>
            </a:extLst>
          </p:cNvPr>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de-DE" dirty="0"/>
              <a:t>Anschlusspfändung § 826 ZPO</a:t>
            </a:r>
          </a:p>
        </p:txBody>
      </p:sp>
      <p:sp>
        <p:nvSpPr>
          <p:cNvPr id="3" name="Textplatzhalter 2">
            <a:extLst>
              <a:ext uri="{FF2B5EF4-FFF2-40B4-BE49-F238E27FC236}">
                <a16:creationId xmlns:a16="http://schemas.microsoft.com/office/drawing/2014/main" id="{0BCB3A3F-5BA7-4915-A183-D7E36026E028}"/>
              </a:ext>
            </a:extLst>
          </p:cNvPr>
          <p:cNvSpPr>
            <a:spLocks noGrp="1"/>
          </p:cNvSpPr>
          <p:nvPr>
            <p:ph type="body" idx="1"/>
          </p:nvPr>
        </p:nvSpPr>
        <p:spPr/>
        <p:txBody>
          <a:bodyPr/>
          <a:lstStyle/>
          <a:p>
            <a:pPr marL="152396" indent="0">
              <a:buNone/>
            </a:pPr>
            <a:r>
              <a:rPr lang="de-DE" dirty="0"/>
              <a:t>Erlös aus Pfändung                                      </a:t>
            </a:r>
          </a:p>
          <a:p>
            <a:pPr marL="152396" indent="0">
              <a:buNone/>
            </a:pPr>
            <a:r>
              <a:rPr lang="de-DE" dirty="0"/>
              <a:t>500,00 €</a:t>
            </a:r>
          </a:p>
          <a:p>
            <a:pPr marL="152396" indent="0">
              <a:buNone/>
            </a:pPr>
            <a:endParaRPr lang="de-DE" dirty="0"/>
          </a:p>
          <a:p>
            <a:pPr marL="152396" indent="0">
              <a:buNone/>
            </a:pPr>
            <a:endParaRPr lang="de-DE" dirty="0"/>
          </a:p>
          <a:p>
            <a:pPr marL="152396" indent="0">
              <a:buNone/>
            </a:pPr>
            <a:endParaRPr lang="de-DE" dirty="0" smtClean="0"/>
          </a:p>
          <a:p>
            <a:pPr marL="152396" indent="0">
              <a:buNone/>
            </a:pPr>
            <a:r>
              <a:rPr lang="de-DE" dirty="0" smtClean="0"/>
              <a:t>Gläubiger </a:t>
            </a:r>
            <a:r>
              <a:rPr lang="de-DE" dirty="0"/>
              <a:t>1 / Rang 1</a:t>
            </a:r>
          </a:p>
          <a:p>
            <a:pPr marL="152396" indent="0">
              <a:buNone/>
            </a:pPr>
            <a:r>
              <a:rPr lang="de-DE" dirty="0"/>
              <a:t>Forderung 200,00 €</a:t>
            </a:r>
          </a:p>
          <a:p>
            <a:pPr marL="152396" indent="0">
              <a:buNone/>
            </a:pPr>
            <a:endParaRPr lang="de-DE" dirty="0"/>
          </a:p>
          <a:p>
            <a:pPr marL="152396" indent="0">
              <a:buNone/>
            </a:pPr>
            <a:endParaRPr lang="de-DE" dirty="0"/>
          </a:p>
          <a:p>
            <a:pPr marL="152396" indent="0">
              <a:buNone/>
            </a:pPr>
            <a:endParaRPr lang="de-DE" dirty="0" smtClean="0"/>
          </a:p>
          <a:p>
            <a:pPr marL="152396" indent="0">
              <a:buNone/>
            </a:pPr>
            <a:r>
              <a:rPr lang="de-DE" dirty="0" smtClean="0"/>
              <a:t>Gläubiger </a:t>
            </a:r>
            <a:r>
              <a:rPr lang="de-DE" dirty="0"/>
              <a:t>2 / Rang 2</a:t>
            </a:r>
          </a:p>
          <a:p>
            <a:pPr marL="152396" indent="0">
              <a:buNone/>
            </a:pPr>
            <a:r>
              <a:rPr lang="de-DE" dirty="0"/>
              <a:t>Forderung 100,00 €</a:t>
            </a:r>
          </a:p>
          <a:p>
            <a:pPr marL="152396" indent="0">
              <a:buNone/>
            </a:pPr>
            <a:endParaRPr lang="de-DE" dirty="0"/>
          </a:p>
          <a:p>
            <a:pPr marL="152396" indent="0">
              <a:buNone/>
            </a:pPr>
            <a:endParaRPr lang="de-DE" dirty="0"/>
          </a:p>
          <a:p>
            <a:pPr marL="152396" indent="0">
              <a:buNone/>
            </a:pPr>
            <a:r>
              <a:rPr lang="de-DE" dirty="0"/>
              <a:t>Resterlös an Schuldner</a:t>
            </a:r>
          </a:p>
          <a:p>
            <a:pPr marL="152396" indent="0">
              <a:buNone/>
            </a:pPr>
            <a:endParaRPr lang="de-DE" dirty="0"/>
          </a:p>
        </p:txBody>
      </p:sp>
      <p:sp>
        <p:nvSpPr>
          <p:cNvPr id="7" name="Textplatzhalter 6">
            <a:extLst>
              <a:ext uri="{FF2B5EF4-FFF2-40B4-BE49-F238E27FC236}">
                <a16:creationId xmlns:a16="http://schemas.microsoft.com/office/drawing/2014/main" id="{98BF8448-4888-4990-8D89-692C1464C90A}"/>
              </a:ext>
            </a:extLst>
          </p:cNvPr>
          <p:cNvSpPr>
            <a:spLocks noGrp="1"/>
          </p:cNvSpPr>
          <p:nvPr>
            <p:ph type="body" idx="2"/>
          </p:nvPr>
        </p:nvSpPr>
        <p:spPr/>
        <p:txBody>
          <a:bodyPr/>
          <a:lstStyle/>
          <a:p>
            <a:pPr marL="152396" indent="0">
              <a:buNone/>
            </a:pPr>
            <a:r>
              <a:rPr lang="de-DE" dirty="0"/>
              <a:t>Erlös aus Pfändung</a:t>
            </a:r>
          </a:p>
          <a:p>
            <a:pPr marL="152396" indent="0">
              <a:buNone/>
            </a:pPr>
            <a:r>
              <a:rPr lang="de-DE" dirty="0"/>
              <a:t>500,00 €</a:t>
            </a:r>
          </a:p>
          <a:p>
            <a:pPr marL="152396" indent="0">
              <a:buNone/>
            </a:pPr>
            <a:endParaRPr lang="de-DE" dirty="0"/>
          </a:p>
          <a:p>
            <a:pPr marL="152396" indent="0">
              <a:buNone/>
            </a:pPr>
            <a:endParaRPr lang="de-DE" dirty="0"/>
          </a:p>
          <a:p>
            <a:pPr marL="152396" indent="0">
              <a:buNone/>
            </a:pPr>
            <a:endParaRPr lang="de-DE" dirty="0" smtClean="0"/>
          </a:p>
          <a:p>
            <a:pPr marL="152396" indent="0">
              <a:buNone/>
            </a:pPr>
            <a:r>
              <a:rPr lang="de-DE" dirty="0" smtClean="0"/>
              <a:t>Gläubiger </a:t>
            </a:r>
            <a:r>
              <a:rPr lang="de-DE" dirty="0"/>
              <a:t>1 / Rang 1</a:t>
            </a:r>
          </a:p>
          <a:p>
            <a:pPr marL="152396" indent="0">
              <a:buNone/>
            </a:pPr>
            <a:r>
              <a:rPr lang="de-DE" dirty="0"/>
              <a:t>Forderung  500,00 €</a:t>
            </a:r>
          </a:p>
          <a:p>
            <a:pPr marL="152396" indent="0">
              <a:buNone/>
            </a:pPr>
            <a:endParaRPr lang="de-DE" dirty="0"/>
          </a:p>
          <a:p>
            <a:pPr marL="152396" indent="0">
              <a:buNone/>
            </a:pPr>
            <a:endParaRPr lang="de-DE" dirty="0"/>
          </a:p>
          <a:p>
            <a:pPr marL="152396" indent="0">
              <a:buNone/>
            </a:pPr>
            <a:endParaRPr lang="de-DE" dirty="0" smtClean="0"/>
          </a:p>
          <a:p>
            <a:pPr marL="152396" indent="0">
              <a:buNone/>
            </a:pPr>
            <a:r>
              <a:rPr lang="de-DE" dirty="0" smtClean="0"/>
              <a:t>Gläubiger </a:t>
            </a:r>
            <a:r>
              <a:rPr lang="de-DE" dirty="0"/>
              <a:t>2 / Rang 2</a:t>
            </a:r>
          </a:p>
          <a:p>
            <a:pPr marL="152396" indent="0">
              <a:buNone/>
            </a:pPr>
            <a:r>
              <a:rPr lang="de-DE" dirty="0"/>
              <a:t>Forderung 100,00 €</a:t>
            </a:r>
          </a:p>
          <a:p>
            <a:pPr marL="152396" indent="0">
              <a:buNone/>
            </a:pPr>
            <a:endParaRPr lang="de-DE" dirty="0"/>
          </a:p>
          <a:p>
            <a:pPr marL="152396" indent="0">
              <a:buNone/>
            </a:pPr>
            <a:endParaRPr lang="de-DE" dirty="0"/>
          </a:p>
          <a:p>
            <a:pPr marL="152396" indent="0">
              <a:buNone/>
            </a:pPr>
            <a:r>
              <a:rPr lang="de-DE" dirty="0"/>
              <a:t>Gläubiger 2 geht leer aus</a:t>
            </a:r>
          </a:p>
          <a:p>
            <a:pPr marL="186262" indent="0">
              <a:buNone/>
            </a:pPr>
            <a:endParaRPr lang="de-DE" dirty="0"/>
          </a:p>
        </p:txBody>
      </p:sp>
      <p:cxnSp>
        <p:nvCxnSpPr>
          <p:cNvPr id="5" name="Gerade Verbindung mit Pfeil 4">
            <a:extLst>
              <a:ext uri="{FF2B5EF4-FFF2-40B4-BE49-F238E27FC236}">
                <a16:creationId xmlns:a16="http://schemas.microsoft.com/office/drawing/2014/main" id="{901215F4-3795-484E-B177-137AE200D45A}"/>
              </a:ext>
            </a:extLst>
          </p:cNvPr>
          <p:cNvCxnSpPr>
            <a:cxnSpLocks/>
          </p:cNvCxnSpPr>
          <p:nvPr/>
        </p:nvCxnSpPr>
        <p:spPr>
          <a:xfrm>
            <a:off x="1603248" y="2019301"/>
            <a:ext cx="0" cy="44805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 name="Gerade Verbindung mit Pfeil 8">
            <a:extLst>
              <a:ext uri="{FF2B5EF4-FFF2-40B4-BE49-F238E27FC236}">
                <a16:creationId xmlns:a16="http://schemas.microsoft.com/office/drawing/2014/main" id="{7CE527DD-09EB-471C-BAE4-0D42FA0187CC}"/>
              </a:ext>
            </a:extLst>
          </p:cNvPr>
          <p:cNvCxnSpPr>
            <a:cxnSpLocks/>
          </p:cNvCxnSpPr>
          <p:nvPr/>
        </p:nvCxnSpPr>
        <p:spPr>
          <a:xfrm>
            <a:off x="7794752" y="2019301"/>
            <a:ext cx="0" cy="4912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Gerade Verbindung mit Pfeil 11">
            <a:extLst>
              <a:ext uri="{FF2B5EF4-FFF2-40B4-BE49-F238E27FC236}">
                <a16:creationId xmlns:a16="http://schemas.microsoft.com/office/drawing/2014/main" id="{C443F5CD-FA01-41F2-8300-B00B80696D66}"/>
              </a:ext>
            </a:extLst>
          </p:cNvPr>
          <p:cNvCxnSpPr>
            <a:cxnSpLocks/>
          </p:cNvCxnSpPr>
          <p:nvPr/>
        </p:nvCxnSpPr>
        <p:spPr>
          <a:xfrm>
            <a:off x="1603248" y="3470657"/>
            <a:ext cx="0" cy="43891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 name="Gerade Verbindung mit Pfeil 14">
            <a:extLst>
              <a:ext uri="{FF2B5EF4-FFF2-40B4-BE49-F238E27FC236}">
                <a16:creationId xmlns:a16="http://schemas.microsoft.com/office/drawing/2014/main" id="{0D83DA2A-5376-480D-B819-6F993939178D}"/>
              </a:ext>
            </a:extLst>
          </p:cNvPr>
          <p:cNvCxnSpPr>
            <a:cxnSpLocks/>
          </p:cNvCxnSpPr>
          <p:nvPr/>
        </p:nvCxnSpPr>
        <p:spPr>
          <a:xfrm>
            <a:off x="7808976" y="3485050"/>
            <a:ext cx="0" cy="42451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 name="Gerade Verbindung mit Pfeil 18">
            <a:extLst>
              <a:ext uri="{FF2B5EF4-FFF2-40B4-BE49-F238E27FC236}">
                <a16:creationId xmlns:a16="http://schemas.microsoft.com/office/drawing/2014/main" id="{2EF8A193-1400-4EF8-AC28-8D896198F5C3}"/>
              </a:ext>
            </a:extLst>
          </p:cNvPr>
          <p:cNvCxnSpPr>
            <a:cxnSpLocks/>
          </p:cNvCxnSpPr>
          <p:nvPr/>
        </p:nvCxnSpPr>
        <p:spPr>
          <a:xfrm>
            <a:off x="7808976" y="4808541"/>
            <a:ext cx="0" cy="29826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2" name="Gerade Verbindung mit Pfeil 21">
            <a:extLst>
              <a:ext uri="{FF2B5EF4-FFF2-40B4-BE49-F238E27FC236}">
                <a16:creationId xmlns:a16="http://schemas.microsoft.com/office/drawing/2014/main" id="{0078123C-DBE6-46FB-9212-753A44A82464}"/>
              </a:ext>
            </a:extLst>
          </p:cNvPr>
          <p:cNvCxnSpPr>
            <a:cxnSpLocks/>
          </p:cNvCxnSpPr>
          <p:nvPr/>
        </p:nvCxnSpPr>
        <p:spPr>
          <a:xfrm>
            <a:off x="1603248" y="4830871"/>
            <a:ext cx="0" cy="27593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36506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11" end="1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xEl>
                                              <p:pRg st="14" end="1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E2A8D6-BF11-48FA-9B36-E6ECE02D2950}"/>
              </a:ext>
            </a:extLst>
          </p:cNvPr>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de-DE" dirty="0"/>
              <a:t>Prüfung des Gewahrsams</a:t>
            </a:r>
          </a:p>
        </p:txBody>
      </p:sp>
      <p:sp>
        <p:nvSpPr>
          <p:cNvPr id="3" name="Textplatzhalter 2">
            <a:extLst>
              <a:ext uri="{FF2B5EF4-FFF2-40B4-BE49-F238E27FC236}">
                <a16:creationId xmlns:a16="http://schemas.microsoft.com/office/drawing/2014/main" id="{03A46948-E0E4-47AE-BAC2-88A3B86BC0E7}"/>
              </a:ext>
            </a:extLst>
          </p:cNvPr>
          <p:cNvSpPr>
            <a:spLocks noGrp="1"/>
          </p:cNvSpPr>
          <p:nvPr>
            <p:ph type="body" idx="1"/>
          </p:nvPr>
        </p:nvSpPr>
        <p:spPr/>
        <p:txBody>
          <a:bodyPr/>
          <a:lstStyle/>
          <a:p>
            <a:pPr marL="152396" indent="0">
              <a:buNone/>
            </a:pPr>
            <a:endParaRPr lang="de-DE" dirty="0"/>
          </a:p>
          <a:p>
            <a:pPr marL="152396" indent="0">
              <a:buNone/>
            </a:pPr>
            <a:r>
              <a:rPr lang="de-DE" b="1" dirty="0"/>
              <a:t>Besitz:</a:t>
            </a:r>
            <a:r>
              <a:rPr lang="de-DE" dirty="0"/>
              <a:t>            tatsächliches Herrschaftsverhältnis an einer Sache</a:t>
            </a:r>
          </a:p>
          <a:p>
            <a:pPr marL="152396" indent="0">
              <a:buNone/>
            </a:pPr>
            <a:endParaRPr lang="de-DE" dirty="0"/>
          </a:p>
          <a:p>
            <a:pPr marL="152396" indent="0">
              <a:buNone/>
            </a:pPr>
            <a:endParaRPr lang="de-DE" dirty="0"/>
          </a:p>
          <a:p>
            <a:pPr marL="152396" indent="0">
              <a:buNone/>
            </a:pPr>
            <a:r>
              <a:rPr lang="de-DE" b="1" dirty="0"/>
              <a:t>Eigentum:</a:t>
            </a:r>
            <a:r>
              <a:rPr lang="de-DE" dirty="0"/>
              <a:t>       rechtliches Herrschaftsverhältnis an einer Sache</a:t>
            </a:r>
          </a:p>
        </p:txBody>
      </p:sp>
    </p:spTree>
    <p:extLst>
      <p:ext uri="{BB962C8B-B14F-4D97-AF65-F5344CB8AC3E}">
        <p14:creationId xmlns:p14="http://schemas.microsoft.com/office/powerpoint/2010/main" val="840926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36"/>
          <p:cNvSpPr txBox="1">
            <a:spLocks noGrp="1"/>
          </p:cNvSpPr>
          <p:nvPr>
            <p:ph type="title"/>
          </p:nvPr>
        </p:nvSpPr>
        <p:spPr>
          <a:xfrm>
            <a:off x="415600" y="593367"/>
            <a:ext cx="11360800" cy="7636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a:t>Durchsucher ( § 758a Abs.1 ZPO)</a:t>
            </a:r>
            <a:endParaRPr/>
          </a:p>
        </p:txBody>
      </p:sp>
      <p:sp>
        <p:nvSpPr>
          <p:cNvPr id="194" name="Google Shape;194;p36"/>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r>
              <a:rPr lang="de" dirty="0"/>
              <a:t>-Erlaubnis zur Durchsuchung der Wohnung gegen den Willen des Schuldners</a:t>
            </a:r>
            <a:endParaRPr dirty="0"/>
          </a:p>
          <a:p>
            <a:pPr marL="0" indent="0">
              <a:spcBef>
                <a:spcPts val="2133"/>
              </a:spcBef>
              <a:buNone/>
            </a:pPr>
            <a:r>
              <a:rPr lang="de" dirty="0"/>
              <a:t>-Antragsteller nur der Gläubiger</a:t>
            </a:r>
          </a:p>
          <a:p>
            <a:pPr marL="0" indent="0">
              <a:spcBef>
                <a:spcPts val="2133"/>
              </a:spcBef>
              <a:buNone/>
            </a:pPr>
            <a:r>
              <a:rPr lang="de" dirty="0"/>
              <a:t>-Voraussetzungen:</a:t>
            </a:r>
            <a:endParaRPr dirty="0"/>
          </a:p>
          <a:p>
            <a:pPr marL="380990" indent="-380990">
              <a:spcBef>
                <a:spcPts val="2133"/>
              </a:spcBef>
            </a:pPr>
            <a:r>
              <a:rPr lang="de" dirty="0"/>
              <a:t> Schuldner hat Wohnungsdurchsuchung verweigert</a:t>
            </a:r>
          </a:p>
          <a:p>
            <a:pPr marL="380990" indent="-380990">
              <a:spcBef>
                <a:spcPts val="2133"/>
              </a:spcBef>
            </a:pPr>
            <a:r>
              <a:rPr lang="de" dirty="0"/>
              <a:t>  Schuldner war mehrfach abwesend</a:t>
            </a:r>
          </a:p>
          <a:p>
            <a:pPr marL="380990" indent="-380990">
              <a:spcBef>
                <a:spcPts val="2133"/>
              </a:spcBef>
            </a:pPr>
            <a:r>
              <a:rPr lang="de" dirty="0"/>
              <a:t>  Gefahr der Vollstreckungsvereitelung</a:t>
            </a:r>
            <a:endParaRPr dirty="0"/>
          </a:p>
        </p:txBody>
      </p:sp>
    </p:spTree>
    <p:extLst>
      <p:ext uri="{BB962C8B-B14F-4D97-AF65-F5344CB8AC3E}">
        <p14:creationId xmlns:p14="http://schemas.microsoft.com/office/powerpoint/2010/main" val="3328544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37"/>
          <p:cNvSpPr txBox="1">
            <a:spLocks noGrp="1"/>
          </p:cNvSpPr>
          <p:nvPr>
            <p:ph type="title"/>
          </p:nvPr>
        </p:nvSpPr>
        <p:spPr>
          <a:xfrm>
            <a:off x="415600" y="593367"/>
            <a:ext cx="11360800" cy="7636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dirty="0"/>
              <a:t>Vollstreckung zur Unzeit ( § 758a Abs.4 ZPO)</a:t>
            </a:r>
            <a:endParaRPr dirty="0"/>
          </a:p>
        </p:txBody>
      </p:sp>
      <p:sp>
        <p:nvSpPr>
          <p:cNvPr id="200" name="Google Shape;200;p37"/>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r>
              <a:rPr lang="de" dirty="0"/>
              <a:t>-Antrag auf Erteilung der Erlaubnis zur Durchführung der Zwangsvollstreckung in der Wohnung zur Nachtzeit </a:t>
            </a:r>
            <a:r>
              <a:rPr lang="de" b="1" u="sng" dirty="0"/>
              <a:t>(21.00 - 06.00)</a:t>
            </a:r>
            <a:r>
              <a:rPr lang="de" dirty="0"/>
              <a:t> und an </a:t>
            </a:r>
            <a:r>
              <a:rPr lang="de" b="1" u="sng" dirty="0"/>
              <a:t>Sonn- und Feiertagen</a:t>
            </a:r>
            <a:endParaRPr dirty="0"/>
          </a:p>
          <a:p>
            <a:pPr marL="0" indent="0">
              <a:spcBef>
                <a:spcPts val="2133"/>
              </a:spcBef>
              <a:buNone/>
            </a:pPr>
            <a:r>
              <a:rPr lang="de" dirty="0"/>
              <a:t>-Antragsteller nur der Gläubiger</a:t>
            </a:r>
            <a:endParaRPr dirty="0"/>
          </a:p>
          <a:p>
            <a:pPr marL="0" indent="0">
              <a:spcBef>
                <a:spcPts val="2133"/>
              </a:spcBef>
              <a:buNone/>
            </a:pPr>
            <a:r>
              <a:rPr lang="de" dirty="0"/>
              <a:t>-Vollstreckung nur mit richterlichem Beschluss </a:t>
            </a:r>
            <a:endParaRPr dirty="0"/>
          </a:p>
          <a:p>
            <a:pPr marL="0" indent="0">
              <a:spcBef>
                <a:spcPts val="2133"/>
              </a:spcBef>
              <a:spcAft>
                <a:spcPts val="2133"/>
              </a:spcAft>
              <a:buClr>
                <a:schemeClr val="dk1"/>
              </a:buClr>
              <a:buSzPts val="1100"/>
              <a:buNone/>
            </a:pPr>
            <a:endParaRPr dirty="0"/>
          </a:p>
        </p:txBody>
      </p:sp>
    </p:spTree>
    <p:extLst>
      <p:ext uri="{BB962C8B-B14F-4D97-AF65-F5344CB8AC3E}">
        <p14:creationId xmlns:p14="http://schemas.microsoft.com/office/powerpoint/2010/main" val="60347546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8"/>
          <p:cNvSpPr txBox="1">
            <a:spLocks noGrp="1"/>
          </p:cNvSpPr>
          <p:nvPr>
            <p:ph type="title"/>
          </p:nvPr>
        </p:nvSpPr>
        <p:spPr>
          <a:xfrm>
            <a:off x="415600" y="593367"/>
            <a:ext cx="11360800" cy="7636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dirty="0"/>
              <a:t>Verwertung</a:t>
            </a:r>
            <a:endParaRPr dirty="0"/>
          </a:p>
        </p:txBody>
      </p:sp>
      <p:sp>
        <p:nvSpPr>
          <p:cNvPr id="206" name="Google Shape;206;p38"/>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spcBef>
                <a:spcPts val="2133"/>
              </a:spcBef>
              <a:buNone/>
            </a:pPr>
            <a:r>
              <a:rPr lang="de" sz="2667" b="1" u="sng" dirty="0"/>
              <a:t>Versteigerung:</a:t>
            </a:r>
            <a:endParaRPr sz="2667" u="sng" dirty="0"/>
          </a:p>
          <a:p>
            <a:pPr marL="0" indent="0">
              <a:spcBef>
                <a:spcPts val="2133"/>
              </a:spcBef>
              <a:buNone/>
            </a:pPr>
            <a:r>
              <a:rPr lang="de" dirty="0"/>
              <a:t>-GV muss gepfändete Sachen </a:t>
            </a:r>
            <a:r>
              <a:rPr lang="de" b="1" u="sng" dirty="0"/>
              <a:t>öffentlich</a:t>
            </a:r>
            <a:r>
              <a:rPr lang="de" dirty="0"/>
              <a:t> versteigern lassen § 814 ZPO</a:t>
            </a:r>
            <a:endParaRPr dirty="0"/>
          </a:p>
          <a:p>
            <a:pPr>
              <a:spcBef>
                <a:spcPts val="2133"/>
              </a:spcBef>
              <a:buAutoNum type="arabicPeriod"/>
            </a:pPr>
            <a:r>
              <a:rPr lang="de" dirty="0"/>
              <a:t>Versteigerung vor Ort oder</a:t>
            </a:r>
            <a:endParaRPr dirty="0"/>
          </a:p>
          <a:p>
            <a:pPr>
              <a:buAutoNum type="arabicPeriod"/>
            </a:pPr>
            <a:r>
              <a:rPr lang="de" dirty="0"/>
              <a:t>Internetversteigerung oder</a:t>
            </a:r>
            <a:endParaRPr dirty="0"/>
          </a:p>
          <a:p>
            <a:pPr>
              <a:buAutoNum type="arabicPeriod"/>
            </a:pPr>
            <a:r>
              <a:rPr lang="de" dirty="0"/>
              <a:t>andere Verwertungsart ( § 825 ZPO)</a:t>
            </a:r>
            <a:endParaRPr dirty="0"/>
          </a:p>
        </p:txBody>
      </p:sp>
    </p:spTree>
    <p:extLst>
      <p:ext uri="{BB962C8B-B14F-4D97-AF65-F5344CB8AC3E}">
        <p14:creationId xmlns:p14="http://schemas.microsoft.com/office/powerpoint/2010/main" val="1439175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0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06">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0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41"/>
          <p:cNvSpPr txBox="1">
            <a:spLocks noGrp="1"/>
          </p:cNvSpPr>
          <p:nvPr>
            <p:ph type="title"/>
          </p:nvPr>
        </p:nvSpPr>
        <p:spPr>
          <a:xfrm>
            <a:off x="415600" y="593367"/>
            <a:ext cx="11360800" cy="7636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dirty="0"/>
              <a:t>§ 825 ZPO andere Verwertungsart</a:t>
            </a:r>
            <a:endParaRPr dirty="0"/>
          </a:p>
        </p:txBody>
      </p:sp>
      <p:sp>
        <p:nvSpPr>
          <p:cNvPr id="224" name="Google Shape;224;p41"/>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indent="-609585">
              <a:spcBef>
                <a:spcPts val="2133"/>
              </a:spcBef>
              <a:buFont typeface="+mj-lt"/>
              <a:buAutoNum type="arabicPeriod"/>
            </a:pPr>
            <a:r>
              <a:rPr lang="de" sz="3200" dirty="0"/>
              <a:t>Versteigerung durch andere Person </a:t>
            </a:r>
            <a:endParaRPr sz="3200" b="1" dirty="0"/>
          </a:p>
          <a:p>
            <a:pPr indent="-609585">
              <a:spcBef>
                <a:spcPts val="2133"/>
              </a:spcBef>
              <a:buFont typeface="+mj-lt"/>
              <a:buAutoNum type="arabicPeriod"/>
            </a:pPr>
            <a:r>
              <a:rPr lang="de" sz="3200" dirty="0"/>
              <a:t>Übereignung an Gläubiger zu einem bestimmten Preis</a:t>
            </a:r>
            <a:endParaRPr sz="3200" dirty="0"/>
          </a:p>
          <a:p>
            <a:pPr indent="-609585">
              <a:spcBef>
                <a:spcPts val="2133"/>
              </a:spcBef>
              <a:spcAft>
                <a:spcPts val="2133"/>
              </a:spcAft>
              <a:buFont typeface="+mj-lt"/>
              <a:buAutoNum type="arabicPeriod"/>
            </a:pPr>
            <a:r>
              <a:rPr lang="de" sz="3200" dirty="0"/>
              <a:t>Versteigerung durch Gerichtsvollzieher an anderem Ort</a:t>
            </a:r>
          </a:p>
          <a:p>
            <a:pPr indent="-609585">
              <a:spcBef>
                <a:spcPts val="2133"/>
              </a:spcBef>
              <a:spcAft>
                <a:spcPts val="2133"/>
              </a:spcAft>
              <a:buFont typeface="+mj-lt"/>
              <a:buAutoNum type="arabicPeriod"/>
            </a:pPr>
            <a:r>
              <a:rPr lang="de-DE" sz="3200" dirty="0"/>
              <a:t>F</a:t>
            </a:r>
            <a:r>
              <a:rPr lang="de" sz="3200" dirty="0"/>
              <a:t>reier Verkauf durch Gerichtsvollzieher</a:t>
            </a:r>
            <a:endParaRPr sz="3200" dirty="0"/>
          </a:p>
        </p:txBody>
      </p:sp>
    </p:spTree>
    <p:extLst>
      <p:ext uri="{BB962C8B-B14F-4D97-AF65-F5344CB8AC3E}">
        <p14:creationId xmlns:p14="http://schemas.microsoft.com/office/powerpoint/2010/main" val="1248508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2"/>
          </a:solidFill>
        </p:spPr>
        <p:txBody>
          <a:bodyPr/>
          <a:lstStyle/>
          <a:p>
            <a:r>
              <a:rPr lang="de-DE" dirty="0" smtClean="0"/>
              <a:t>Forderungspfändungsverfahren</a:t>
            </a:r>
            <a:endParaRPr lang="de-DE" dirty="0"/>
          </a:p>
        </p:txBody>
      </p:sp>
      <p:sp>
        <p:nvSpPr>
          <p:cNvPr id="3" name="Inhaltsplatzhalter 2"/>
          <p:cNvSpPr>
            <a:spLocks noGrp="1"/>
          </p:cNvSpPr>
          <p:nvPr>
            <p:ph idx="1"/>
          </p:nvPr>
        </p:nvSpPr>
        <p:spPr/>
        <p:txBody>
          <a:bodyPr/>
          <a:lstStyle/>
          <a:p>
            <a:pPr marL="0" indent="0">
              <a:buNone/>
            </a:pPr>
            <a:endParaRPr lang="de-DE" dirty="0" smtClean="0"/>
          </a:p>
          <a:p>
            <a:pPr marL="0" indent="0">
              <a:buNone/>
            </a:pPr>
            <a:r>
              <a:rPr lang="de-DE" dirty="0" smtClean="0"/>
              <a:t>Der </a:t>
            </a:r>
            <a:r>
              <a:rPr lang="de-DE" dirty="0"/>
              <a:t>Gläubiger Gustav </a:t>
            </a:r>
            <a:r>
              <a:rPr lang="de-DE" dirty="0" smtClean="0"/>
              <a:t>Giebel </a:t>
            </a:r>
            <a:r>
              <a:rPr lang="de-DE" dirty="0"/>
              <a:t>hat gegen </a:t>
            </a:r>
            <a:r>
              <a:rPr lang="de-DE" dirty="0" smtClean="0"/>
              <a:t>die Schuldnerin </a:t>
            </a:r>
            <a:r>
              <a:rPr lang="de-DE" dirty="0" err="1" smtClean="0"/>
              <a:t>Dorotha</a:t>
            </a:r>
            <a:r>
              <a:rPr lang="de-DE" dirty="0" smtClean="0"/>
              <a:t> Bechtel einen </a:t>
            </a:r>
            <a:r>
              <a:rPr lang="de-DE" dirty="0"/>
              <a:t>rechtskräftigen Zahlungstitel erlangt.</a:t>
            </a:r>
          </a:p>
          <a:p>
            <a:pPr marL="0" indent="0">
              <a:buNone/>
            </a:pPr>
            <a:r>
              <a:rPr lang="de-DE" dirty="0"/>
              <a:t>Gläubiger </a:t>
            </a:r>
            <a:r>
              <a:rPr lang="de-DE" dirty="0" smtClean="0"/>
              <a:t>Giebel </a:t>
            </a:r>
            <a:r>
              <a:rPr lang="de-DE" dirty="0"/>
              <a:t>weiß, dass </a:t>
            </a:r>
            <a:r>
              <a:rPr lang="de-DE" dirty="0" smtClean="0"/>
              <a:t>Schuldnerin Bechtel </a:t>
            </a:r>
            <a:r>
              <a:rPr lang="de-DE" dirty="0"/>
              <a:t>bei der Firma Dachdecker Schindel angestellt ist und ein Konto bei der Sparkasse </a:t>
            </a:r>
            <a:r>
              <a:rPr lang="de-DE" dirty="0" smtClean="0"/>
              <a:t>Frankenhausen </a:t>
            </a:r>
            <a:r>
              <a:rPr lang="de-DE" dirty="0"/>
              <a:t>hat. Weiteres Vermögen ist nicht vorhanden</a:t>
            </a:r>
            <a:r>
              <a:rPr lang="de-DE" dirty="0" smtClean="0"/>
              <a:t>.</a:t>
            </a:r>
            <a:endParaRPr lang="de-DE" dirty="0"/>
          </a:p>
        </p:txBody>
      </p:sp>
    </p:spTree>
    <p:extLst>
      <p:ext uri="{BB962C8B-B14F-4D97-AF65-F5344CB8AC3E}">
        <p14:creationId xmlns:p14="http://schemas.microsoft.com/office/powerpoint/2010/main" val="52591037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415600" y="593367"/>
            <a:ext cx="11360800" cy="7636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dirty="0"/>
              <a:t>Zwangsvollstreckung wegen einer Geldforderung</a:t>
            </a:r>
            <a:endParaRPr dirty="0"/>
          </a:p>
        </p:txBody>
      </p:sp>
      <p:sp>
        <p:nvSpPr>
          <p:cNvPr id="55" name="Google Shape;55;p13"/>
          <p:cNvSpPr txBox="1">
            <a:spLocks noGrp="1"/>
          </p:cNvSpPr>
          <p:nvPr>
            <p:ph type="body" idx="1"/>
          </p:nvPr>
        </p:nvSpPr>
        <p:spPr>
          <a:xfrm>
            <a:off x="454200" y="1536633"/>
            <a:ext cx="11360800" cy="4555200"/>
          </a:xfrm>
          <a:prstGeom prst="rect">
            <a:avLst/>
          </a:prstGeom>
        </p:spPr>
        <p:txBody>
          <a:bodyPr spcFirstLastPara="1" vert="horz" wrap="square" lIns="121900" tIns="121900" rIns="121900" bIns="121900" rtlCol="0" anchor="t" anchorCtr="0">
            <a:noAutofit/>
          </a:bodyPr>
          <a:lstStyle/>
          <a:p>
            <a:pPr marL="0" indent="0">
              <a:buNone/>
            </a:pPr>
            <a:r>
              <a:rPr lang="de" dirty="0"/>
              <a:t>                                                 </a:t>
            </a:r>
            <a:r>
              <a:rPr lang="de" u="sng" dirty="0"/>
              <a:t>Zahlungstitel</a:t>
            </a:r>
            <a:endParaRPr u="sng" dirty="0"/>
          </a:p>
          <a:p>
            <a:pPr marL="0" indent="0">
              <a:spcBef>
                <a:spcPts val="2133"/>
              </a:spcBef>
              <a:buNone/>
            </a:pPr>
            <a:endParaRPr u="sng" dirty="0"/>
          </a:p>
          <a:p>
            <a:pPr marL="0" indent="0">
              <a:spcBef>
                <a:spcPts val="2133"/>
              </a:spcBef>
              <a:buNone/>
            </a:pPr>
            <a:r>
              <a:rPr lang="de" b="1" u="sng" dirty="0"/>
              <a:t>in bewegliches Vermögen</a:t>
            </a:r>
            <a:r>
              <a:rPr lang="de" dirty="0"/>
              <a:t>                                       </a:t>
            </a:r>
            <a:r>
              <a:rPr lang="de" b="1" u="sng" dirty="0"/>
              <a:t>in unbewegliches Vermögen</a:t>
            </a:r>
            <a:endParaRPr b="1" u="sng" dirty="0"/>
          </a:p>
          <a:p>
            <a:pPr marL="0" indent="0">
              <a:spcBef>
                <a:spcPts val="2133"/>
              </a:spcBef>
              <a:buNone/>
            </a:pPr>
            <a:r>
              <a:rPr lang="de" dirty="0"/>
              <a:t>1. Vollstreckung in körperliche </a:t>
            </a:r>
            <a:r>
              <a:rPr lang="de" dirty="0" smtClean="0"/>
              <a:t>Sachen</a:t>
            </a:r>
            <a:endParaRPr dirty="0"/>
          </a:p>
          <a:p>
            <a:pPr marL="0" indent="0">
              <a:spcBef>
                <a:spcPts val="2133"/>
              </a:spcBef>
              <a:buNone/>
            </a:pPr>
            <a:r>
              <a:rPr lang="de" dirty="0">
                <a:solidFill>
                  <a:schemeClr val="accent2">
                    <a:lumMod val="75000"/>
                  </a:schemeClr>
                </a:solidFill>
              </a:rPr>
              <a:t>2.</a:t>
            </a:r>
            <a:r>
              <a:rPr lang="de" sz="2667" b="1" dirty="0">
                <a:solidFill>
                  <a:schemeClr val="accent2">
                    <a:lumMod val="75000"/>
                  </a:schemeClr>
                </a:solidFill>
              </a:rPr>
              <a:t>Vollstreckung in Forderungen und </a:t>
            </a:r>
            <a:endParaRPr lang="de" sz="2667" b="1" dirty="0" smtClean="0">
              <a:solidFill>
                <a:schemeClr val="accent2">
                  <a:lumMod val="75000"/>
                </a:schemeClr>
              </a:solidFill>
            </a:endParaRPr>
          </a:p>
          <a:p>
            <a:pPr marL="0" indent="0">
              <a:spcBef>
                <a:spcPts val="2133"/>
              </a:spcBef>
              <a:buNone/>
            </a:pPr>
            <a:r>
              <a:rPr lang="de" sz="2667" b="1" dirty="0" smtClean="0">
                <a:solidFill>
                  <a:schemeClr val="accent2">
                    <a:lumMod val="75000"/>
                  </a:schemeClr>
                </a:solidFill>
              </a:rPr>
              <a:t>     andere Vermögensrechte</a:t>
            </a:r>
            <a:endParaRPr dirty="0">
              <a:solidFill>
                <a:schemeClr val="accent2">
                  <a:lumMod val="75000"/>
                </a:schemeClr>
              </a:solidFill>
            </a:endParaRPr>
          </a:p>
        </p:txBody>
      </p:sp>
      <p:sp>
        <p:nvSpPr>
          <p:cNvPr id="56" name="Google Shape;56;p13"/>
          <p:cNvSpPr/>
          <p:nvPr/>
        </p:nvSpPr>
        <p:spPr>
          <a:xfrm rot="3303641">
            <a:off x="3723134" y="2025670"/>
            <a:ext cx="463063" cy="926125"/>
          </a:xfrm>
          <a:prstGeom prst="down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57" name="Google Shape;57;p13"/>
          <p:cNvSpPr/>
          <p:nvPr/>
        </p:nvSpPr>
        <p:spPr>
          <a:xfrm rot="-2700000">
            <a:off x="7099187" y="2025720"/>
            <a:ext cx="462731" cy="926027"/>
          </a:xfrm>
          <a:prstGeom prst="down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Tree>
    <p:extLst>
      <p:ext uri="{BB962C8B-B14F-4D97-AF65-F5344CB8AC3E}">
        <p14:creationId xmlns:p14="http://schemas.microsoft.com/office/powerpoint/2010/main" val="4160207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5">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de-DE"/>
              <a:t>Vollstreckungsorgane</a:t>
            </a:r>
          </a:p>
        </p:txBody>
      </p:sp>
      <p:sp>
        <p:nvSpPr>
          <p:cNvPr id="3" name="Inhaltsplatzhalter 2"/>
          <p:cNvSpPr>
            <a:spLocks noGrp="1"/>
          </p:cNvSpPr>
          <p:nvPr>
            <p:ph idx="1"/>
          </p:nvPr>
        </p:nvSpPr>
        <p:spPr>
          <a:xfrm>
            <a:off x="767179" y="2180732"/>
            <a:ext cx="10515600" cy="3065971"/>
          </a:xfrm>
        </p:spPr>
        <p:txBody>
          <a:bodyPr/>
          <a:lstStyle/>
          <a:p>
            <a:r>
              <a:rPr lang="de-DE" dirty="0"/>
              <a:t>Vollstreckungsgericht</a:t>
            </a:r>
          </a:p>
          <a:p>
            <a:r>
              <a:rPr lang="de-DE" dirty="0"/>
              <a:t>Prozessgericht</a:t>
            </a:r>
          </a:p>
          <a:p>
            <a:r>
              <a:rPr lang="de-DE" dirty="0"/>
              <a:t>Gerichtsvollzieher</a:t>
            </a:r>
          </a:p>
          <a:p>
            <a:r>
              <a:rPr lang="de-DE" dirty="0"/>
              <a:t>Grundbuchamt</a:t>
            </a:r>
          </a:p>
          <a:p>
            <a:r>
              <a:rPr lang="de-DE" dirty="0"/>
              <a:t>Versteigerungsgericht</a:t>
            </a:r>
          </a:p>
          <a:p>
            <a:r>
              <a:rPr lang="de-DE" dirty="0"/>
              <a:t>Vollstreckungsbehörden</a:t>
            </a:r>
          </a:p>
          <a:p>
            <a:endParaRPr lang="de-DE" dirty="0"/>
          </a:p>
        </p:txBody>
      </p:sp>
    </p:spTree>
    <p:extLst>
      <p:ext uri="{BB962C8B-B14F-4D97-AF65-F5344CB8AC3E}">
        <p14:creationId xmlns:p14="http://schemas.microsoft.com/office/powerpoint/2010/main" val="3859461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415600" y="593367"/>
            <a:ext cx="11360800" cy="7636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dirty="0"/>
              <a:t>Forderungen (gem.§§ 828-845 ZPO)</a:t>
            </a:r>
            <a:endParaRPr dirty="0"/>
          </a:p>
        </p:txBody>
      </p:sp>
      <p:sp>
        <p:nvSpPr>
          <p:cNvPr id="63" name="Google Shape;63;p14"/>
          <p:cNvSpPr txBox="1">
            <a:spLocks noGrp="1"/>
          </p:cNvSpPr>
          <p:nvPr>
            <p:ph type="body" idx="1"/>
          </p:nvPr>
        </p:nvSpPr>
        <p:spPr>
          <a:xfrm>
            <a:off x="415600" y="1507700"/>
            <a:ext cx="11360800" cy="4555200"/>
          </a:xfrm>
          <a:prstGeom prst="rect">
            <a:avLst/>
          </a:prstGeom>
        </p:spPr>
        <p:txBody>
          <a:bodyPr spcFirstLastPara="1" vert="horz" wrap="square" lIns="121900" tIns="121900" rIns="121900" bIns="121900" rtlCol="0" anchor="t" anchorCtr="0">
            <a:noAutofit/>
          </a:bodyPr>
          <a:lstStyle/>
          <a:p>
            <a:pPr marL="380990" indent="-380990"/>
            <a:r>
              <a:rPr lang="de" dirty="0"/>
              <a:t>gewöhnliche Geldforderungen des Schuldners, z.Bsp. Arbeitseinkommen, </a:t>
            </a:r>
            <a:r>
              <a:rPr lang="de" dirty="0" smtClean="0"/>
              <a:t>Sparguthaben, Mieteinnahmen</a:t>
            </a:r>
            <a:endParaRPr dirty="0"/>
          </a:p>
          <a:p>
            <a:pPr marL="380990" indent="-380990">
              <a:spcBef>
                <a:spcPts val="2133"/>
              </a:spcBef>
            </a:pPr>
            <a:r>
              <a:rPr lang="de-DE" dirty="0" smtClean="0"/>
              <a:t>Lebensversicherungen, Bausparverträge </a:t>
            </a:r>
            <a:r>
              <a:rPr lang="de-DE" dirty="0" err="1" smtClean="0"/>
              <a:t>u.ä.</a:t>
            </a:r>
            <a:endParaRPr dirty="0"/>
          </a:p>
          <a:p>
            <a:pPr marL="380990" indent="-380990">
              <a:spcBef>
                <a:spcPts val="2133"/>
              </a:spcBef>
            </a:pPr>
            <a:r>
              <a:rPr lang="de" dirty="0"/>
              <a:t>(Geld-)Forderungen des Vollstreckungsschuldners, die durch eine Hypothek abgesichert sind</a:t>
            </a:r>
            <a:endParaRPr dirty="0"/>
          </a:p>
          <a:p>
            <a:pPr marL="380990" indent="-380990">
              <a:spcBef>
                <a:spcPts val="2133"/>
              </a:spcBef>
            </a:pPr>
            <a:r>
              <a:rPr lang="de" dirty="0"/>
              <a:t>Forderungen aus </a:t>
            </a:r>
            <a:r>
              <a:rPr lang="de" dirty="0" smtClean="0"/>
              <a:t>Wertpapieren, Wechseln</a:t>
            </a:r>
            <a:endParaRPr dirty="0"/>
          </a:p>
          <a:p>
            <a:pPr marL="380990" indent="-380990">
              <a:spcBef>
                <a:spcPts val="2133"/>
              </a:spcBef>
              <a:spcAft>
                <a:spcPts val="2133"/>
              </a:spcAft>
            </a:pPr>
            <a:r>
              <a:rPr lang="de" dirty="0"/>
              <a:t>sonstige Vermögensrechte, z.Bsp. Miterbenanteile </a:t>
            </a:r>
            <a:r>
              <a:rPr lang="de"/>
              <a:t>oder </a:t>
            </a:r>
            <a:r>
              <a:rPr lang="de" smtClean="0"/>
              <a:t>Gesellschaftsanteile, auch Genossenschaftsanteile</a:t>
            </a:r>
          </a:p>
          <a:p>
            <a:pPr marL="380990" indent="-380990">
              <a:spcBef>
                <a:spcPts val="2133"/>
              </a:spcBef>
              <a:spcAft>
                <a:spcPts val="2133"/>
              </a:spcAft>
            </a:pPr>
            <a:endParaRPr dirty="0"/>
          </a:p>
        </p:txBody>
      </p:sp>
    </p:spTree>
    <p:extLst>
      <p:ext uri="{BB962C8B-B14F-4D97-AF65-F5344CB8AC3E}">
        <p14:creationId xmlns:p14="http://schemas.microsoft.com/office/powerpoint/2010/main" val="2551238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9"/>
          <p:cNvSpPr txBox="1">
            <a:spLocks noGrp="1"/>
          </p:cNvSpPr>
          <p:nvPr>
            <p:ph type="title"/>
          </p:nvPr>
        </p:nvSpPr>
        <p:spPr>
          <a:xfrm>
            <a:off x="415600" y="593367"/>
            <a:ext cx="11360800" cy="7636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a:t>Was muss der Pfändungsantrag ausdrücken:</a:t>
            </a:r>
            <a:endParaRPr/>
          </a:p>
        </p:txBody>
      </p:sp>
      <p:sp>
        <p:nvSpPr>
          <p:cNvPr id="94" name="Google Shape;94;p19"/>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r>
              <a:rPr lang="de" sz="3200" dirty="0"/>
              <a:t>dass überhaupt gepfändet wird</a:t>
            </a:r>
            <a:endParaRPr sz="3200" dirty="0"/>
          </a:p>
          <a:p>
            <a:r>
              <a:rPr lang="de" sz="3200" dirty="0"/>
              <a:t>welcher Anspruch</a:t>
            </a:r>
            <a:endParaRPr sz="3200" dirty="0"/>
          </a:p>
          <a:p>
            <a:r>
              <a:rPr lang="de" sz="3200" dirty="0"/>
              <a:t>von wem = Schuldner</a:t>
            </a:r>
            <a:endParaRPr sz="3200" dirty="0"/>
          </a:p>
          <a:p>
            <a:r>
              <a:rPr lang="de" sz="3200" dirty="0"/>
              <a:t>für wen = Gläubiger</a:t>
            </a:r>
            <a:endParaRPr sz="3200" dirty="0"/>
          </a:p>
          <a:p>
            <a:r>
              <a:rPr lang="de" sz="3200" dirty="0"/>
              <a:t>gegen wen = Drittschuldner</a:t>
            </a:r>
            <a:endParaRPr sz="3200" dirty="0"/>
          </a:p>
          <a:p>
            <a:r>
              <a:rPr lang="de" sz="3200" dirty="0"/>
              <a:t>welche Höhe</a:t>
            </a:r>
            <a:endParaRPr sz="3200" dirty="0"/>
          </a:p>
          <a:p>
            <a:r>
              <a:rPr lang="de" sz="3200" dirty="0"/>
              <a:t>welcher Titel</a:t>
            </a:r>
            <a:endParaRPr sz="3200" dirty="0"/>
          </a:p>
          <a:p>
            <a:r>
              <a:rPr lang="de" sz="3200" dirty="0"/>
              <a:t>Pfändungsausspruch</a:t>
            </a:r>
            <a:endParaRPr sz="3200" dirty="0"/>
          </a:p>
        </p:txBody>
      </p:sp>
    </p:spTree>
    <p:extLst>
      <p:ext uri="{BB962C8B-B14F-4D97-AF65-F5344CB8AC3E}">
        <p14:creationId xmlns:p14="http://schemas.microsoft.com/office/powerpoint/2010/main" val="251069228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7"/>
          <p:cNvSpPr txBox="1">
            <a:spLocks noGrp="1"/>
          </p:cNvSpPr>
          <p:nvPr>
            <p:ph type="title"/>
          </p:nvPr>
        </p:nvSpPr>
        <p:spPr>
          <a:xfrm>
            <a:off x="415600" y="593367"/>
            <a:ext cx="11360800" cy="7636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a:t>Prüfung zusätzlicher Voraussetzungen</a:t>
            </a:r>
            <a:endParaRPr/>
          </a:p>
        </p:txBody>
      </p:sp>
      <p:sp>
        <p:nvSpPr>
          <p:cNvPr id="82" name="Google Shape;82;p17"/>
          <p:cNvSpPr txBox="1">
            <a:spLocks noGrp="1"/>
          </p:cNvSpPr>
          <p:nvPr>
            <p:ph type="body" idx="1"/>
          </p:nvPr>
        </p:nvSpPr>
        <p:spPr>
          <a:xfrm>
            <a:off x="415600" y="1536633"/>
            <a:ext cx="11360800" cy="4742800"/>
          </a:xfrm>
          <a:prstGeom prst="rect">
            <a:avLst/>
          </a:prstGeom>
        </p:spPr>
        <p:txBody>
          <a:bodyPr spcFirstLastPara="1" vert="horz" wrap="square" lIns="121900" tIns="121900" rIns="121900" bIns="121900" rtlCol="0" anchor="t" anchorCtr="0">
            <a:noAutofit/>
          </a:bodyPr>
          <a:lstStyle/>
          <a:p>
            <a:pPr>
              <a:buAutoNum type="arabicPeriod"/>
            </a:pPr>
            <a:r>
              <a:rPr lang="de" sz="3200" dirty="0"/>
              <a:t>Die Forderung des Schuldners muss pfändbar sein.</a:t>
            </a:r>
            <a:endParaRPr sz="3200" dirty="0"/>
          </a:p>
          <a:p>
            <a:pPr>
              <a:spcBef>
                <a:spcPts val="2133"/>
              </a:spcBef>
              <a:buAutoNum type="arabicPeriod"/>
            </a:pPr>
            <a:r>
              <a:rPr lang="de" sz="3200" dirty="0"/>
              <a:t>Es dürfen keine Pfändungsverbote oder Beschränkungen vorhanden sein.</a:t>
            </a:r>
            <a:endParaRPr sz="3200" dirty="0"/>
          </a:p>
          <a:p>
            <a:pPr>
              <a:spcBef>
                <a:spcPts val="2133"/>
              </a:spcBef>
              <a:buAutoNum type="arabicPeriod"/>
            </a:pPr>
            <a:r>
              <a:rPr lang="de" sz="3200" dirty="0"/>
              <a:t>Die Forderung muss bestimmt genug bezeichnet sein</a:t>
            </a:r>
            <a:endParaRPr sz="3200" dirty="0"/>
          </a:p>
          <a:p>
            <a:pPr>
              <a:spcBef>
                <a:spcPts val="2133"/>
              </a:spcBef>
              <a:buAutoNum type="arabicPeriod"/>
            </a:pPr>
            <a:r>
              <a:rPr lang="de" sz="3200" dirty="0"/>
              <a:t>Die Forderung muss dem Schuldner auch tatsächlich zustehen</a:t>
            </a:r>
            <a:endParaRPr sz="3200" dirty="0"/>
          </a:p>
        </p:txBody>
      </p:sp>
    </p:spTree>
    <p:extLst>
      <p:ext uri="{BB962C8B-B14F-4D97-AF65-F5344CB8AC3E}">
        <p14:creationId xmlns:p14="http://schemas.microsoft.com/office/powerpoint/2010/main" val="470228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1"/>
          <p:cNvSpPr txBox="1">
            <a:spLocks noGrp="1"/>
          </p:cNvSpPr>
          <p:nvPr>
            <p:ph type="title"/>
          </p:nvPr>
        </p:nvSpPr>
        <p:spPr>
          <a:xfrm>
            <a:off x="415600" y="593367"/>
            <a:ext cx="11360800" cy="7636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dirty="0"/>
              <a:t>Forderungspfändung §§ 829 ff ZPO</a:t>
            </a:r>
            <a:endParaRPr dirty="0"/>
          </a:p>
        </p:txBody>
      </p:sp>
      <p:sp>
        <p:nvSpPr>
          <p:cNvPr id="106" name="Google Shape;106;p21"/>
          <p:cNvSpPr txBox="1">
            <a:spLocks noGrp="1"/>
          </p:cNvSpPr>
          <p:nvPr>
            <p:ph type="body" idx="1"/>
          </p:nvPr>
        </p:nvSpPr>
        <p:spPr>
          <a:xfrm>
            <a:off x="415600" y="1536633"/>
            <a:ext cx="5333200" cy="4555200"/>
          </a:xfrm>
          <a:prstGeom prst="rect">
            <a:avLst/>
          </a:prstGeom>
        </p:spPr>
        <p:txBody>
          <a:bodyPr spcFirstLastPara="1" vert="horz" wrap="square" lIns="121900" tIns="121900" rIns="121900" bIns="121900" rtlCol="0" anchor="t" anchorCtr="0">
            <a:noAutofit/>
          </a:bodyPr>
          <a:lstStyle/>
          <a:p>
            <a:pPr marL="0" indent="0">
              <a:buNone/>
            </a:pPr>
            <a:r>
              <a:rPr lang="de" sz="2400" b="1" u="sng" dirty="0"/>
              <a:t>wegen gewöhnlicher Geldforderungen</a:t>
            </a:r>
            <a:endParaRPr sz="2400" b="1" u="sng" dirty="0"/>
          </a:p>
          <a:p>
            <a:pPr>
              <a:spcBef>
                <a:spcPts val="2133"/>
              </a:spcBef>
            </a:pPr>
            <a:r>
              <a:rPr lang="de" sz="2400" dirty="0"/>
              <a:t>Pfändung innerhalb der Grenzen § 850c ZPO ( legt fest, wieviel dem Schuldner allgemein zum Lebensunterhalt verbleiben muss</a:t>
            </a:r>
            <a:r>
              <a:rPr lang="de" sz="2400" dirty="0" smtClean="0"/>
              <a:t>)</a:t>
            </a:r>
          </a:p>
          <a:p>
            <a:pPr marL="186262" indent="0">
              <a:spcBef>
                <a:spcPts val="2133"/>
              </a:spcBef>
              <a:buNone/>
            </a:pPr>
            <a:endParaRPr sz="2400" dirty="0"/>
          </a:p>
          <a:p>
            <a:r>
              <a:rPr lang="de" sz="2400" dirty="0"/>
              <a:t>Pfändungschutz über 850k ZPO</a:t>
            </a:r>
            <a:endParaRPr sz="2400" dirty="0"/>
          </a:p>
        </p:txBody>
      </p:sp>
      <p:sp>
        <p:nvSpPr>
          <p:cNvPr id="107" name="Google Shape;107;p21"/>
          <p:cNvSpPr txBox="1">
            <a:spLocks noGrp="1"/>
          </p:cNvSpPr>
          <p:nvPr>
            <p:ph type="body" idx="2"/>
          </p:nvPr>
        </p:nvSpPr>
        <p:spPr>
          <a:xfrm>
            <a:off x="6443200" y="1536633"/>
            <a:ext cx="5333200" cy="4555200"/>
          </a:xfrm>
          <a:prstGeom prst="rect">
            <a:avLst/>
          </a:prstGeom>
        </p:spPr>
        <p:txBody>
          <a:bodyPr spcFirstLastPara="1" vert="horz" wrap="square" lIns="121900" tIns="121900" rIns="121900" bIns="121900" rtlCol="0" anchor="t" anchorCtr="0">
            <a:noAutofit/>
          </a:bodyPr>
          <a:lstStyle/>
          <a:p>
            <a:pPr marL="0" indent="0">
              <a:buNone/>
            </a:pPr>
            <a:r>
              <a:rPr lang="de" sz="2400" b="1" u="sng" dirty="0"/>
              <a:t>wegen Unterhaltsforderungen</a:t>
            </a:r>
            <a:endParaRPr sz="2400" dirty="0"/>
          </a:p>
          <a:p>
            <a:pPr>
              <a:spcBef>
                <a:spcPts val="2133"/>
              </a:spcBef>
            </a:pPr>
            <a:r>
              <a:rPr lang="de" sz="2133" dirty="0"/>
              <a:t>bevorrechtigte Pfändung  nach § 850d </a:t>
            </a:r>
            <a:r>
              <a:rPr lang="de" sz="2133" dirty="0" smtClean="0"/>
              <a:t>ZPO</a:t>
            </a:r>
          </a:p>
          <a:p>
            <a:endParaRPr lang="de" sz="2133" dirty="0" smtClean="0"/>
          </a:p>
          <a:p>
            <a:r>
              <a:rPr lang="de" sz="2133" dirty="0" smtClean="0"/>
              <a:t>ohne </a:t>
            </a:r>
            <a:r>
              <a:rPr lang="de" sz="2133" dirty="0"/>
              <a:t>Beachtung der Grenzen des § 850c ZPO</a:t>
            </a:r>
            <a:endParaRPr sz="2133" dirty="0"/>
          </a:p>
          <a:p>
            <a:endParaRPr lang="de" sz="2133" smtClean="0"/>
          </a:p>
          <a:p>
            <a:r>
              <a:rPr lang="de" sz="2133" smtClean="0"/>
              <a:t>Einzelfallentscheidung</a:t>
            </a:r>
            <a:r>
              <a:rPr lang="de" sz="2133" dirty="0"/>
              <a:t>, d.h. es darf nur das Existenzminimum verbleiben ( Regelbetrag der Sozialhilfe; notwendige Kosten, z.Bsp. Medikamente, Heizung, Unterkunft)</a:t>
            </a:r>
            <a:endParaRPr sz="2133" dirty="0"/>
          </a:p>
        </p:txBody>
      </p:sp>
    </p:spTree>
    <p:extLst>
      <p:ext uri="{BB962C8B-B14F-4D97-AF65-F5344CB8AC3E}">
        <p14:creationId xmlns:p14="http://schemas.microsoft.com/office/powerpoint/2010/main" val="420546620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0"/>
          <p:cNvSpPr txBox="1">
            <a:spLocks noGrp="1"/>
          </p:cNvSpPr>
          <p:nvPr>
            <p:ph type="title"/>
          </p:nvPr>
        </p:nvSpPr>
        <p:spPr>
          <a:xfrm>
            <a:off x="415600" y="593367"/>
            <a:ext cx="11360800" cy="7636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dirty="0"/>
              <a:t>Kurze Zusammenfassung</a:t>
            </a:r>
            <a:endParaRPr dirty="0"/>
          </a:p>
        </p:txBody>
      </p:sp>
      <p:sp>
        <p:nvSpPr>
          <p:cNvPr id="100" name="Google Shape;100;p20"/>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r>
              <a:rPr lang="de" sz="3733" dirty="0"/>
              <a:t>Pfändung erfolgt durch Beschluss</a:t>
            </a:r>
            <a:endParaRPr sz="3733" dirty="0"/>
          </a:p>
          <a:p>
            <a:r>
              <a:rPr lang="de" sz="3733" dirty="0"/>
              <a:t>ohne Anhörung des Schuldners</a:t>
            </a:r>
            <a:endParaRPr sz="3733" dirty="0"/>
          </a:p>
          <a:p>
            <a:r>
              <a:rPr lang="de" sz="3733" dirty="0"/>
              <a:t>Pfändung ist wirksam mit Zustellung an den Drittschuldner</a:t>
            </a:r>
            <a:endParaRPr sz="3733" dirty="0"/>
          </a:p>
          <a:p>
            <a:r>
              <a:rPr lang="de" sz="3733" dirty="0"/>
              <a:t>Verbot für Drittschuldner und Gebot für Schuldner</a:t>
            </a:r>
            <a:endParaRPr sz="3733" dirty="0"/>
          </a:p>
          <a:p>
            <a:r>
              <a:rPr lang="de" sz="3733" dirty="0"/>
              <a:t>Aufforderung zur Drittschuldnererklärung</a:t>
            </a:r>
            <a:endParaRPr sz="3733" dirty="0"/>
          </a:p>
        </p:txBody>
      </p:sp>
    </p:spTree>
    <p:extLst>
      <p:ext uri="{BB962C8B-B14F-4D97-AF65-F5344CB8AC3E}">
        <p14:creationId xmlns:p14="http://schemas.microsoft.com/office/powerpoint/2010/main" val="277404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pic>
        <p:nvPicPr>
          <p:cNvPr id="112" name="Google Shape;112;p22"/>
          <p:cNvPicPr preferRelativeResize="0"/>
          <p:nvPr/>
        </p:nvPicPr>
        <p:blipFill>
          <a:blip r:embed="rId3">
            <a:alphaModFix/>
          </a:blip>
          <a:stretch>
            <a:fillRect/>
          </a:stretch>
        </p:blipFill>
        <p:spPr>
          <a:xfrm>
            <a:off x="2108300" y="101600"/>
            <a:ext cx="7975403" cy="6654800"/>
          </a:xfrm>
          <a:prstGeom prst="rect">
            <a:avLst/>
          </a:prstGeom>
          <a:noFill/>
          <a:ln>
            <a:noFill/>
          </a:ln>
        </p:spPr>
      </p:pic>
    </p:spTree>
    <p:extLst>
      <p:ext uri="{BB962C8B-B14F-4D97-AF65-F5344CB8AC3E}">
        <p14:creationId xmlns:p14="http://schemas.microsoft.com/office/powerpoint/2010/main" val="3263048801"/>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pic>
        <p:nvPicPr>
          <p:cNvPr id="117" name="Google Shape;117;p23"/>
          <p:cNvPicPr preferRelativeResize="0"/>
          <p:nvPr/>
        </p:nvPicPr>
        <p:blipFill>
          <a:blip r:embed="rId3">
            <a:alphaModFix/>
          </a:blip>
          <a:stretch>
            <a:fillRect/>
          </a:stretch>
        </p:blipFill>
        <p:spPr>
          <a:xfrm>
            <a:off x="882351" y="241467"/>
            <a:ext cx="10427300" cy="6375067"/>
          </a:xfrm>
          <a:prstGeom prst="rect">
            <a:avLst/>
          </a:prstGeom>
          <a:noFill/>
          <a:ln>
            <a:noFill/>
          </a:ln>
        </p:spPr>
      </p:pic>
    </p:spTree>
    <p:extLst>
      <p:ext uri="{BB962C8B-B14F-4D97-AF65-F5344CB8AC3E}">
        <p14:creationId xmlns:p14="http://schemas.microsoft.com/office/powerpoint/2010/main" val="152124753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pic>
        <p:nvPicPr>
          <p:cNvPr id="122" name="Google Shape;122;p24"/>
          <p:cNvPicPr preferRelativeResize="0"/>
          <p:nvPr/>
        </p:nvPicPr>
        <p:blipFill>
          <a:blip r:embed="rId3">
            <a:alphaModFix/>
          </a:blip>
          <a:stretch>
            <a:fillRect/>
          </a:stretch>
        </p:blipFill>
        <p:spPr>
          <a:xfrm>
            <a:off x="1089935" y="376169"/>
            <a:ext cx="10176100" cy="5729167"/>
          </a:xfrm>
          <a:prstGeom prst="rect">
            <a:avLst/>
          </a:prstGeom>
          <a:noFill/>
          <a:ln>
            <a:noFill/>
          </a:ln>
        </p:spPr>
      </p:pic>
    </p:spTree>
    <p:extLst>
      <p:ext uri="{BB962C8B-B14F-4D97-AF65-F5344CB8AC3E}">
        <p14:creationId xmlns:p14="http://schemas.microsoft.com/office/powerpoint/2010/main" val="1380487976"/>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127" name="Google Shape;127;p25"/>
          <p:cNvPicPr preferRelativeResize="0"/>
          <p:nvPr/>
        </p:nvPicPr>
        <p:blipFill>
          <a:blip r:embed="rId3">
            <a:alphaModFix/>
          </a:blip>
          <a:stretch>
            <a:fillRect/>
          </a:stretch>
        </p:blipFill>
        <p:spPr>
          <a:xfrm>
            <a:off x="844319" y="323135"/>
            <a:ext cx="10503365" cy="6008533"/>
          </a:xfrm>
          <a:prstGeom prst="rect">
            <a:avLst/>
          </a:prstGeom>
          <a:noFill/>
          <a:ln>
            <a:noFill/>
          </a:ln>
        </p:spPr>
      </p:pic>
    </p:spTree>
    <p:extLst>
      <p:ext uri="{BB962C8B-B14F-4D97-AF65-F5344CB8AC3E}">
        <p14:creationId xmlns:p14="http://schemas.microsoft.com/office/powerpoint/2010/main" val="246429769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title"/>
          </p:nvPr>
        </p:nvSpPr>
        <p:spPr>
          <a:xfrm>
            <a:off x="415600" y="593367"/>
            <a:ext cx="11360800" cy="7636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dirty="0"/>
              <a:t>Vorläufiges Zahlungsverbot gem. § 845 ZPO</a:t>
            </a:r>
            <a:endParaRPr dirty="0"/>
          </a:p>
        </p:txBody>
      </p:sp>
      <p:sp>
        <p:nvSpPr>
          <p:cNvPr id="133" name="Google Shape;133;p26"/>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r>
              <a:rPr lang="de" dirty="0">
                <a:latin typeface="Arial" panose="020B0604020202020204" pitchFamily="34" charset="0"/>
                <a:cs typeface="Arial" panose="020B0604020202020204" pitchFamily="34" charset="0"/>
              </a:rPr>
              <a:t>Gläubiger kann sich seine Rechtsposition schon vor der eigentlichen Zwangsvollstreckung sichern ( Pfandrecht)</a:t>
            </a:r>
          </a:p>
          <a:p>
            <a:pPr marL="152392" indent="0">
              <a:buNone/>
            </a:pPr>
            <a:endParaRPr dirty="0">
              <a:latin typeface="Arial" panose="020B0604020202020204" pitchFamily="34" charset="0"/>
              <a:cs typeface="Arial" panose="020B0604020202020204" pitchFamily="34" charset="0"/>
            </a:endParaRPr>
          </a:p>
          <a:p>
            <a:r>
              <a:rPr lang="de" dirty="0">
                <a:latin typeface="Arial" panose="020B0604020202020204" pitchFamily="34" charset="0"/>
                <a:cs typeface="Arial" panose="020B0604020202020204" pitchFamily="34" charset="0"/>
              </a:rPr>
              <a:t>Zustellung an den Drittschuldner, nachfolgend an den Schuldner vor Erlass des Pfüb durch den Gerichtsvollzieher</a:t>
            </a:r>
          </a:p>
          <a:p>
            <a:pPr marL="152392" indent="0">
              <a:buNone/>
            </a:pPr>
            <a:endParaRPr dirty="0">
              <a:latin typeface="Arial" panose="020B0604020202020204" pitchFamily="34" charset="0"/>
              <a:cs typeface="Arial" panose="020B0604020202020204" pitchFamily="34" charset="0"/>
            </a:endParaRPr>
          </a:p>
          <a:p>
            <a:r>
              <a:rPr lang="de" dirty="0">
                <a:latin typeface="Arial" panose="020B0604020202020204" pitchFamily="34" charset="0"/>
                <a:cs typeface="Arial" panose="020B0604020202020204" pitchFamily="34" charset="0"/>
              </a:rPr>
              <a:t>Vollstreckungstitel muss mindestens vorläufig vollstreckbar sein</a:t>
            </a:r>
          </a:p>
          <a:p>
            <a:pPr marL="152392" indent="0">
              <a:buNone/>
            </a:pPr>
            <a:endParaRPr dirty="0">
              <a:latin typeface="Arial" panose="020B0604020202020204" pitchFamily="34" charset="0"/>
              <a:cs typeface="Arial" panose="020B0604020202020204" pitchFamily="34" charset="0"/>
            </a:endParaRPr>
          </a:p>
          <a:p>
            <a:r>
              <a:rPr lang="de" dirty="0">
                <a:latin typeface="Arial" panose="020B0604020202020204" pitchFamily="34" charset="0"/>
                <a:cs typeface="Arial" panose="020B0604020202020204" pitchFamily="34" charset="0"/>
              </a:rPr>
              <a:t>Schuldnergebot und Drittschuldnerverbot</a:t>
            </a:r>
          </a:p>
          <a:p>
            <a:pPr marL="152392" indent="0">
              <a:buNone/>
            </a:pPr>
            <a:endParaRPr dirty="0">
              <a:latin typeface="Arial" panose="020B0604020202020204" pitchFamily="34" charset="0"/>
              <a:cs typeface="Arial" panose="020B0604020202020204" pitchFamily="34" charset="0"/>
            </a:endParaRPr>
          </a:p>
          <a:p>
            <a:r>
              <a:rPr lang="de" dirty="0">
                <a:latin typeface="Arial" panose="020B0604020202020204" pitchFamily="34" charset="0"/>
                <a:cs typeface="Arial" panose="020B0604020202020204" pitchFamily="34" charset="0"/>
              </a:rPr>
              <a:t>Arrestwirkung für die Dauer eines Monats</a:t>
            </a:r>
            <a:endParaRP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7746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de-DE" u="sng" dirty="0"/>
              <a:t>Vollstreckungsgericht</a:t>
            </a:r>
            <a:br>
              <a:rPr lang="de-DE" u="sng" dirty="0"/>
            </a:br>
            <a:endParaRPr lang="de-DE" dirty="0"/>
          </a:p>
        </p:txBody>
      </p:sp>
      <p:sp>
        <p:nvSpPr>
          <p:cNvPr id="3" name="Inhaltsplatzhalter 2"/>
          <p:cNvSpPr>
            <a:spLocks noGrp="1"/>
          </p:cNvSpPr>
          <p:nvPr>
            <p:ph idx="1"/>
          </p:nvPr>
        </p:nvSpPr>
        <p:spPr/>
        <p:txBody>
          <a:bodyPr>
            <a:normAutofit fontScale="92500" lnSpcReduction="10000"/>
          </a:bodyPr>
          <a:lstStyle/>
          <a:p>
            <a:pPr>
              <a:buFont typeface="Symbol" pitchFamily="18" charset="2"/>
              <a:buChar char="-"/>
            </a:pPr>
            <a:endParaRPr lang="de-DE" u="sng" dirty="0"/>
          </a:p>
          <a:p>
            <a:r>
              <a:rPr lang="de-DE" dirty="0"/>
              <a:t>Forderungspfändung (Pfändungs- und Überweisungsbeschluss</a:t>
            </a:r>
            <a:r>
              <a:rPr lang="de-DE" dirty="0" smtClean="0"/>
              <a:t>) § 828 ZPO</a:t>
            </a:r>
            <a:endParaRPr lang="de-DE" dirty="0"/>
          </a:p>
          <a:p>
            <a:r>
              <a:rPr lang="de-DE" dirty="0"/>
              <a:t>Haftbefehle im Verfahren der Vermögensauskunft/eidesstattlichen </a:t>
            </a:r>
            <a:r>
              <a:rPr lang="de-DE" dirty="0" smtClean="0"/>
              <a:t>Versicherung § 802g ZPO</a:t>
            </a:r>
            <a:endParaRPr lang="de-DE" dirty="0"/>
          </a:p>
          <a:p>
            <a:r>
              <a:rPr lang="de-DE" dirty="0"/>
              <a:t>Durchsuchungsbeschlüsse, </a:t>
            </a:r>
            <a:r>
              <a:rPr lang="de-DE" dirty="0" smtClean="0"/>
              <a:t>Nachtbeschlüsse § 758a ZPO</a:t>
            </a:r>
            <a:endParaRPr lang="de-DE" dirty="0"/>
          </a:p>
          <a:p>
            <a:r>
              <a:rPr lang="de-DE" dirty="0"/>
              <a:t>Festsetzung von </a:t>
            </a:r>
            <a:r>
              <a:rPr lang="de-DE" dirty="0" smtClean="0"/>
              <a:t>Vollstreckungskosten § 788 ZPO</a:t>
            </a:r>
            <a:endParaRPr lang="de-DE" dirty="0"/>
          </a:p>
          <a:p>
            <a:r>
              <a:rPr lang="de-DE" dirty="0"/>
              <a:t>Vollstreckungsschutzanträge </a:t>
            </a:r>
            <a:r>
              <a:rPr lang="de-DE" dirty="0" smtClean="0"/>
              <a:t> § 765a ZPO</a:t>
            </a:r>
          </a:p>
          <a:p>
            <a:r>
              <a:rPr lang="de-DE" smtClean="0"/>
              <a:t>Vollstreckungserinnerung§ </a:t>
            </a:r>
            <a:r>
              <a:rPr lang="de-DE" dirty="0" smtClean="0"/>
              <a:t>766 ZPO </a:t>
            </a:r>
            <a:endParaRPr lang="de-DE" dirty="0"/>
          </a:p>
          <a:p>
            <a:r>
              <a:rPr lang="de-DE" dirty="0"/>
              <a:t>Widersprüche gegen die Eintragung im </a:t>
            </a:r>
            <a:r>
              <a:rPr lang="de-DE" dirty="0" smtClean="0"/>
              <a:t>Schuldnerverzeichnis § 882 c ZPO</a:t>
            </a:r>
            <a:endParaRPr lang="de-DE" dirty="0"/>
          </a:p>
          <a:p>
            <a:r>
              <a:rPr lang="de-DE" dirty="0" smtClean="0"/>
              <a:t>Verteilungsverfahren  § 872 ZPO</a:t>
            </a:r>
            <a:endParaRPr lang="de-DE" dirty="0"/>
          </a:p>
          <a:p>
            <a:endParaRPr lang="de-DE" dirty="0"/>
          </a:p>
        </p:txBody>
      </p:sp>
    </p:spTree>
    <p:extLst>
      <p:ext uri="{BB962C8B-B14F-4D97-AF65-F5344CB8AC3E}">
        <p14:creationId xmlns:p14="http://schemas.microsoft.com/office/powerpoint/2010/main" val="1714455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idx="4294967295"/>
          </p:nvPr>
        </p:nvSpPr>
        <p:spPr>
          <a:xfrm>
            <a:off x="415600" y="593367"/>
            <a:ext cx="11360800" cy="763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dirty="0"/>
              <a:t>Forderungspfändung vs. Körperliche Sachen</a:t>
            </a:r>
            <a:endParaRPr dirty="0"/>
          </a:p>
          <a:p>
            <a:endParaRPr dirty="0"/>
          </a:p>
        </p:txBody>
      </p:sp>
      <p:sp>
        <p:nvSpPr>
          <p:cNvPr id="55" name="Google Shape;55;p13"/>
          <p:cNvSpPr txBox="1"/>
          <p:nvPr/>
        </p:nvSpPr>
        <p:spPr>
          <a:xfrm>
            <a:off x="993500" y="2806867"/>
            <a:ext cx="9600" cy="28800"/>
          </a:xfrm>
          <a:prstGeom prst="rect">
            <a:avLst/>
          </a:prstGeom>
          <a:noFill/>
          <a:ln>
            <a:noFill/>
          </a:ln>
        </p:spPr>
        <p:txBody>
          <a:bodyPr spcFirstLastPara="1" wrap="square" lIns="121900" tIns="121900" rIns="121900" bIns="121900" anchor="t" anchorCtr="0">
            <a:noAutofit/>
          </a:bodyPr>
          <a:lstStyle/>
          <a:p>
            <a:pPr>
              <a:buClr>
                <a:srgbClr val="000000"/>
              </a:buClr>
              <a:buSzPts val="1400"/>
            </a:pPr>
            <a:endParaRPr sz="2400"/>
          </a:p>
        </p:txBody>
      </p:sp>
      <p:graphicFrame>
        <p:nvGraphicFramePr>
          <p:cNvPr id="56" name="Google Shape;56;p13"/>
          <p:cNvGraphicFramePr/>
          <p:nvPr/>
        </p:nvGraphicFramePr>
        <p:xfrm>
          <a:off x="508000" y="1536633"/>
          <a:ext cx="10584867" cy="4728000"/>
        </p:xfrm>
        <a:graphic>
          <a:graphicData uri="http://schemas.openxmlformats.org/drawingml/2006/table">
            <a:tbl>
              <a:tblPr>
                <a:noFill/>
              </a:tblPr>
              <a:tblGrid>
                <a:gridCol w="3337867">
                  <a:extLst>
                    <a:ext uri="{9D8B030D-6E8A-4147-A177-3AD203B41FA5}">
                      <a16:colId xmlns:a16="http://schemas.microsoft.com/office/drawing/2014/main" val="20000"/>
                    </a:ext>
                  </a:extLst>
                </a:gridCol>
                <a:gridCol w="3718700">
                  <a:extLst>
                    <a:ext uri="{9D8B030D-6E8A-4147-A177-3AD203B41FA5}">
                      <a16:colId xmlns:a16="http://schemas.microsoft.com/office/drawing/2014/main" val="20001"/>
                    </a:ext>
                  </a:extLst>
                </a:gridCol>
                <a:gridCol w="3528300">
                  <a:extLst>
                    <a:ext uri="{9D8B030D-6E8A-4147-A177-3AD203B41FA5}">
                      <a16:colId xmlns:a16="http://schemas.microsoft.com/office/drawing/2014/main" val="20002"/>
                    </a:ext>
                  </a:extLst>
                </a:gridCol>
              </a:tblGrid>
              <a:tr h="754367">
                <a:tc>
                  <a:txBody>
                    <a:bodyPr/>
                    <a:lstStyle/>
                    <a:p>
                      <a:pPr marL="0" marR="0" lvl="0" indent="0" algn="l" rtl="0">
                        <a:lnSpc>
                          <a:spcPct val="100000"/>
                        </a:lnSpc>
                        <a:spcBef>
                          <a:spcPts val="0"/>
                        </a:spcBef>
                        <a:spcAft>
                          <a:spcPts val="0"/>
                        </a:spcAft>
                        <a:buClr>
                          <a:srgbClr val="000000"/>
                        </a:buClr>
                        <a:buSzPts val="1400"/>
                        <a:buFont typeface="Arial"/>
                        <a:buNone/>
                      </a:pPr>
                      <a:endParaRPr sz="1900" u="none" strike="noStrike" cap="none"/>
                    </a:p>
                  </a:txBody>
                  <a:tcPr marL="121900" marR="121900" marT="121900" marB="121900"/>
                </a:tc>
                <a:tc>
                  <a:txBody>
                    <a:bodyPr/>
                    <a:lstStyle/>
                    <a:p>
                      <a:pPr marL="0" marR="0" lvl="0" indent="0" algn="l" rtl="0">
                        <a:lnSpc>
                          <a:spcPct val="100000"/>
                        </a:lnSpc>
                        <a:spcBef>
                          <a:spcPts val="0"/>
                        </a:spcBef>
                        <a:spcAft>
                          <a:spcPts val="0"/>
                        </a:spcAft>
                        <a:buClr>
                          <a:srgbClr val="000000"/>
                        </a:buClr>
                        <a:buSzPts val="1600"/>
                        <a:buFont typeface="Arial"/>
                        <a:buNone/>
                      </a:pPr>
                      <a:r>
                        <a:rPr lang="de" sz="2100" b="1" u="none" strike="noStrike" cap="none"/>
                        <a:t>Körperliche Sachen</a:t>
                      </a:r>
                      <a:endParaRPr sz="2100" b="1" u="none" strike="noStrike" cap="none"/>
                    </a:p>
                  </a:txBody>
                  <a:tcPr marL="121900" marR="121900" marT="121900" marB="121900"/>
                </a:tc>
                <a:tc>
                  <a:txBody>
                    <a:bodyPr/>
                    <a:lstStyle/>
                    <a:p>
                      <a:pPr marL="0" marR="0" lvl="0" indent="0" algn="l" rtl="0">
                        <a:lnSpc>
                          <a:spcPct val="100000"/>
                        </a:lnSpc>
                        <a:spcBef>
                          <a:spcPts val="0"/>
                        </a:spcBef>
                        <a:spcAft>
                          <a:spcPts val="0"/>
                        </a:spcAft>
                        <a:buClr>
                          <a:srgbClr val="000000"/>
                        </a:buClr>
                        <a:buSzPts val="1600"/>
                        <a:buFont typeface="Arial"/>
                        <a:buNone/>
                      </a:pPr>
                      <a:r>
                        <a:rPr lang="de" sz="2100" b="1" u="none" strike="noStrike" cap="none"/>
                        <a:t>Forderungen </a:t>
                      </a:r>
                      <a:endParaRPr sz="2100" b="1" u="none" strike="noStrike" cap="none"/>
                    </a:p>
                  </a:txBody>
                  <a:tcPr marL="121900" marR="121900" marT="121900" marB="121900"/>
                </a:tc>
                <a:extLst>
                  <a:ext uri="{0D108BD9-81ED-4DB2-BD59-A6C34878D82A}">
                    <a16:rowId xmlns:a16="http://schemas.microsoft.com/office/drawing/2014/main" val="10000"/>
                  </a:ext>
                </a:extLst>
              </a:tr>
              <a:tr h="1472600">
                <a:tc>
                  <a:txBody>
                    <a:bodyPr/>
                    <a:lstStyle/>
                    <a:p>
                      <a:pPr marL="0" marR="0" lvl="0" indent="0" algn="l" rtl="0">
                        <a:lnSpc>
                          <a:spcPct val="100000"/>
                        </a:lnSpc>
                        <a:spcBef>
                          <a:spcPts val="0"/>
                        </a:spcBef>
                        <a:spcAft>
                          <a:spcPts val="0"/>
                        </a:spcAft>
                        <a:buClr>
                          <a:srgbClr val="000000"/>
                        </a:buClr>
                        <a:buSzPts val="1600"/>
                        <a:buFont typeface="Arial"/>
                        <a:buNone/>
                      </a:pPr>
                      <a:r>
                        <a:rPr lang="de" sz="2100" b="1" u="none" strike="noStrike" cap="none"/>
                        <a:t>Pfändung</a:t>
                      </a:r>
                      <a:endParaRPr sz="2100" b="1" u="none" strike="noStrike" cap="none"/>
                    </a:p>
                  </a:txBody>
                  <a:tcPr marL="121900" marR="121900" marT="121900" marB="121900"/>
                </a:tc>
                <a:tc>
                  <a:txBody>
                    <a:bodyPr/>
                    <a:lstStyle/>
                    <a:p>
                      <a:pPr marL="0" marR="0" lvl="0" indent="0" algn="l" rtl="0">
                        <a:lnSpc>
                          <a:spcPct val="100000"/>
                        </a:lnSpc>
                        <a:spcBef>
                          <a:spcPts val="0"/>
                        </a:spcBef>
                        <a:spcAft>
                          <a:spcPts val="0"/>
                        </a:spcAft>
                        <a:buClr>
                          <a:srgbClr val="000000"/>
                        </a:buClr>
                        <a:buSzPts val="1400"/>
                        <a:buFont typeface="Arial"/>
                        <a:buNone/>
                      </a:pPr>
                      <a:endParaRPr sz="1900" u="none" strike="noStrike" cap="none"/>
                    </a:p>
                  </a:txBody>
                  <a:tcPr marL="121900" marR="121900" marT="121900" marB="121900"/>
                </a:tc>
                <a:tc>
                  <a:txBody>
                    <a:bodyPr/>
                    <a:lstStyle/>
                    <a:p>
                      <a:pPr marL="0" marR="0" lvl="0" indent="0" algn="l" rtl="0">
                        <a:lnSpc>
                          <a:spcPct val="100000"/>
                        </a:lnSpc>
                        <a:spcBef>
                          <a:spcPts val="0"/>
                        </a:spcBef>
                        <a:spcAft>
                          <a:spcPts val="0"/>
                        </a:spcAft>
                        <a:buClr>
                          <a:srgbClr val="000000"/>
                        </a:buClr>
                        <a:buSzPts val="1400"/>
                        <a:buFont typeface="Arial"/>
                        <a:buNone/>
                      </a:pPr>
                      <a:endParaRPr sz="1900" u="none" strike="noStrike" cap="none"/>
                    </a:p>
                  </a:txBody>
                  <a:tcPr marL="121900" marR="121900" marT="121900" marB="121900"/>
                </a:tc>
                <a:extLst>
                  <a:ext uri="{0D108BD9-81ED-4DB2-BD59-A6C34878D82A}">
                    <a16:rowId xmlns:a16="http://schemas.microsoft.com/office/drawing/2014/main" val="10001"/>
                  </a:ext>
                </a:extLst>
              </a:tr>
              <a:tr h="1472600">
                <a:tc>
                  <a:txBody>
                    <a:bodyPr/>
                    <a:lstStyle/>
                    <a:p>
                      <a:pPr marL="0" marR="0" lvl="0" indent="0" algn="l" rtl="0">
                        <a:lnSpc>
                          <a:spcPct val="100000"/>
                        </a:lnSpc>
                        <a:spcBef>
                          <a:spcPts val="0"/>
                        </a:spcBef>
                        <a:spcAft>
                          <a:spcPts val="0"/>
                        </a:spcAft>
                        <a:buClr>
                          <a:srgbClr val="000000"/>
                        </a:buClr>
                        <a:buSzPts val="1600"/>
                        <a:buFont typeface="Arial"/>
                        <a:buNone/>
                      </a:pPr>
                      <a:r>
                        <a:rPr lang="de" sz="2100" b="1" u="none" strike="noStrike" cap="none"/>
                        <a:t>Verwertung</a:t>
                      </a:r>
                      <a:endParaRPr sz="2100" b="1" u="none" strike="noStrike" cap="none"/>
                    </a:p>
                  </a:txBody>
                  <a:tcPr marL="121900" marR="121900" marT="121900" marB="121900"/>
                </a:tc>
                <a:tc>
                  <a:txBody>
                    <a:bodyPr/>
                    <a:lstStyle/>
                    <a:p>
                      <a:pPr marL="0" marR="0" lvl="0" indent="0" algn="l" rtl="0">
                        <a:lnSpc>
                          <a:spcPct val="100000"/>
                        </a:lnSpc>
                        <a:spcBef>
                          <a:spcPts val="0"/>
                        </a:spcBef>
                        <a:spcAft>
                          <a:spcPts val="0"/>
                        </a:spcAft>
                        <a:buClr>
                          <a:srgbClr val="000000"/>
                        </a:buClr>
                        <a:buSzPts val="1400"/>
                        <a:buFont typeface="Arial"/>
                        <a:buNone/>
                      </a:pPr>
                      <a:endParaRPr sz="1900" u="none" strike="noStrike" cap="none"/>
                    </a:p>
                  </a:txBody>
                  <a:tcPr marL="121900" marR="121900" marT="121900" marB="121900"/>
                </a:tc>
                <a:tc>
                  <a:txBody>
                    <a:bodyPr/>
                    <a:lstStyle/>
                    <a:p>
                      <a:pPr marL="0" marR="0" lvl="0" indent="0" algn="l" rtl="0">
                        <a:lnSpc>
                          <a:spcPct val="100000"/>
                        </a:lnSpc>
                        <a:spcBef>
                          <a:spcPts val="0"/>
                        </a:spcBef>
                        <a:spcAft>
                          <a:spcPts val="0"/>
                        </a:spcAft>
                        <a:buClr>
                          <a:srgbClr val="000000"/>
                        </a:buClr>
                        <a:buSzPts val="1400"/>
                        <a:buFont typeface="Arial"/>
                        <a:buNone/>
                      </a:pPr>
                      <a:endParaRPr sz="1900" u="none" strike="noStrike" cap="none">
                        <a:solidFill>
                          <a:schemeClr val="dk1"/>
                        </a:solidFill>
                      </a:endParaRPr>
                    </a:p>
                  </a:txBody>
                  <a:tcPr marL="121900" marR="121900" marT="121900" marB="121900"/>
                </a:tc>
                <a:extLst>
                  <a:ext uri="{0D108BD9-81ED-4DB2-BD59-A6C34878D82A}">
                    <a16:rowId xmlns:a16="http://schemas.microsoft.com/office/drawing/2014/main" val="10002"/>
                  </a:ext>
                </a:extLst>
              </a:tr>
              <a:tr h="1028433">
                <a:tc>
                  <a:txBody>
                    <a:bodyPr/>
                    <a:lstStyle/>
                    <a:p>
                      <a:pPr marL="0" marR="0" lvl="0" indent="0" algn="l" rtl="0">
                        <a:lnSpc>
                          <a:spcPct val="100000"/>
                        </a:lnSpc>
                        <a:spcBef>
                          <a:spcPts val="0"/>
                        </a:spcBef>
                        <a:spcAft>
                          <a:spcPts val="0"/>
                        </a:spcAft>
                        <a:buClr>
                          <a:srgbClr val="000000"/>
                        </a:buClr>
                        <a:buSzPts val="1600"/>
                        <a:buFont typeface="Arial"/>
                        <a:buNone/>
                      </a:pPr>
                      <a:r>
                        <a:rPr lang="de" sz="2100" b="1" u="none" strike="noStrike" cap="none"/>
                        <a:t>Auszahlung des Erlöses</a:t>
                      </a:r>
                      <a:endParaRPr sz="2100" b="1" u="none" strike="noStrike" cap="none"/>
                    </a:p>
                  </a:txBody>
                  <a:tcPr marL="121900" marR="121900" marT="121900" marB="121900"/>
                </a:tc>
                <a:tc>
                  <a:txBody>
                    <a:bodyPr/>
                    <a:lstStyle/>
                    <a:p>
                      <a:pPr marL="0" marR="0" lvl="0" indent="0" algn="l" rtl="0">
                        <a:lnSpc>
                          <a:spcPct val="100000"/>
                        </a:lnSpc>
                        <a:spcBef>
                          <a:spcPts val="0"/>
                        </a:spcBef>
                        <a:spcAft>
                          <a:spcPts val="0"/>
                        </a:spcAft>
                        <a:buClr>
                          <a:srgbClr val="000000"/>
                        </a:buClr>
                        <a:buSzPts val="1400"/>
                        <a:buFont typeface="Arial"/>
                        <a:buNone/>
                      </a:pPr>
                      <a:endParaRPr sz="1900" i="1" u="none" strike="noStrike" cap="none"/>
                    </a:p>
                  </a:txBody>
                  <a:tcPr marL="121900" marR="121900" marT="121900" marB="121900"/>
                </a:tc>
                <a:tc>
                  <a:txBody>
                    <a:bodyPr/>
                    <a:lstStyle/>
                    <a:p>
                      <a:pPr marL="0" marR="0" lvl="0" indent="0" algn="l" rtl="0">
                        <a:lnSpc>
                          <a:spcPct val="100000"/>
                        </a:lnSpc>
                        <a:spcBef>
                          <a:spcPts val="0"/>
                        </a:spcBef>
                        <a:spcAft>
                          <a:spcPts val="0"/>
                        </a:spcAft>
                        <a:buClr>
                          <a:srgbClr val="000000"/>
                        </a:buClr>
                        <a:buSzPts val="1400"/>
                        <a:buFont typeface="Arial"/>
                        <a:buNone/>
                      </a:pPr>
                      <a:endParaRPr sz="1900" i="1" u="none" strike="noStrike" cap="none"/>
                    </a:p>
                  </a:txBody>
                  <a:tcPr marL="121900" marR="121900" marT="121900" marB="121900"/>
                </a:tc>
                <a:extLst>
                  <a:ext uri="{0D108BD9-81ED-4DB2-BD59-A6C34878D82A}">
                    <a16:rowId xmlns:a16="http://schemas.microsoft.com/office/drawing/2014/main" val="10003"/>
                  </a:ext>
                </a:extLst>
              </a:tr>
            </a:tbl>
          </a:graphicData>
        </a:graphic>
      </p:graphicFrame>
      <p:sp>
        <p:nvSpPr>
          <p:cNvPr id="57" name="Google Shape;57;p13"/>
          <p:cNvSpPr txBox="1"/>
          <p:nvPr/>
        </p:nvSpPr>
        <p:spPr>
          <a:xfrm>
            <a:off x="3848101" y="2369821"/>
            <a:ext cx="3259667" cy="697627"/>
          </a:xfrm>
          <a:prstGeom prst="rect">
            <a:avLst/>
          </a:prstGeom>
          <a:noFill/>
          <a:ln>
            <a:noFill/>
          </a:ln>
        </p:spPr>
        <p:txBody>
          <a:bodyPr spcFirstLastPara="1" wrap="square" lIns="121900" tIns="60933" rIns="121900" bIns="60933" anchor="t" anchorCtr="0">
            <a:noAutofit/>
          </a:bodyPr>
          <a:lstStyle/>
          <a:p>
            <a:r>
              <a:rPr lang="de" sz="2400"/>
              <a:t>Anbringen des Pfandsiegels</a:t>
            </a:r>
            <a:endParaRPr sz="2400"/>
          </a:p>
          <a:p>
            <a:r>
              <a:rPr lang="de" sz="2400"/>
              <a:t>§ 808 ZPO</a:t>
            </a:r>
            <a:endParaRPr sz="2400"/>
          </a:p>
        </p:txBody>
      </p:sp>
      <p:sp>
        <p:nvSpPr>
          <p:cNvPr id="58" name="Google Shape;58;p13"/>
          <p:cNvSpPr txBox="1"/>
          <p:nvPr/>
        </p:nvSpPr>
        <p:spPr>
          <a:xfrm>
            <a:off x="7562596" y="2369822"/>
            <a:ext cx="3139272" cy="1559401"/>
          </a:xfrm>
          <a:prstGeom prst="rect">
            <a:avLst/>
          </a:prstGeom>
          <a:noFill/>
          <a:ln>
            <a:noFill/>
          </a:ln>
        </p:spPr>
        <p:txBody>
          <a:bodyPr spcFirstLastPara="1" wrap="square" lIns="121900" tIns="60933" rIns="121900" bIns="60933" anchor="t" anchorCtr="0">
            <a:noAutofit/>
          </a:bodyPr>
          <a:lstStyle/>
          <a:p>
            <a:r>
              <a:rPr lang="de" dirty="0"/>
              <a:t>Erlass und Zustellung des Pfändungsbeschlusses an den Drittschuldner</a:t>
            </a:r>
            <a:endParaRPr dirty="0"/>
          </a:p>
          <a:p>
            <a:r>
              <a:rPr lang="de" dirty="0"/>
              <a:t>§§828, 829 ZPO</a:t>
            </a:r>
            <a:endParaRPr dirty="0"/>
          </a:p>
          <a:p>
            <a:endParaRPr sz="2400" dirty="0"/>
          </a:p>
        </p:txBody>
      </p:sp>
      <p:sp>
        <p:nvSpPr>
          <p:cNvPr id="59" name="Google Shape;59;p13"/>
          <p:cNvSpPr txBox="1"/>
          <p:nvPr/>
        </p:nvSpPr>
        <p:spPr>
          <a:xfrm>
            <a:off x="3848101" y="3799711"/>
            <a:ext cx="3259667" cy="1272143"/>
          </a:xfrm>
          <a:prstGeom prst="rect">
            <a:avLst/>
          </a:prstGeom>
          <a:noFill/>
          <a:ln>
            <a:noFill/>
          </a:ln>
        </p:spPr>
        <p:txBody>
          <a:bodyPr spcFirstLastPara="1" wrap="square" lIns="121900" tIns="60933" rIns="121900" bIns="60933" anchor="t" anchorCtr="0">
            <a:noAutofit/>
          </a:bodyPr>
          <a:lstStyle/>
          <a:p>
            <a:r>
              <a:rPr lang="de" sz="2400"/>
              <a:t>Versteigerung oder andere Verwertung</a:t>
            </a:r>
            <a:endParaRPr sz="2400"/>
          </a:p>
          <a:p>
            <a:r>
              <a:rPr lang="de" sz="2400"/>
              <a:t>§§ 814,825 ZPO</a:t>
            </a:r>
            <a:endParaRPr sz="2400"/>
          </a:p>
          <a:p>
            <a:endParaRPr sz="2400"/>
          </a:p>
        </p:txBody>
      </p:sp>
      <p:sp>
        <p:nvSpPr>
          <p:cNvPr id="60" name="Google Shape;60;p13"/>
          <p:cNvSpPr txBox="1"/>
          <p:nvPr/>
        </p:nvSpPr>
        <p:spPr>
          <a:xfrm>
            <a:off x="7562596" y="3799712"/>
            <a:ext cx="3139272" cy="1559401"/>
          </a:xfrm>
          <a:prstGeom prst="rect">
            <a:avLst/>
          </a:prstGeom>
          <a:noFill/>
          <a:ln>
            <a:noFill/>
          </a:ln>
        </p:spPr>
        <p:txBody>
          <a:bodyPr spcFirstLastPara="1" wrap="square" lIns="121900" tIns="60933" rIns="121900" bIns="60933" anchor="t" anchorCtr="0">
            <a:noAutofit/>
          </a:bodyPr>
          <a:lstStyle/>
          <a:p>
            <a:r>
              <a:rPr lang="de-DE" sz="2400" dirty="0">
                <a:solidFill>
                  <a:schemeClr val="dk1"/>
                </a:solidFill>
              </a:rPr>
              <a:t>Überweisung</a:t>
            </a:r>
            <a:endParaRPr sz="2400" dirty="0"/>
          </a:p>
          <a:p>
            <a:endParaRPr sz="2400" dirty="0"/>
          </a:p>
        </p:txBody>
      </p:sp>
      <p:sp>
        <p:nvSpPr>
          <p:cNvPr id="61" name="Google Shape;61;p13"/>
          <p:cNvSpPr txBox="1"/>
          <p:nvPr/>
        </p:nvSpPr>
        <p:spPr>
          <a:xfrm>
            <a:off x="3843868" y="5310157"/>
            <a:ext cx="3259667" cy="697627"/>
          </a:xfrm>
          <a:prstGeom prst="rect">
            <a:avLst/>
          </a:prstGeom>
          <a:noFill/>
          <a:ln>
            <a:noFill/>
          </a:ln>
        </p:spPr>
        <p:txBody>
          <a:bodyPr spcFirstLastPara="1" wrap="square" lIns="121900" tIns="60933" rIns="121900" bIns="60933" anchor="t" anchorCtr="0">
            <a:noAutofit/>
          </a:bodyPr>
          <a:lstStyle/>
          <a:p>
            <a:r>
              <a:rPr lang="de" sz="2400"/>
              <a:t>Durch den </a:t>
            </a:r>
            <a:endParaRPr sz="2400"/>
          </a:p>
          <a:p>
            <a:r>
              <a:rPr lang="de" sz="2400"/>
              <a:t>     </a:t>
            </a:r>
            <a:r>
              <a:rPr lang="de" sz="2400" i="1"/>
              <a:t>Gerichtsvollzieher</a:t>
            </a:r>
            <a:endParaRPr sz="2400"/>
          </a:p>
        </p:txBody>
      </p:sp>
      <p:sp>
        <p:nvSpPr>
          <p:cNvPr id="62" name="Google Shape;62;p13"/>
          <p:cNvSpPr txBox="1"/>
          <p:nvPr/>
        </p:nvSpPr>
        <p:spPr>
          <a:xfrm>
            <a:off x="7562597" y="5310157"/>
            <a:ext cx="3259667" cy="697627"/>
          </a:xfrm>
          <a:prstGeom prst="rect">
            <a:avLst/>
          </a:prstGeom>
          <a:noFill/>
          <a:ln>
            <a:noFill/>
          </a:ln>
        </p:spPr>
        <p:txBody>
          <a:bodyPr spcFirstLastPara="1" wrap="square" lIns="121900" tIns="60933" rIns="121900" bIns="60933" anchor="t" anchorCtr="0">
            <a:noAutofit/>
          </a:bodyPr>
          <a:lstStyle/>
          <a:p>
            <a:r>
              <a:rPr lang="de" sz="2400"/>
              <a:t>Durch den</a:t>
            </a:r>
            <a:endParaRPr sz="2400"/>
          </a:p>
          <a:p>
            <a:r>
              <a:rPr lang="de" sz="2400"/>
              <a:t>       </a:t>
            </a:r>
            <a:r>
              <a:rPr lang="de" sz="2400" i="1"/>
              <a:t>Drittschuldner</a:t>
            </a:r>
            <a:endParaRPr sz="2400"/>
          </a:p>
        </p:txBody>
      </p:sp>
    </p:spTree>
    <p:extLst>
      <p:ext uri="{BB962C8B-B14F-4D97-AF65-F5344CB8AC3E}">
        <p14:creationId xmlns:p14="http://schemas.microsoft.com/office/powerpoint/2010/main" val="2184481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2"/>
          </a:solidFill>
        </p:spPr>
        <p:txBody>
          <a:bodyPr/>
          <a:lstStyle/>
          <a:p>
            <a:r>
              <a:rPr lang="de-DE" b="1" dirty="0" smtClean="0"/>
              <a:t>Sachverhalt</a:t>
            </a:r>
            <a:endParaRPr lang="de-DE" b="1" dirty="0"/>
          </a:p>
        </p:txBody>
      </p:sp>
      <p:sp>
        <p:nvSpPr>
          <p:cNvPr id="3" name="Inhaltsplatzhalter 2"/>
          <p:cNvSpPr>
            <a:spLocks noGrp="1"/>
          </p:cNvSpPr>
          <p:nvPr>
            <p:ph idx="1"/>
          </p:nvPr>
        </p:nvSpPr>
        <p:spPr/>
        <p:txBody>
          <a:bodyPr/>
          <a:lstStyle/>
          <a:p>
            <a:pPr marL="0" indent="0">
              <a:buNone/>
            </a:pPr>
            <a:endParaRPr lang="de-DE" dirty="0" smtClean="0"/>
          </a:p>
          <a:p>
            <a:pPr marL="0" indent="0">
              <a:buNone/>
            </a:pPr>
            <a:endParaRPr lang="de-DE" dirty="0"/>
          </a:p>
          <a:p>
            <a:pPr marL="0" indent="0">
              <a:buNone/>
            </a:pPr>
            <a:r>
              <a:rPr lang="de-DE" sz="3600" dirty="0" smtClean="0"/>
              <a:t>Der Schuldner ist verurteilt worden, an den Gläubiger eine Waschmaschine Miele XP… herauszugeben.</a:t>
            </a:r>
            <a:endParaRPr lang="de-DE" sz="3600" dirty="0"/>
          </a:p>
        </p:txBody>
      </p:sp>
    </p:spTree>
    <p:extLst>
      <p:ext uri="{BB962C8B-B14F-4D97-AF65-F5344CB8AC3E}">
        <p14:creationId xmlns:p14="http://schemas.microsoft.com/office/powerpoint/2010/main" val="65240807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6"/>
          <p:cNvSpPr txBox="1">
            <a:spLocks noGrp="1"/>
          </p:cNvSpPr>
          <p:nvPr>
            <p:ph type="title"/>
          </p:nvPr>
        </p:nvSpPr>
        <p:spPr>
          <a:xfrm>
            <a:off x="839788" y="365125"/>
            <a:ext cx="10515600" cy="94256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sz="3600" dirty="0"/>
              <a:t>Die Wegzunehmende Sache wird </a:t>
            </a:r>
            <a:r>
              <a:rPr lang="de" sz="3600" dirty="0" smtClean="0"/>
              <a:t>nicht vorgefunden</a:t>
            </a:r>
            <a:endParaRPr sz="3600" dirty="0"/>
          </a:p>
        </p:txBody>
      </p:sp>
      <p:sp>
        <p:nvSpPr>
          <p:cNvPr id="4" name="Textplatzhalter 3"/>
          <p:cNvSpPr>
            <a:spLocks noGrp="1"/>
          </p:cNvSpPr>
          <p:nvPr>
            <p:ph type="body" idx="1"/>
          </p:nvPr>
        </p:nvSpPr>
        <p:spPr/>
        <p:txBody>
          <a:bodyPr/>
          <a:lstStyle/>
          <a:p>
            <a:r>
              <a:rPr lang="de-DE" u="sng" dirty="0" smtClean="0"/>
              <a:t>unvertretbare Sachen</a:t>
            </a:r>
            <a:endParaRPr lang="de-DE" u="sng" dirty="0"/>
          </a:p>
        </p:txBody>
      </p:sp>
      <p:sp>
        <p:nvSpPr>
          <p:cNvPr id="5" name="Inhaltsplatzhalter 4"/>
          <p:cNvSpPr>
            <a:spLocks noGrp="1"/>
          </p:cNvSpPr>
          <p:nvPr>
            <p:ph sz="half" idx="2"/>
          </p:nvPr>
        </p:nvSpPr>
        <p:spPr/>
        <p:txBody>
          <a:bodyPr/>
          <a:lstStyle/>
          <a:p>
            <a:pPr>
              <a:buFont typeface="Wingdings" panose="05000000000000000000" pitchFamily="2" charset="2"/>
              <a:buChar char="à"/>
            </a:pPr>
            <a:r>
              <a:rPr lang="de-DE" sz="2400" smtClean="0">
                <a:solidFill>
                  <a:srgbClr val="FF0000"/>
                </a:solidFill>
                <a:sym typeface="Wingdings" panose="05000000000000000000" pitchFamily="2" charset="2"/>
              </a:rPr>
              <a:t>Eidesstattliche </a:t>
            </a:r>
            <a:r>
              <a:rPr lang="de-DE" sz="2400" dirty="0" smtClean="0">
                <a:solidFill>
                  <a:srgbClr val="FF0000"/>
                </a:solidFill>
                <a:sym typeface="Wingdings" panose="05000000000000000000" pitchFamily="2" charset="2"/>
              </a:rPr>
              <a:t>Versicherung</a:t>
            </a:r>
          </a:p>
          <a:p>
            <a:endParaRPr lang="de-DE" sz="2400" dirty="0" smtClean="0">
              <a:sym typeface="Wingdings" panose="05000000000000000000" pitchFamily="2" charset="2"/>
            </a:endParaRPr>
          </a:p>
          <a:p>
            <a:r>
              <a:rPr lang="de-DE" sz="2400" dirty="0" smtClean="0">
                <a:sym typeface="Wingdings" panose="05000000000000000000" pitchFamily="2" charset="2"/>
              </a:rPr>
              <a:t>Antrag des Gläubigers</a:t>
            </a:r>
          </a:p>
          <a:p>
            <a:r>
              <a:rPr lang="de-DE" sz="2400" dirty="0">
                <a:sym typeface="Wingdings" panose="05000000000000000000" pitchFamily="2" charset="2"/>
              </a:rPr>
              <a:t>k</a:t>
            </a:r>
            <a:r>
              <a:rPr lang="de-DE" sz="2400" dirty="0" smtClean="0">
                <a:sym typeface="Wingdings" panose="05000000000000000000" pitchFamily="2" charset="2"/>
              </a:rPr>
              <a:t>eine Vermögensoffenbarung</a:t>
            </a:r>
          </a:p>
          <a:p>
            <a:r>
              <a:rPr lang="de-DE" sz="2400" dirty="0">
                <a:sym typeface="Wingdings" panose="05000000000000000000" pitchFamily="2" charset="2"/>
              </a:rPr>
              <a:t>k</a:t>
            </a:r>
            <a:r>
              <a:rPr lang="de-DE" sz="2400" dirty="0" smtClean="0">
                <a:sym typeface="Wingdings" panose="05000000000000000000" pitchFamily="2" charset="2"/>
              </a:rPr>
              <a:t>ein Eintrag in das SchuV</a:t>
            </a:r>
          </a:p>
          <a:p>
            <a:pPr marL="0" indent="0">
              <a:buNone/>
            </a:pPr>
            <a:r>
              <a:rPr lang="de-DE" sz="2400" dirty="0" smtClean="0">
                <a:sym typeface="Wingdings" panose="05000000000000000000" pitchFamily="2" charset="2"/>
              </a:rPr>
              <a:t>„Wo ist der konkrete Gegenstand geblieben?“</a:t>
            </a:r>
          </a:p>
          <a:p>
            <a:pPr marL="0" indent="0">
              <a:buNone/>
            </a:pPr>
            <a:endParaRPr lang="de-DE" sz="2400" dirty="0">
              <a:solidFill>
                <a:srgbClr val="FF0000"/>
              </a:solidFill>
            </a:endParaRPr>
          </a:p>
        </p:txBody>
      </p:sp>
      <p:sp>
        <p:nvSpPr>
          <p:cNvPr id="6" name="Textplatzhalter 5"/>
          <p:cNvSpPr>
            <a:spLocks noGrp="1"/>
          </p:cNvSpPr>
          <p:nvPr>
            <p:ph type="body" sz="quarter" idx="3"/>
          </p:nvPr>
        </p:nvSpPr>
        <p:spPr/>
        <p:txBody>
          <a:bodyPr/>
          <a:lstStyle/>
          <a:p>
            <a:r>
              <a:rPr lang="de-DE" u="sng" dirty="0" smtClean="0"/>
              <a:t>vertretbare Sachen</a:t>
            </a:r>
            <a:endParaRPr lang="de-DE" u="sng" dirty="0"/>
          </a:p>
        </p:txBody>
      </p:sp>
      <p:sp>
        <p:nvSpPr>
          <p:cNvPr id="7" name="Inhaltsplatzhalter 6"/>
          <p:cNvSpPr>
            <a:spLocks noGrp="1"/>
          </p:cNvSpPr>
          <p:nvPr>
            <p:ph sz="quarter" idx="4"/>
          </p:nvPr>
        </p:nvSpPr>
        <p:spPr/>
        <p:txBody>
          <a:bodyPr/>
          <a:lstStyle/>
          <a:p>
            <a:pPr marL="0" indent="0">
              <a:buNone/>
            </a:pPr>
            <a:r>
              <a:rPr lang="de-DE" dirty="0" smtClean="0">
                <a:sym typeface="Wingdings" panose="05000000000000000000" pitchFamily="2" charset="2"/>
              </a:rPr>
              <a:t> </a:t>
            </a:r>
            <a:r>
              <a:rPr lang="de-DE" sz="2400" dirty="0" smtClean="0">
                <a:solidFill>
                  <a:srgbClr val="FF0000"/>
                </a:solidFill>
                <a:sym typeface="Wingdings" panose="05000000000000000000" pitchFamily="2" charset="2"/>
              </a:rPr>
              <a:t>Schadenersatz gem. § 893 ZPO</a:t>
            </a:r>
            <a:endParaRPr lang="de-DE" sz="2400" dirty="0">
              <a:solidFill>
                <a:srgbClr val="FF0000"/>
              </a:solidFill>
            </a:endParaRPr>
          </a:p>
        </p:txBody>
      </p:sp>
    </p:spTree>
    <p:extLst>
      <p:ext uri="{BB962C8B-B14F-4D97-AF65-F5344CB8AC3E}">
        <p14:creationId xmlns:p14="http://schemas.microsoft.com/office/powerpoint/2010/main" val="3313810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p:cTn id="35"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36"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37"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38" dur="1000"/>
                                        <p:tgtEl>
                                          <p:spTgt spid="6">
                                            <p:txEl>
                                              <p:pRg st="0" end="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5"/>
          <p:cNvSpPr txBox="1">
            <a:spLocks noGrp="1"/>
          </p:cNvSpPr>
          <p:nvPr>
            <p:ph type="title"/>
          </p:nvPr>
        </p:nvSpPr>
        <p:spPr>
          <a:xfrm>
            <a:off x="415600" y="593367"/>
            <a:ext cx="11360800" cy="18664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dirty="0"/>
              <a:t>Der Tenor des Urteils lautet:</a:t>
            </a:r>
            <a:endParaRPr dirty="0"/>
          </a:p>
          <a:p>
            <a:r>
              <a:rPr lang="de" dirty="0"/>
              <a:t>Der Beklagte hat an den Kläger den Wohnwagen Marke XY herauszugeben.</a:t>
            </a:r>
            <a:endParaRPr dirty="0"/>
          </a:p>
        </p:txBody>
      </p:sp>
      <p:sp>
        <p:nvSpPr>
          <p:cNvPr id="68" name="Google Shape;68;p15"/>
          <p:cNvSpPr txBox="1">
            <a:spLocks noGrp="1"/>
          </p:cNvSpPr>
          <p:nvPr>
            <p:ph type="body" idx="1"/>
          </p:nvPr>
        </p:nvSpPr>
        <p:spPr>
          <a:xfrm>
            <a:off x="608533" y="2536767"/>
            <a:ext cx="5333200" cy="4182000"/>
          </a:xfrm>
          <a:prstGeom prst="rect">
            <a:avLst/>
          </a:prstGeom>
        </p:spPr>
        <p:txBody>
          <a:bodyPr spcFirstLastPara="1" vert="horz" wrap="square" lIns="121900" tIns="121900" rIns="121900" bIns="121900" rtlCol="0" anchor="t" anchorCtr="0">
            <a:noAutofit/>
          </a:bodyPr>
          <a:lstStyle/>
          <a:p>
            <a:pPr marL="0" indent="0">
              <a:buNone/>
            </a:pPr>
            <a:endParaRPr lang="de-DE" b="1" u="sng" dirty="0"/>
          </a:p>
          <a:p>
            <a:pPr marL="0" indent="0">
              <a:buNone/>
            </a:pPr>
            <a:r>
              <a:rPr lang="de-DE" b="1" u="sng" dirty="0"/>
              <a:t>Bewegliche Sache</a:t>
            </a:r>
            <a:endParaRPr b="1" u="sng" dirty="0"/>
          </a:p>
          <a:p>
            <a:pPr marL="0" indent="0">
              <a:spcBef>
                <a:spcPts val="2133"/>
              </a:spcBef>
              <a:spcAft>
                <a:spcPts val="2133"/>
              </a:spcAft>
              <a:buNone/>
            </a:pPr>
            <a:r>
              <a:rPr lang="de" dirty="0"/>
              <a:t>-Wegnahme nach § 883 ZPO durch GV und Übergabe an den Gläubiger</a:t>
            </a:r>
            <a:endParaRPr dirty="0"/>
          </a:p>
        </p:txBody>
      </p:sp>
      <p:sp>
        <p:nvSpPr>
          <p:cNvPr id="69" name="Google Shape;69;p15"/>
          <p:cNvSpPr txBox="1">
            <a:spLocks noGrp="1"/>
          </p:cNvSpPr>
          <p:nvPr>
            <p:ph type="body" idx="2"/>
          </p:nvPr>
        </p:nvSpPr>
        <p:spPr>
          <a:xfrm>
            <a:off x="6636100" y="2536767"/>
            <a:ext cx="5333200" cy="4182000"/>
          </a:xfrm>
          <a:prstGeom prst="rect">
            <a:avLst/>
          </a:prstGeom>
        </p:spPr>
        <p:txBody>
          <a:bodyPr spcFirstLastPara="1" vert="horz" wrap="square" lIns="121900" tIns="121900" rIns="121900" bIns="121900" rtlCol="0" anchor="t" anchorCtr="0">
            <a:noAutofit/>
          </a:bodyPr>
          <a:lstStyle/>
          <a:p>
            <a:pPr marL="0" indent="0">
              <a:buNone/>
            </a:pPr>
            <a:endParaRPr lang="de" b="1" u="sng" dirty="0"/>
          </a:p>
          <a:p>
            <a:pPr marL="0" indent="0">
              <a:buNone/>
            </a:pPr>
            <a:r>
              <a:rPr lang="de" b="1" u="sng" dirty="0"/>
              <a:t>Unbewegliche Sache</a:t>
            </a:r>
            <a:endParaRPr b="1" dirty="0"/>
          </a:p>
          <a:p>
            <a:pPr marL="0" indent="0">
              <a:spcBef>
                <a:spcPts val="2133"/>
              </a:spcBef>
              <a:buNone/>
            </a:pPr>
            <a:r>
              <a:rPr lang="de" b="1" dirty="0"/>
              <a:t>Bsp</a:t>
            </a:r>
            <a:r>
              <a:rPr lang="de" dirty="0"/>
              <a:t>.: Schuldner bewohnt den Wohnwagen und ihm ist wegen Zahlungsverzug gekündigt worden</a:t>
            </a:r>
            <a:endParaRPr dirty="0"/>
          </a:p>
          <a:p>
            <a:pPr marL="0" indent="0">
              <a:spcBef>
                <a:spcPts val="2133"/>
              </a:spcBef>
              <a:spcAft>
                <a:spcPts val="2133"/>
              </a:spcAft>
              <a:buNone/>
            </a:pPr>
            <a:r>
              <a:rPr lang="de" dirty="0"/>
              <a:t>-Räumung nach § 885 ZPO</a:t>
            </a:r>
            <a:endParaRPr dirty="0"/>
          </a:p>
        </p:txBody>
      </p:sp>
    </p:spTree>
    <p:extLst>
      <p:ext uri="{BB962C8B-B14F-4D97-AF65-F5344CB8AC3E}">
        <p14:creationId xmlns:p14="http://schemas.microsoft.com/office/powerpoint/2010/main" val="1436583214"/>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7"/>
          <p:cNvSpPr txBox="1">
            <a:spLocks noGrp="1"/>
          </p:cNvSpPr>
          <p:nvPr>
            <p:ph type="title"/>
          </p:nvPr>
        </p:nvSpPr>
        <p:spPr>
          <a:xfrm>
            <a:off x="415600" y="593367"/>
            <a:ext cx="11360800" cy="7636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a:t>Durchführung der Räumung</a:t>
            </a:r>
            <a:endParaRPr/>
          </a:p>
        </p:txBody>
      </p:sp>
      <p:sp>
        <p:nvSpPr>
          <p:cNvPr id="82" name="Google Shape;82;p17"/>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indent="-474121">
              <a:buSzPts val="2000"/>
              <a:buAutoNum type="arabicPeriod"/>
            </a:pPr>
            <a:endParaRPr lang="de" sz="2667" dirty="0"/>
          </a:p>
          <a:p>
            <a:pPr indent="-474121">
              <a:buSzPts val="2000"/>
              <a:buAutoNum type="arabicPeriod"/>
            </a:pPr>
            <a:r>
              <a:rPr lang="de" sz="3200" dirty="0"/>
              <a:t>Außer Besitz setzen des Schuldners</a:t>
            </a:r>
            <a:endParaRPr sz="3200" dirty="0"/>
          </a:p>
          <a:p>
            <a:pPr marL="1219170" indent="-609585">
              <a:spcBef>
                <a:spcPts val="2133"/>
              </a:spcBef>
              <a:buFont typeface="+mj-lt"/>
              <a:buAutoNum type="arabicPeriod"/>
            </a:pPr>
            <a:endParaRPr sz="2667" dirty="0"/>
          </a:p>
          <a:p>
            <a:pPr>
              <a:spcBef>
                <a:spcPts val="2133"/>
              </a:spcBef>
              <a:buAutoNum type="arabicPeriod"/>
            </a:pPr>
            <a:r>
              <a:rPr lang="de" sz="3200" dirty="0"/>
              <a:t>Inbesitznahme durch den Gerichtsvollzieher</a:t>
            </a:r>
            <a:endParaRPr sz="3200" dirty="0"/>
          </a:p>
          <a:p>
            <a:pPr marL="457189">
              <a:spcBef>
                <a:spcPts val="2133"/>
              </a:spcBef>
              <a:buFont typeface="+mj-lt"/>
              <a:buAutoNum type="arabicPeriod"/>
            </a:pPr>
            <a:endParaRPr dirty="0"/>
          </a:p>
          <a:p>
            <a:pPr>
              <a:spcBef>
                <a:spcPts val="2133"/>
              </a:spcBef>
              <a:buAutoNum type="arabicPeriod"/>
            </a:pPr>
            <a:r>
              <a:rPr lang="de" sz="3200" dirty="0"/>
              <a:t>In Besitz setzen des Gläubigers</a:t>
            </a:r>
            <a:endParaRPr sz="3200" dirty="0"/>
          </a:p>
          <a:p>
            <a:pPr indent="0">
              <a:spcBef>
                <a:spcPts val="2133"/>
              </a:spcBef>
              <a:buNone/>
            </a:pPr>
            <a:endParaRPr dirty="0"/>
          </a:p>
          <a:p>
            <a:pPr indent="0">
              <a:spcBef>
                <a:spcPts val="2133"/>
              </a:spcBef>
              <a:buNone/>
            </a:pPr>
            <a:endParaRPr dirty="0"/>
          </a:p>
          <a:p>
            <a:pPr indent="0">
              <a:spcBef>
                <a:spcPts val="2133"/>
              </a:spcBef>
              <a:spcAft>
                <a:spcPts val="2133"/>
              </a:spcAft>
              <a:buNone/>
            </a:pPr>
            <a:endParaRPr dirty="0"/>
          </a:p>
        </p:txBody>
      </p:sp>
    </p:spTree>
    <p:extLst>
      <p:ext uri="{BB962C8B-B14F-4D97-AF65-F5344CB8AC3E}">
        <p14:creationId xmlns:p14="http://schemas.microsoft.com/office/powerpoint/2010/main" val="2080718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415600" y="593367"/>
            <a:ext cx="11360800" cy="7636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dirty="0"/>
              <a:t>Varianten der Räumung</a:t>
            </a:r>
            <a:endParaRPr dirty="0"/>
          </a:p>
        </p:txBody>
      </p:sp>
      <p:sp>
        <p:nvSpPr>
          <p:cNvPr id="62" name="Google Shape;62;p14"/>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135463" indent="0">
              <a:buSzPts val="2000"/>
              <a:buNone/>
            </a:pPr>
            <a:r>
              <a:rPr lang="de" sz="2667" b="1" u="sng" dirty="0"/>
              <a:t>1. Klassische Räumung</a:t>
            </a:r>
            <a:endParaRPr dirty="0"/>
          </a:p>
          <a:p>
            <a:pPr indent="0">
              <a:spcBef>
                <a:spcPts val="2133"/>
              </a:spcBef>
              <a:buNone/>
            </a:pPr>
            <a:r>
              <a:rPr lang="de" dirty="0"/>
              <a:t>Räumung mit Speditionsunternehmen</a:t>
            </a:r>
          </a:p>
          <a:p>
            <a:pPr indent="0">
              <a:spcBef>
                <a:spcPts val="2133"/>
              </a:spcBef>
              <a:buNone/>
            </a:pPr>
            <a:endParaRPr sz="2667" dirty="0"/>
          </a:p>
          <a:p>
            <a:pPr marL="135463" indent="0">
              <a:spcBef>
                <a:spcPts val="2133"/>
              </a:spcBef>
              <a:buSzPts val="2000"/>
              <a:buNone/>
            </a:pPr>
            <a:r>
              <a:rPr lang="de" sz="2667" b="1" u="sng" dirty="0"/>
              <a:t>2. Berliner Räumung §§ 885, 885a ZPO</a:t>
            </a:r>
            <a:endParaRPr sz="2667" b="1" u="sng" dirty="0"/>
          </a:p>
          <a:p>
            <a:pPr indent="0">
              <a:spcBef>
                <a:spcPts val="2133"/>
              </a:spcBef>
              <a:buNone/>
            </a:pPr>
            <a:r>
              <a:rPr lang="de" dirty="0"/>
              <a:t>-Besitzentsetzung und Besitzeinweisung</a:t>
            </a:r>
            <a:endParaRPr dirty="0"/>
          </a:p>
          <a:p>
            <a:pPr indent="0">
              <a:spcBef>
                <a:spcPts val="2133"/>
              </a:spcBef>
              <a:buNone/>
            </a:pPr>
            <a:r>
              <a:rPr lang="de" dirty="0"/>
              <a:t>-Vermieter macht Vermieterpfandrecht geltend</a:t>
            </a:r>
            <a:endParaRPr dirty="0"/>
          </a:p>
          <a:p>
            <a:pPr indent="0">
              <a:spcBef>
                <a:spcPts val="2133"/>
              </a:spcBef>
              <a:spcAft>
                <a:spcPts val="2133"/>
              </a:spcAft>
              <a:buNone/>
            </a:pPr>
            <a:endParaRPr sz="2667" b="1" u="sng" dirty="0"/>
          </a:p>
        </p:txBody>
      </p:sp>
    </p:spTree>
    <p:extLst>
      <p:ext uri="{BB962C8B-B14F-4D97-AF65-F5344CB8AC3E}">
        <p14:creationId xmlns:p14="http://schemas.microsoft.com/office/powerpoint/2010/main" val="2089137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2">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2">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415600" y="593367"/>
            <a:ext cx="11360800" cy="7636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dirty="0"/>
              <a:t>Ist der Schuldner verurteilt:</a:t>
            </a:r>
            <a:endParaRPr dirty="0"/>
          </a:p>
        </p:txBody>
      </p:sp>
      <p:sp>
        <p:nvSpPr>
          <p:cNvPr id="55" name="Google Shape;55;p13"/>
          <p:cNvSpPr txBox="1">
            <a:spLocks noGrp="1"/>
          </p:cNvSpPr>
          <p:nvPr>
            <p:ph type="body" idx="1"/>
          </p:nvPr>
        </p:nvSpPr>
        <p:spPr>
          <a:xfrm>
            <a:off x="415600" y="1536633"/>
            <a:ext cx="5333200" cy="4555200"/>
          </a:xfrm>
          <a:prstGeom prst="rect">
            <a:avLst/>
          </a:prstGeom>
        </p:spPr>
        <p:txBody>
          <a:bodyPr spcFirstLastPara="1" vert="horz" wrap="square" lIns="121900" tIns="121900" rIns="121900" bIns="121900" rtlCol="0" anchor="t" anchorCtr="0">
            <a:noAutofit/>
          </a:bodyPr>
          <a:lstStyle/>
          <a:p>
            <a:pPr marL="0" indent="0">
              <a:buNone/>
            </a:pPr>
            <a:r>
              <a:rPr lang="de" sz="2133" b="1" u="sng" dirty="0"/>
              <a:t>eine bewegliche Sache § 883ff ZPO</a:t>
            </a:r>
            <a:endParaRPr sz="2133" b="1" u="sng" dirty="0"/>
          </a:p>
          <a:p>
            <a:pPr marL="380990" indent="-380990">
              <a:spcBef>
                <a:spcPts val="2133"/>
              </a:spcBef>
            </a:pPr>
            <a:r>
              <a:rPr lang="de" sz="2133" dirty="0"/>
              <a:t>herauszugeben, zu übereignen, zu liefern, zu überlassen, zu hinterlegen</a:t>
            </a:r>
            <a:endParaRPr sz="2133" dirty="0"/>
          </a:p>
          <a:p>
            <a:pPr marL="380990" indent="-380990">
              <a:spcBef>
                <a:spcPts val="2133"/>
              </a:spcBef>
            </a:pPr>
            <a:r>
              <a:rPr lang="de" sz="2133" dirty="0"/>
              <a:t>Wegnahme der Sache beim Schuldner durch GV und Übergabe an den Gläubiger</a:t>
            </a:r>
            <a:endParaRPr sz="2133" dirty="0"/>
          </a:p>
          <a:p>
            <a:pPr marL="380990" indent="-380990">
              <a:spcBef>
                <a:spcPts val="2133"/>
              </a:spcBef>
            </a:pPr>
            <a:r>
              <a:rPr lang="de" sz="2133" dirty="0"/>
              <a:t>wird die Sache nicht vorgefunden, eV des Schuldners hinsichtlich Besitz und Unkenntnis des Verbleibs der Sache oder Schadenersatz</a:t>
            </a:r>
            <a:endParaRPr sz="2133" dirty="0"/>
          </a:p>
          <a:p>
            <a:pPr marL="0" indent="0">
              <a:spcBef>
                <a:spcPts val="2133"/>
              </a:spcBef>
              <a:spcAft>
                <a:spcPts val="2133"/>
              </a:spcAft>
              <a:buNone/>
            </a:pPr>
            <a:endParaRPr b="1" dirty="0"/>
          </a:p>
        </p:txBody>
      </p:sp>
      <p:sp>
        <p:nvSpPr>
          <p:cNvPr id="56" name="Google Shape;56;p13"/>
          <p:cNvSpPr txBox="1">
            <a:spLocks noGrp="1"/>
          </p:cNvSpPr>
          <p:nvPr>
            <p:ph type="body" idx="2"/>
          </p:nvPr>
        </p:nvSpPr>
        <p:spPr>
          <a:xfrm>
            <a:off x="6443200" y="1536633"/>
            <a:ext cx="5333200" cy="4829600"/>
          </a:xfrm>
          <a:prstGeom prst="rect">
            <a:avLst/>
          </a:prstGeom>
        </p:spPr>
        <p:txBody>
          <a:bodyPr spcFirstLastPara="1" vert="horz" wrap="square" lIns="121900" tIns="121900" rIns="121900" bIns="121900" rtlCol="0" anchor="t" anchorCtr="0">
            <a:noAutofit/>
          </a:bodyPr>
          <a:lstStyle/>
          <a:p>
            <a:pPr marL="0" indent="0">
              <a:buNone/>
            </a:pPr>
            <a:r>
              <a:rPr lang="de" sz="2133" b="1" u="sng" dirty="0"/>
              <a:t>eine unbewegliche Sache §885 ZPO</a:t>
            </a:r>
            <a:endParaRPr sz="2133" dirty="0"/>
          </a:p>
          <a:p>
            <a:pPr marL="380990" indent="-380990">
              <a:spcBef>
                <a:spcPts val="2133"/>
              </a:spcBef>
            </a:pPr>
            <a:r>
              <a:rPr lang="de" sz="2133" dirty="0"/>
              <a:t>herauszugeben, zu räumen, zu überlassen</a:t>
            </a:r>
            <a:endParaRPr sz="2133" dirty="0"/>
          </a:p>
          <a:p>
            <a:pPr marL="380990" indent="-380990">
              <a:spcBef>
                <a:spcPts val="2133"/>
              </a:spcBef>
            </a:pPr>
            <a:r>
              <a:rPr lang="de" sz="2133" dirty="0"/>
              <a:t>Besitzentsetzung des Schuldners, Besitzeinweisung des Gläubigers</a:t>
            </a:r>
            <a:endParaRPr sz="2133" dirty="0"/>
          </a:p>
          <a:p>
            <a:pPr marL="380990" indent="-380990">
              <a:spcBef>
                <a:spcPts val="2133"/>
              </a:spcBef>
            </a:pPr>
            <a:r>
              <a:rPr lang="de" sz="2133" dirty="0"/>
              <a:t>Wegschaffung nicht vollstreckbarer Sachen - Einlagerung</a:t>
            </a:r>
            <a:endParaRPr sz="2133" dirty="0"/>
          </a:p>
          <a:p>
            <a:pPr marL="380990" indent="-380990">
              <a:spcBef>
                <a:spcPts val="2133"/>
              </a:spcBef>
            </a:pPr>
            <a:r>
              <a:rPr lang="de" sz="2133" dirty="0"/>
              <a:t>Vollstreckbare Sachen - Pfändung</a:t>
            </a:r>
            <a:endParaRPr sz="2133" dirty="0"/>
          </a:p>
          <a:p>
            <a:pPr marL="380990" indent="-380990">
              <a:spcBef>
                <a:spcPts val="2133"/>
              </a:spcBef>
            </a:pPr>
            <a:r>
              <a:rPr lang="de" sz="2133" dirty="0"/>
              <a:t>Räumung</a:t>
            </a:r>
            <a:endParaRPr sz="2133" dirty="0"/>
          </a:p>
          <a:p>
            <a:pPr marL="0" indent="0">
              <a:spcBef>
                <a:spcPts val="2133"/>
              </a:spcBef>
              <a:spcAft>
                <a:spcPts val="2133"/>
              </a:spcAft>
              <a:buNone/>
            </a:pPr>
            <a:endParaRPr dirty="0"/>
          </a:p>
        </p:txBody>
      </p:sp>
    </p:spTree>
    <p:extLst>
      <p:ext uri="{BB962C8B-B14F-4D97-AF65-F5344CB8AC3E}">
        <p14:creationId xmlns:p14="http://schemas.microsoft.com/office/powerpoint/2010/main" val="2937845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6">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6">
                                            <p:txEl>
                                              <p:pRg st="3" end="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6">
                                            <p:txEl>
                                              <p:pRg st="4" end="4"/>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415600" y="593367"/>
            <a:ext cx="11360800" cy="7636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dirty="0"/>
              <a:t>Vollstreckungsschutzantrag § 765a</a:t>
            </a:r>
            <a:endParaRPr dirty="0"/>
          </a:p>
        </p:txBody>
      </p:sp>
      <p:sp>
        <p:nvSpPr>
          <p:cNvPr id="55" name="Google Shape;55;p13"/>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380990" indent="-380990"/>
            <a:r>
              <a:rPr lang="de" dirty="0"/>
              <a:t>Auffangvorschrift, wenn kein anderes Mittel möglich ist</a:t>
            </a:r>
            <a:endParaRPr dirty="0"/>
          </a:p>
          <a:p>
            <a:pPr marL="380990" indent="-380990">
              <a:spcBef>
                <a:spcPts val="2133"/>
              </a:spcBef>
            </a:pPr>
            <a:r>
              <a:rPr lang="de" dirty="0"/>
              <a:t>möglich im Verfahren der Forderungspfändung, Pfändungsverfahren, Verfahren zur Herausgabe von Sachen</a:t>
            </a:r>
            <a:endParaRPr b="1" dirty="0"/>
          </a:p>
          <a:p>
            <a:pPr marL="0" indent="0">
              <a:spcBef>
                <a:spcPts val="2133"/>
              </a:spcBef>
              <a:spcAft>
                <a:spcPts val="2133"/>
              </a:spcAft>
              <a:buNone/>
            </a:pPr>
            <a:r>
              <a:rPr lang="de" sz="2667" b="1" dirty="0"/>
              <a:t>Merke: </a:t>
            </a:r>
            <a:r>
              <a:rPr lang="de" sz="2667" dirty="0">
                <a:solidFill>
                  <a:srgbClr val="FF0000"/>
                </a:solidFill>
              </a:rPr>
              <a:t>Der Vollstreckungsschutzantrag stellt einen absoluten        Ausnahmerechtsbehelf bei besonderen Härten dar, vor allem bei Räumung nach Ablauf der Räumungsfrist, Suizidgefahr, Schwangerschaft, Krankheit etc.</a:t>
            </a:r>
            <a:endParaRPr sz="2667" dirty="0">
              <a:solidFill>
                <a:srgbClr val="FF0000"/>
              </a:solidFill>
            </a:endParaRPr>
          </a:p>
        </p:txBody>
      </p:sp>
    </p:spTree>
    <p:extLst>
      <p:ext uri="{BB962C8B-B14F-4D97-AF65-F5344CB8AC3E}">
        <p14:creationId xmlns:p14="http://schemas.microsoft.com/office/powerpoint/2010/main" val="1730650559"/>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415600" y="593367"/>
            <a:ext cx="11360800" cy="7636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dirty="0"/>
              <a:t>Vollstreckungserinnerung § 766 ZPO</a:t>
            </a:r>
            <a:endParaRPr dirty="0"/>
          </a:p>
        </p:txBody>
      </p:sp>
      <p:sp>
        <p:nvSpPr>
          <p:cNvPr id="67" name="Google Shape;67;p15"/>
          <p:cNvSpPr txBox="1">
            <a:spLocks noGrp="1"/>
          </p:cNvSpPr>
          <p:nvPr>
            <p:ph type="body" idx="1"/>
          </p:nvPr>
        </p:nvSpPr>
        <p:spPr>
          <a:xfrm>
            <a:off x="415600" y="1536633"/>
            <a:ext cx="5333200" cy="4555200"/>
          </a:xfrm>
          <a:prstGeom prst="rect">
            <a:avLst/>
          </a:prstGeom>
        </p:spPr>
        <p:txBody>
          <a:bodyPr spcFirstLastPara="1" vert="horz" wrap="square" lIns="121900" tIns="121900" rIns="121900" bIns="121900" rtlCol="0" anchor="t" anchorCtr="0">
            <a:noAutofit/>
          </a:bodyPr>
          <a:lstStyle/>
          <a:p>
            <a:pPr marL="0" indent="0">
              <a:buClr>
                <a:schemeClr val="dk1"/>
              </a:buClr>
              <a:buSzPts val="1100"/>
              <a:buNone/>
            </a:pPr>
            <a:r>
              <a:rPr lang="de" b="1" u="sng" dirty="0"/>
              <a:t>Schuldner legt Erinnerung ein:</a:t>
            </a:r>
            <a:endParaRPr b="1" u="sng" dirty="0"/>
          </a:p>
          <a:p>
            <a:pPr marL="0" indent="0">
              <a:spcBef>
                <a:spcPts val="2133"/>
              </a:spcBef>
              <a:buNone/>
            </a:pPr>
            <a:r>
              <a:rPr lang="de" dirty="0"/>
              <a:t>-Vollstreckungsorgan nicht zuständig</a:t>
            </a:r>
            <a:endParaRPr dirty="0"/>
          </a:p>
          <a:p>
            <a:pPr marL="0" indent="0">
              <a:spcBef>
                <a:spcPts val="2133"/>
              </a:spcBef>
              <a:buNone/>
            </a:pPr>
            <a:r>
              <a:rPr lang="de" dirty="0"/>
              <a:t>-kein ordnungsgemäßer Auftrag</a:t>
            </a:r>
            <a:endParaRPr dirty="0"/>
          </a:p>
          <a:p>
            <a:pPr marL="0" indent="0">
              <a:spcBef>
                <a:spcPts val="2133"/>
              </a:spcBef>
              <a:buNone/>
            </a:pPr>
            <a:r>
              <a:rPr lang="de" dirty="0"/>
              <a:t>-fehlende ZV-Voraussetzungen</a:t>
            </a:r>
            <a:endParaRPr dirty="0"/>
          </a:p>
          <a:p>
            <a:pPr marL="0" indent="0">
              <a:spcBef>
                <a:spcPts val="2133"/>
              </a:spcBef>
              <a:buNone/>
            </a:pPr>
            <a:r>
              <a:rPr lang="de" dirty="0"/>
              <a:t>-Vollstreckungshindernisse</a:t>
            </a:r>
            <a:endParaRPr dirty="0"/>
          </a:p>
          <a:p>
            <a:pPr marL="0" indent="0">
              <a:spcBef>
                <a:spcPts val="2133"/>
              </a:spcBef>
              <a:buNone/>
            </a:pPr>
            <a:r>
              <a:rPr lang="de" dirty="0"/>
              <a:t>-Vollstreckung in falsche Vermögensmassen</a:t>
            </a:r>
            <a:endParaRPr dirty="0"/>
          </a:p>
          <a:p>
            <a:pPr marL="0" indent="0">
              <a:spcBef>
                <a:spcPts val="2133"/>
              </a:spcBef>
              <a:buNone/>
            </a:pPr>
            <a:r>
              <a:rPr lang="de" dirty="0"/>
              <a:t>-Verstoß gegen Verfahrensvorschriften bei Pfändung und Verwertung</a:t>
            </a:r>
            <a:endParaRPr dirty="0"/>
          </a:p>
          <a:p>
            <a:pPr marL="0" indent="0">
              <a:spcBef>
                <a:spcPts val="2133"/>
              </a:spcBef>
              <a:spcAft>
                <a:spcPts val="2133"/>
              </a:spcAft>
              <a:buNone/>
            </a:pPr>
            <a:endParaRPr dirty="0"/>
          </a:p>
        </p:txBody>
      </p:sp>
      <p:sp>
        <p:nvSpPr>
          <p:cNvPr id="68" name="Google Shape;68;p15"/>
          <p:cNvSpPr txBox="1">
            <a:spLocks noGrp="1"/>
          </p:cNvSpPr>
          <p:nvPr>
            <p:ph type="body" idx="2"/>
          </p:nvPr>
        </p:nvSpPr>
        <p:spPr>
          <a:xfrm>
            <a:off x="6443200" y="1536633"/>
            <a:ext cx="5333200" cy="4555200"/>
          </a:xfrm>
          <a:prstGeom prst="rect">
            <a:avLst/>
          </a:prstGeom>
        </p:spPr>
        <p:txBody>
          <a:bodyPr spcFirstLastPara="1" vert="horz" wrap="square" lIns="121900" tIns="121900" rIns="121900" bIns="121900" rtlCol="0" anchor="t" anchorCtr="0">
            <a:noAutofit/>
          </a:bodyPr>
          <a:lstStyle/>
          <a:p>
            <a:pPr marL="0" indent="0">
              <a:buNone/>
            </a:pPr>
            <a:r>
              <a:rPr lang="de" b="1" u="sng" dirty="0"/>
              <a:t>Gläubiger legt Erinnerung ein:</a:t>
            </a:r>
            <a:endParaRPr b="1" u="sng" dirty="0"/>
          </a:p>
          <a:p>
            <a:pPr marL="0" indent="0">
              <a:spcBef>
                <a:spcPts val="2133"/>
              </a:spcBef>
              <a:buNone/>
            </a:pPr>
            <a:r>
              <a:rPr lang="de" dirty="0"/>
              <a:t>-wenn Ausführung der Vollstreckungsmaßnahmen abgelehnt wird</a:t>
            </a:r>
            <a:endParaRPr dirty="0"/>
          </a:p>
          <a:p>
            <a:pPr marL="0" indent="0">
              <a:spcBef>
                <a:spcPts val="2133"/>
              </a:spcBef>
              <a:buNone/>
            </a:pPr>
            <a:r>
              <a:rPr lang="de" dirty="0"/>
              <a:t>-Vollstreckung ohne besonderen Grund verzögert wird</a:t>
            </a:r>
            <a:endParaRPr dirty="0"/>
          </a:p>
          <a:p>
            <a:pPr marL="0" indent="0">
              <a:spcBef>
                <a:spcPts val="2133"/>
              </a:spcBef>
              <a:buNone/>
            </a:pPr>
            <a:r>
              <a:rPr lang="de" dirty="0"/>
              <a:t>-zulässige Weisungen des Gläubigers nicht befolgt werden</a:t>
            </a:r>
            <a:endParaRPr dirty="0"/>
          </a:p>
          <a:p>
            <a:pPr marL="0" indent="0">
              <a:spcBef>
                <a:spcPts val="2133"/>
              </a:spcBef>
              <a:buClr>
                <a:schemeClr val="dk1"/>
              </a:buClr>
              <a:buSzPts val="1100"/>
              <a:buNone/>
            </a:pPr>
            <a:endParaRPr dirty="0"/>
          </a:p>
          <a:p>
            <a:pPr marL="0" indent="0">
              <a:spcBef>
                <a:spcPts val="2133"/>
              </a:spcBef>
              <a:spcAft>
                <a:spcPts val="2133"/>
              </a:spcAft>
              <a:buNone/>
            </a:pPr>
            <a:endParaRPr dirty="0"/>
          </a:p>
        </p:txBody>
      </p:sp>
    </p:spTree>
    <p:extLst>
      <p:ext uri="{BB962C8B-B14F-4D97-AF65-F5344CB8AC3E}">
        <p14:creationId xmlns:p14="http://schemas.microsoft.com/office/powerpoint/2010/main" val="4197628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8">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8">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8">
                                            <p:txEl>
                                              <p:pRg st="2" end="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build="p"/>
      <p:bldP spid="68" grpId="0"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415600" y="593367"/>
            <a:ext cx="11360800" cy="7636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spcFirstLastPara="1" vert="horz" wrap="square" lIns="121900" tIns="121900" rIns="121900" bIns="121900" rtlCol="0" anchor="t" anchorCtr="0">
            <a:noAutofit/>
          </a:bodyPr>
          <a:lstStyle/>
          <a:p>
            <a:r>
              <a:rPr lang="de"/>
              <a:t>Weitere Möglichkeiten für § 766 ZPO</a:t>
            </a:r>
            <a:endParaRPr/>
          </a:p>
        </p:txBody>
      </p:sp>
      <p:sp>
        <p:nvSpPr>
          <p:cNvPr id="74" name="Google Shape;74;p16"/>
          <p:cNvSpPr txBox="1">
            <a:spLocks noGrp="1"/>
          </p:cNvSpPr>
          <p:nvPr>
            <p:ph type="body" idx="1"/>
          </p:nvPr>
        </p:nvSpPr>
        <p:spPr>
          <a:xfrm>
            <a:off x="415600" y="1536633"/>
            <a:ext cx="5333200" cy="4555200"/>
          </a:xfrm>
          <a:prstGeom prst="rect">
            <a:avLst/>
          </a:prstGeom>
        </p:spPr>
        <p:txBody>
          <a:bodyPr spcFirstLastPara="1" vert="horz" wrap="square" lIns="121900" tIns="121900" rIns="121900" bIns="121900" rtlCol="0" anchor="t" anchorCtr="0">
            <a:noAutofit/>
          </a:bodyPr>
          <a:lstStyle/>
          <a:p>
            <a:pPr marL="0" indent="0">
              <a:buNone/>
            </a:pPr>
            <a:r>
              <a:rPr lang="de" b="1" u="sng"/>
              <a:t>Dritter legt Erinnerung ein</a:t>
            </a:r>
            <a:endParaRPr b="1" u="sng"/>
          </a:p>
          <a:p>
            <a:pPr marL="0" indent="0">
              <a:spcBef>
                <a:spcPts val="2133"/>
              </a:spcBef>
              <a:buNone/>
            </a:pPr>
            <a:r>
              <a:rPr lang="de"/>
              <a:t>-Dritter macht als Gewahrsamsinhaber geltend,dass eine sich in seinem Gewahrsam befindliche Sache ohne seine Herausgabebereitschaft gepfändet wurde</a:t>
            </a:r>
            <a:endParaRPr/>
          </a:p>
          <a:p>
            <a:pPr marL="0" indent="0">
              <a:spcBef>
                <a:spcPts val="2133"/>
              </a:spcBef>
              <a:spcAft>
                <a:spcPts val="2133"/>
              </a:spcAft>
              <a:buNone/>
            </a:pPr>
            <a:endParaRPr/>
          </a:p>
        </p:txBody>
      </p:sp>
      <p:sp>
        <p:nvSpPr>
          <p:cNvPr id="75" name="Google Shape;75;p16"/>
          <p:cNvSpPr txBox="1">
            <a:spLocks noGrp="1"/>
          </p:cNvSpPr>
          <p:nvPr>
            <p:ph type="body" idx="2"/>
          </p:nvPr>
        </p:nvSpPr>
        <p:spPr>
          <a:xfrm>
            <a:off x="6443200" y="1536633"/>
            <a:ext cx="5333200" cy="4555200"/>
          </a:xfrm>
          <a:prstGeom prst="rect">
            <a:avLst/>
          </a:prstGeom>
        </p:spPr>
        <p:txBody>
          <a:bodyPr spcFirstLastPara="1" vert="horz" wrap="square" lIns="121900" tIns="121900" rIns="121900" bIns="121900" rtlCol="0" anchor="t" anchorCtr="0">
            <a:noAutofit/>
          </a:bodyPr>
          <a:lstStyle/>
          <a:p>
            <a:pPr marL="0" indent="0">
              <a:buNone/>
            </a:pPr>
            <a:r>
              <a:rPr lang="de-DE" b="1" u="sng"/>
              <a:t>Erinnerung gegen den Kostenansatz</a:t>
            </a:r>
          </a:p>
          <a:p>
            <a:pPr marL="0" indent="0">
              <a:spcBef>
                <a:spcPts val="2133"/>
              </a:spcBef>
              <a:spcAft>
                <a:spcPts val="2133"/>
              </a:spcAft>
              <a:buNone/>
            </a:pPr>
            <a:r>
              <a:rPr lang="de-DE"/>
              <a:t>-dem Schuldner wurden ungerechtfertigte Kosten auferlegt</a:t>
            </a:r>
          </a:p>
        </p:txBody>
      </p:sp>
    </p:spTree>
    <p:extLst>
      <p:ext uri="{BB962C8B-B14F-4D97-AF65-F5344CB8AC3E}">
        <p14:creationId xmlns:p14="http://schemas.microsoft.com/office/powerpoint/2010/main" val="28833891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de-DE" u="sng" dirty="0"/>
              <a:t>Gerichtsvollzieher</a:t>
            </a:r>
            <a:br>
              <a:rPr lang="de-DE" u="sng" dirty="0"/>
            </a:br>
            <a:endParaRPr lang="de-DE" dirty="0"/>
          </a:p>
        </p:txBody>
      </p:sp>
      <p:sp>
        <p:nvSpPr>
          <p:cNvPr id="3" name="Inhaltsplatzhalter 2"/>
          <p:cNvSpPr>
            <a:spLocks noGrp="1"/>
          </p:cNvSpPr>
          <p:nvPr>
            <p:ph idx="1"/>
          </p:nvPr>
        </p:nvSpPr>
        <p:spPr/>
        <p:txBody>
          <a:bodyPr>
            <a:normAutofit fontScale="92500"/>
          </a:bodyPr>
          <a:lstStyle/>
          <a:p>
            <a:pPr marL="0" indent="0">
              <a:buNone/>
            </a:pPr>
            <a:endParaRPr lang="de-DE" sz="3200" dirty="0"/>
          </a:p>
          <a:p>
            <a:r>
              <a:rPr lang="de-DE" dirty="0"/>
              <a:t>Vollstreckung in das bewegliche Vermögen (Mobiliarvollstreckung/ Pfändung und Verwertung</a:t>
            </a:r>
            <a:r>
              <a:rPr lang="de-DE" dirty="0" smtClean="0"/>
              <a:t>) §§ 808 ff ZPO</a:t>
            </a:r>
            <a:endParaRPr lang="de-DE" dirty="0"/>
          </a:p>
          <a:p>
            <a:r>
              <a:rPr lang="de-DE" dirty="0"/>
              <a:t>Abnahme der </a:t>
            </a:r>
            <a:r>
              <a:rPr lang="de-DE" dirty="0" smtClean="0"/>
              <a:t>Vermögensauskunft § 802c ZPO</a:t>
            </a:r>
            <a:endParaRPr lang="de-DE" dirty="0"/>
          </a:p>
          <a:p>
            <a:r>
              <a:rPr lang="de-DE" dirty="0"/>
              <a:t>Herausgabevollstreckung (Räumungen, Wegnahme etc</a:t>
            </a:r>
            <a:r>
              <a:rPr lang="de-DE" dirty="0" smtClean="0"/>
              <a:t>.)§§ 883,885 ZPO</a:t>
            </a:r>
            <a:endParaRPr lang="de-DE" dirty="0"/>
          </a:p>
          <a:p>
            <a:r>
              <a:rPr lang="de-DE" dirty="0"/>
              <a:t>Vollstreckung von Haftbefehlen und </a:t>
            </a:r>
            <a:r>
              <a:rPr lang="de-DE" dirty="0" smtClean="0"/>
              <a:t>Vorführungsbefehlen § 802g ZPO</a:t>
            </a:r>
            <a:endParaRPr lang="de-DE" dirty="0"/>
          </a:p>
          <a:p>
            <a:r>
              <a:rPr lang="de-DE" dirty="0" smtClean="0"/>
              <a:t>Zustellungen § 192 ZPO</a:t>
            </a:r>
            <a:endParaRPr lang="de-DE" dirty="0"/>
          </a:p>
          <a:p>
            <a:r>
              <a:rPr lang="de-DE" dirty="0"/>
              <a:t>Beseitigung von Widerstand (Zählersperrung etc</a:t>
            </a:r>
            <a:r>
              <a:rPr lang="de-DE" dirty="0" smtClean="0"/>
              <a:t>.) § 892 ZPO</a:t>
            </a:r>
            <a:endParaRPr lang="de-DE" dirty="0"/>
          </a:p>
          <a:p>
            <a:r>
              <a:rPr lang="de-DE" dirty="0" smtClean="0"/>
              <a:t>Eintragungsanordnungsverfahren § 882c ZPO</a:t>
            </a:r>
            <a:endParaRPr lang="de-DE" dirty="0"/>
          </a:p>
          <a:p>
            <a:pPr>
              <a:buFont typeface="Symbol" pitchFamily="18" charset="2"/>
              <a:buChar char="-"/>
            </a:pPr>
            <a:endParaRPr lang="de-DE" dirty="0"/>
          </a:p>
          <a:p>
            <a:pPr>
              <a:buFont typeface="Symbol" pitchFamily="18" charset="2"/>
              <a:buChar char="-"/>
            </a:pPr>
            <a:endParaRPr lang="de-DE" dirty="0"/>
          </a:p>
          <a:p>
            <a:pPr>
              <a:buFont typeface="Symbol" pitchFamily="18" charset="2"/>
              <a:buChar char="-"/>
            </a:pPr>
            <a:endParaRPr lang="de-DE" dirty="0"/>
          </a:p>
          <a:p>
            <a:endParaRPr lang="de-DE" dirty="0"/>
          </a:p>
        </p:txBody>
      </p:sp>
    </p:spTree>
    <p:extLst>
      <p:ext uri="{BB962C8B-B14F-4D97-AF65-F5344CB8AC3E}">
        <p14:creationId xmlns:p14="http://schemas.microsoft.com/office/powerpoint/2010/main" val="4152486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415600" y="593367"/>
            <a:ext cx="11360800" cy="763600"/>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spcFirstLastPara="1" vert="horz" wrap="square" lIns="121900" tIns="121900" rIns="121900" bIns="121900" rtlCol="0" anchor="t" anchorCtr="0">
            <a:noAutofit/>
          </a:bodyPr>
          <a:lstStyle/>
          <a:p>
            <a:r>
              <a:rPr lang="de" dirty="0"/>
              <a:t>Aufgabe 1</a:t>
            </a:r>
            <a:endParaRPr dirty="0"/>
          </a:p>
        </p:txBody>
      </p:sp>
      <p:sp>
        <p:nvSpPr>
          <p:cNvPr id="55" name="Google Shape;55;p13"/>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spcAft>
                <a:spcPts val="2133"/>
              </a:spcAft>
              <a:buNone/>
            </a:pPr>
            <a:endParaRPr lang="de" sz="2667" dirty="0"/>
          </a:p>
          <a:p>
            <a:pPr marL="0" indent="0">
              <a:spcAft>
                <a:spcPts val="2133"/>
              </a:spcAft>
              <a:buNone/>
            </a:pPr>
            <a:r>
              <a:rPr lang="de" sz="2667" dirty="0"/>
              <a:t>Der Gläubiger erteilt dem Gerichtsvollzieher einen Vollstreckungsauftrag. Dieser lehnt die Durchführung ab, weil er meint, es läge kein ordnungsgemäßer Titel vor. Welcher Rechtsbehelf steht dem Gläubiger zu?</a:t>
            </a:r>
            <a:endParaRPr sz="2667" dirty="0"/>
          </a:p>
        </p:txBody>
      </p:sp>
    </p:spTree>
    <p:extLst>
      <p:ext uri="{BB962C8B-B14F-4D97-AF65-F5344CB8AC3E}">
        <p14:creationId xmlns:p14="http://schemas.microsoft.com/office/powerpoint/2010/main" val="79882986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415600" y="593367"/>
            <a:ext cx="11360800" cy="763600"/>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spcFirstLastPara="1" vert="horz" wrap="square" lIns="121900" tIns="121900" rIns="121900" bIns="121900" rtlCol="0" anchor="t" anchorCtr="0">
            <a:noAutofit/>
          </a:bodyPr>
          <a:lstStyle/>
          <a:p>
            <a:r>
              <a:rPr lang="de" dirty="0"/>
              <a:t>Aufgabe 2</a:t>
            </a:r>
            <a:endParaRPr dirty="0"/>
          </a:p>
        </p:txBody>
      </p:sp>
      <p:sp>
        <p:nvSpPr>
          <p:cNvPr id="61" name="Google Shape;61;p14"/>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r>
              <a:rPr lang="de" dirty="0"/>
              <a:t>Der Gerichtsvollzieher pfändet beim Schuldner einen PKW, wogegen sich der Schuldner wehrt.</a:t>
            </a:r>
            <a:endParaRPr dirty="0"/>
          </a:p>
          <a:p>
            <a:pPr marL="0" indent="0">
              <a:spcBef>
                <a:spcPts val="2133"/>
              </a:spcBef>
              <a:buNone/>
            </a:pPr>
            <a:r>
              <a:rPr lang="de" dirty="0"/>
              <a:t>Womit?</a:t>
            </a:r>
            <a:endParaRPr dirty="0"/>
          </a:p>
          <a:p>
            <a:pPr marL="0" indent="0">
              <a:spcBef>
                <a:spcPts val="2133"/>
              </a:spcBef>
              <a:buNone/>
            </a:pPr>
            <a:r>
              <a:rPr lang="de" dirty="0"/>
              <a:t>Daraufhin wird die Zwangsvollstreckung für unzulässig erklärt und der Gerichtsvollzieher hebt die Pfändung auf.</a:t>
            </a:r>
            <a:endParaRPr dirty="0"/>
          </a:p>
          <a:p>
            <a:pPr marL="0" indent="0">
              <a:spcBef>
                <a:spcPts val="2133"/>
              </a:spcBef>
              <a:spcAft>
                <a:spcPts val="2133"/>
              </a:spcAft>
              <a:buNone/>
            </a:pPr>
            <a:r>
              <a:rPr lang="de" dirty="0"/>
              <a:t>Was kann der Gläubiger  unternehmen?</a:t>
            </a:r>
            <a:endParaRPr dirty="0"/>
          </a:p>
        </p:txBody>
      </p:sp>
    </p:spTree>
    <p:extLst>
      <p:ext uri="{BB962C8B-B14F-4D97-AF65-F5344CB8AC3E}">
        <p14:creationId xmlns:p14="http://schemas.microsoft.com/office/powerpoint/2010/main" val="149939718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415600" y="593367"/>
            <a:ext cx="11360800" cy="763600"/>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spcFirstLastPara="1" vert="horz" wrap="square" lIns="121900" tIns="121900" rIns="121900" bIns="121900" rtlCol="0" anchor="t" anchorCtr="0">
            <a:noAutofit/>
          </a:bodyPr>
          <a:lstStyle/>
          <a:p>
            <a:r>
              <a:rPr lang="de" dirty="0"/>
              <a:t>Aufgabe 3</a:t>
            </a:r>
            <a:endParaRPr dirty="0"/>
          </a:p>
        </p:txBody>
      </p:sp>
      <p:sp>
        <p:nvSpPr>
          <p:cNvPr id="79" name="Google Shape;79;p17"/>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endParaRPr lang="de" sz="2667" dirty="0"/>
          </a:p>
          <a:p>
            <a:pPr marL="0" indent="0">
              <a:buNone/>
            </a:pPr>
            <a:r>
              <a:rPr lang="de" sz="2667" dirty="0"/>
              <a:t>Der Gläubiger hat gegen den Schuldner einen Titel auf Zahlung von </a:t>
            </a:r>
          </a:p>
          <a:p>
            <a:pPr marL="0" indent="0">
              <a:buNone/>
            </a:pPr>
            <a:r>
              <a:rPr lang="de" sz="2667" dirty="0"/>
              <a:t>2800 € erwirkt. Der Gerichtsvollzieher findet beim Schuldner in dessen Wohnzimmer eine Stereoanlage im Wert von 3800 € vor. Der Schuldner erklärt, er habe die Anlage von seinem Freund für einige Tage geliehen. Der GV prüft die Angabe des Schuldners nicht weiter nach und pfändet die Anlage.</a:t>
            </a:r>
            <a:endParaRPr sz="2667" dirty="0"/>
          </a:p>
          <a:p>
            <a:pPr marL="0" indent="0">
              <a:spcBef>
                <a:spcPts val="2133"/>
              </a:spcBef>
              <a:spcAft>
                <a:spcPts val="2133"/>
              </a:spcAft>
              <a:buNone/>
            </a:pPr>
            <a:r>
              <a:rPr lang="de" sz="2667" dirty="0"/>
              <a:t>Tatsächlich ist die Anlage Eigentum des Freundes.</a:t>
            </a:r>
            <a:endParaRPr sz="2667" dirty="0"/>
          </a:p>
        </p:txBody>
      </p:sp>
    </p:spTree>
    <p:extLst>
      <p:ext uri="{BB962C8B-B14F-4D97-AF65-F5344CB8AC3E}">
        <p14:creationId xmlns:p14="http://schemas.microsoft.com/office/powerpoint/2010/main" val="152875110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415600" y="593367"/>
            <a:ext cx="11360800" cy="763600"/>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spcFirstLastPara="1" vert="horz" wrap="square" lIns="121900" tIns="121900" rIns="121900" bIns="121900" rtlCol="0" anchor="t" anchorCtr="0">
            <a:noAutofit/>
          </a:bodyPr>
          <a:lstStyle/>
          <a:p>
            <a:r>
              <a:rPr lang="de" dirty="0"/>
              <a:t>Aufgabe 4</a:t>
            </a:r>
            <a:endParaRPr dirty="0"/>
          </a:p>
        </p:txBody>
      </p:sp>
      <p:sp>
        <p:nvSpPr>
          <p:cNvPr id="85" name="Google Shape;85;p18"/>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endParaRPr lang="de" dirty="0"/>
          </a:p>
          <a:p>
            <a:pPr marL="0" indent="0">
              <a:buNone/>
            </a:pPr>
            <a:r>
              <a:rPr lang="de" sz="2667" dirty="0"/>
              <a:t>Der Schuldner ist verurteilt, an den Gläubiger 4.000€ zu zahlen. Zwei Wochen nach Eintritt der Rechtskraft treffen sich beide zufällig im Straßencafe. In fröhlicher Laune unterzeichnet der Gläubiger </a:t>
            </a:r>
            <a:r>
              <a:rPr lang="de" sz="2667" dirty="0" smtClean="0"/>
              <a:t>eine Serviettemit </a:t>
            </a:r>
            <a:r>
              <a:rPr lang="de" sz="2667" dirty="0"/>
              <a:t>folgendem Text</a:t>
            </a:r>
            <a:r>
              <a:rPr lang="de" sz="2667" dirty="0" smtClean="0"/>
              <a:t>:  </a:t>
            </a:r>
            <a:r>
              <a:rPr lang="de" sz="2667" dirty="0"/>
              <a:t>“ Ich verpflichte mich, aus dem Urteil über 4.000 € in den nächsten 15 Monaten nicht zu vollstrecken.” Am nächsten morgen hält der Gläubiger den Text auf dem Bierdeckel für einen Scherz und beauftragt den GV mit der Zwangsvollstreckung.</a:t>
            </a:r>
            <a:endParaRPr sz="2667" dirty="0"/>
          </a:p>
          <a:p>
            <a:pPr marL="0" indent="0">
              <a:spcBef>
                <a:spcPts val="2133"/>
              </a:spcBef>
              <a:spcAft>
                <a:spcPts val="2133"/>
              </a:spcAft>
              <a:buNone/>
            </a:pPr>
            <a:endParaRPr dirty="0"/>
          </a:p>
        </p:txBody>
      </p:sp>
    </p:spTree>
    <p:extLst>
      <p:ext uri="{BB962C8B-B14F-4D97-AF65-F5344CB8AC3E}">
        <p14:creationId xmlns:p14="http://schemas.microsoft.com/office/powerpoint/2010/main" val="157505931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xfrm>
            <a:off x="415600" y="593367"/>
            <a:ext cx="11360800" cy="763600"/>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spcFirstLastPara="1" vert="horz" wrap="square" lIns="121900" tIns="121900" rIns="121900" bIns="121900" rtlCol="0" anchor="t" anchorCtr="0">
            <a:noAutofit/>
          </a:bodyPr>
          <a:lstStyle/>
          <a:p>
            <a:r>
              <a:rPr lang="de" dirty="0"/>
              <a:t>Aufgabe 5</a:t>
            </a:r>
            <a:endParaRPr dirty="0"/>
          </a:p>
        </p:txBody>
      </p:sp>
      <p:sp>
        <p:nvSpPr>
          <p:cNvPr id="91" name="Google Shape;91;p19"/>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spcAft>
                <a:spcPts val="2133"/>
              </a:spcAft>
              <a:buNone/>
            </a:pPr>
            <a:endParaRPr lang="de" dirty="0"/>
          </a:p>
          <a:p>
            <a:pPr marL="0" indent="0">
              <a:spcAft>
                <a:spcPts val="2133"/>
              </a:spcAft>
              <a:buNone/>
            </a:pPr>
            <a:r>
              <a:rPr lang="de" sz="2667" dirty="0"/>
              <a:t>Der Gläubiger verklagt die Schuldnerin auf Zahlung von 1000€. Da die Schuldnerin nicht zur mündlichen Verhandlung erscheint, erlässt das Gericht ein VU, das inzwischen rechtskräftig geworden ist. Hieraus vollstreckt der Gläubiger. Die Schuldnerin will sich gegen die Vollstreckung mit </a:t>
            </a:r>
            <a:r>
              <a:rPr lang="de" sz="2667"/>
              <a:t>der Begründung </a:t>
            </a:r>
            <a:r>
              <a:rPr lang="de" sz="2667" dirty="0"/>
              <a:t>wehren, sie könne mit nunmehr aufgefundenen Zeugen beweisen, dass sie schon vor Klageerhebung gezahlt hat.</a:t>
            </a:r>
            <a:endParaRPr sz="2667" dirty="0"/>
          </a:p>
        </p:txBody>
      </p:sp>
    </p:spTree>
    <p:extLst>
      <p:ext uri="{BB962C8B-B14F-4D97-AF65-F5344CB8AC3E}">
        <p14:creationId xmlns:p14="http://schemas.microsoft.com/office/powerpoint/2010/main" val="396340579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title"/>
          </p:nvPr>
        </p:nvSpPr>
        <p:spPr>
          <a:xfrm>
            <a:off x="415600" y="593367"/>
            <a:ext cx="11360800" cy="763600"/>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spcFirstLastPara="1" vert="horz" wrap="square" lIns="121900" tIns="121900" rIns="121900" bIns="121900" rtlCol="0" anchor="t" anchorCtr="0">
            <a:noAutofit/>
          </a:bodyPr>
          <a:lstStyle/>
          <a:p>
            <a:r>
              <a:rPr lang="de" dirty="0"/>
              <a:t>Aufgabe 6</a:t>
            </a:r>
            <a:endParaRPr dirty="0"/>
          </a:p>
        </p:txBody>
      </p:sp>
      <p:sp>
        <p:nvSpPr>
          <p:cNvPr id="97" name="Google Shape;97;p20"/>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endParaRPr lang="de" dirty="0"/>
          </a:p>
          <a:p>
            <a:pPr marL="0" indent="0">
              <a:buNone/>
            </a:pPr>
            <a:r>
              <a:rPr lang="de" sz="2667" dirty="0"/>
              <a:t>Donald wohnt bei Gustav zur Miete. Leider zahlt er seit Monaten keine Miete mehr. Bei Dagobert hat sich Donald 1000€ geliehen. Da Donald das Geld nicht an Dagobert zurückzahlte, hat Dagobert einen Vollstreckungsbescheid erwirkt. Damit schickt er den Gerichtsvollzieher los und der findet ein wertvolles Klavier in Donalds Wohnung. Der GV pfändet ordnungsgemäß. Als Gustav davon hört, ist er stinksauer, da er nun sein Vermieterpfandrecht nicht mehr geltend machen kann.</a:t>
            </a:r>
            <a:endParaRPr sz="2667" dirty="0"/>
          </a:p>
          <a:p>
            <a:pPr marL="0" indent="0">
              <a:spcBef>
                <a:spcPts val="2133"/>
              </a:spcBef>
              <a:spcAft>
                <a:spcPts val="2133"/>
              </a:spcAft>
              <a:buNone/>
            </a:pPr>
            <a:endParaRPr dirty="0"/>
          </a:p>
        </p:txBody>
      </p:sp>
    </p:spTree>
    <p:extLst>
      <p:ext uri="{BB962C8B-B14F-4D97-AF65-F5344CB8AC3E}">
        <p14:creationId xmlns:p14="http://schemas.microsoft.com/office/powerpoint/2010/main" val="2135553575"/>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title"/>
          </p:nvPr>
        </p:nvSpPr>
        <p:spPr>
          <a:xfrm>
            <a:off x="415600" y="593367"/>
            <a:ext cx="11360800" cy="763600"/>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spcFirstLastPara="1" vert="horz" wrap="square" lIns="121900" tIns="121900" rIns="121900" bIns="121900" rtlCol="0" anchor="t" anchorCtr="0">
            <a:noAutofit/>
          </a:bodyPr>
          <a:lstStyle/>
          <a:p>
            <a:r>
              <a:rPr lang="de" dirty="0"/>
              <a:t>Aufgabe 7</a:t>
            </a:r>
            <a:endParaRPr dirty="0"/>
          </a:p>
        </p:txBody>
      </p:sp>
      <p:sp>
        <p:nvSpPr>
          <p:cNvPr id="103" name="Google Shape;103;p21"/>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endParaRPr lang="de" dirty="0"/>
          </a:p>
          <a:p>
            <a:pPr marL="0" indent="0">
              <a:buNone/>
            </a:pPr>
            <a:r>
              <a:rPr lang="de" sz="2667" dirty="0"/>
              <a:t>Der Gerichtsvollzieher will, wie im Protokoll angekündigt, die gepfändeten Sachen zur Versteigerung abholen. Der Schuldner legt eine Quittung/Beleg seiner Bank vor, dass er die Summe inkl. festgesetzten Kosten an den Gläubiger überwiesen hat.</a:t>
            </a:r>
            <a:endParaRPr sz="2667" dirty="0"/>
          </a:p>
          <a:p>
            <a:pPr marL="0" indent="0">
              <a:spcBef>
                <a:spcPts val="2133"/>
              </a:spcBef>
              <a:buNone/>
            </a:pPr>
            <a:r>
              <a:rPr lang="de" sz="2667" dirty="0"/>
              <a:t>Die Kosten der ZV will der Schuldner sofort bar begleichen.</a:t>
            </a:r>
            <a:endParaRPr sz="2667" dirty="0"/>
          </a:p>
          <a:p>
            <a:pPr marL="0" indent="0">
              <a:spcBef>
                <a:spcPts val="2133"/>
              </a:spcBef>
              <a:spcAft>
                <a:spcPts val="2133"/>
              </a:spcAft>
              <a:buNone/>
            </a:pPr>
            <a:r>
              <a:rPr lang="de" sz="2667" dirty="0"/>
              <a:t>Was veranlasst der Gerichtsvollzieher?</a:t>
            </a:r>
            <a:endParaRPr sz="2667" dirty="0"/>
          </a:p>
        </p:txBody>
      </p:sp>
    </p:spTree>
    <p:extLst>
      <p:ext uri="{BB962C8B-B14F-4D97-AF65-F5344CB8AC3E}">
        <p14:creationId xmlns:p14="http://schemas.microsoft.com/office/powerpoint/2010/main" val="486293785"/>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415600" y="593367"/>
            <a:ext cx="11360800" cy="763600"/>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spcFirstLastPara="1" vert="horz" wrap="square" lIns="121900" tIns="121900" rIns="121900" bIns="121900" rtlCol="0" anchor="t" anchorCtr="0">
            <a:noAutofit/>
          </a:bodyPr>
          <a:lstStyle/>
          <a:p>
            <a:r>
              <a:rPr lang="de-DE" dirty="0"/>
              <a:t>Aufgabe 8</a:t>
            </a:r>
          </a:p>
        </p:txBody>
      </p:sp>
      <p:sp>
        <p:nvSpPr>
          <p:cNvPr id="67" name="Google Shape;67;p15"/>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spcAft>
                <a:spcPts val="2133"/>
              </a:spcAft>
              <a:buNone/>
            </a:pPr>
            <a:endParaRPr lang="de-DE" sz="3200" dirty="0"/>
          </a:p>
          <a:p>
            <a:pPr marL="0" indent="0">
              <a:spcAft>
                <a:spcPts val="2133"/>
              </a:spcAft>
              <a:buNone/>
            </a:pPr>
            <a:r>
              <a:rPr lang="de-DE" sz="3200" dirty="0"/>
              <a:t>Der Rechtspfleger weist einen Antrag auf Erlass eines Pfändungsbeschlusses zurück, da er der Ansicht ist, dass die betreffende Forderung nicht pfändbar ist.</a:t>
            </a:r>
          </a:p>
        </p:txBody>
      </p:sp>
    </p:spTree>
    <p:extLst>
      <p:ext uri="{BB962C8B-B14F-4D97-AF65-F5344CB8AC3E}">
        <p14:creationId xmlns:p14="http://schemas.microsoft.com/office/powerpoint/2010/main" val="1158818719"/>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415600" y="593367"/>
            <a:ext cx="11360800" cy="763600"/>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spcFirstLastPara="1" vert="horz" wrap="square" lIns="121900" tIns="121900" rIns="121900" bIns="121900" rtlCol="0" anchor="t" anchorCtr="0">
            <a:noAutofit/>
          </a:bodyPr>
          <a:lstStyle/>
          <a:p>
            <a:r>
              <a:rPr lang="de" dirty="0"/>
              <a:t>Aufgabe 9</a:t>
            </a:r>
            <a:endParaRPr dirty="0"/>
          </a:p>
        </p:txBody>
      </p:sp>
      <p:sp>
        <p:nvSpPr>
          <p:cNvPr id="73" name="Google Shape;73;p16"/>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spcAft>
                <a:spcPts val="2133"/>
              </a:spcAft>
              <a:buNone/>
            </a:pPr>
            <a:endParaRPr lang="de" sz="3200" dirty="0"/>
          </a:p>
          <a:p>
            <a:pPr marL="0" indent="0">
              <a:spcAft>
                <a:spcPts val="2133"/>
              </a:spcAft>
              <a:buNone/>
            </a:pPr>
            <a:r>
              <a:rPr lang="de" sz="3200" dirty="0"/>
              <a:t>Der Rechtspfleger erlässt einen Pfändungs- und Überweisungsbeschluss. Der Schuldner ist der Ansicht, dass diese Forderung nicht pfändbar ist.</a:t>
            </a:r>
            <a:endParaRPr sz="3200" dirty="0"/>
          </a:p>
        </p:txBody>
      </p:sp>
    </p:spTree>
    <p:extLst>
      <p:ext uri="{BB962C8B-B14F-4D97-AF65-F5344CB8AC3E}">
        <p14:creationId xmlns:p14="http://schemas.microsoft.com/office/powerpoint/2010/main" val="1508893223"/>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idx="4294967295"/>
          </p:nvPr>
        </p:nvSpPr>
        <p:spPr>
          <a:xfrm>
            <a:off x="0" y="657726"/>
            <a:ext cx="11360150" cy="5433512"/>
          </a:xfrm>
        </p:spPr>
        <p:txBody>
          <a:bodyPr>
            <a:normAutofit fontScale="92500"/>
          </a:bodyPr>
          <a:lstStyle/>
          <a:p>
            <a:pPr marL="0" indent="0">
              <a:buNone/>
            </a:pPr>
            <a:r>
              <a:rPr lang="de-DE" dirty="0"/>
              <a:t>Willi Schneider hat vor zwei Jahren einen Titel gegen Sieglinde Stoffel erwirkt. </a:t>
            </a:r>
          </a:p>
          <a:p>
            <a:pPr marL="0" indent="0">
              <a:buNone/>
            </a:pPr>
            <a:r>
              <a:rPr lang="de-DE" dirty="0"/>
              <a:t> </a:t>
            </a:r>
          </a:p>
          <a:p>
            <a:pPr marL="0" indent="0">
              <a:buNone/>
            </a:pPr>
            <a:r>
              <a:rPr lang="de-DE" dirty="0"/>
              <a:t>1. Die Beklagte wird verurteilt, 2500 € an den Kläger zu zahlen.</a:t>
            </a:r>
          </a:p>
          <a:p>
            <a:pPr marL="0" indent="0">
              <a:buNone/>
            </a:pPr>
            <a:r>
              <a:rPr lang="de-DE" dirty="0"/>
              <a:t>2. Die Kosten des Rechtsstreits trägt die Beklagte.</a:t>
            </a:r>
          </a:p>
          <a:p>
            <a:pPr marL="0" indent="0">
              <a:buNone/>
            </a:pPr>
            <a:r>
              <a:rPr lang="de-DE" dirty="0"/>
              <a:t>3. Das Urteil ist vorläufig vollstreckbar.</a:t>
            </a:r>
          </a:p>
          <a:p>
            <a:pPr marL="0" indent="0">
              <a:buNone/>
            </a:pPr>
            <a:r>
              <a:rPr lang="de-DE" dirty="0"/>
              <a:t> </a:t>
            </a:r>
          </a:p>
          <a:p>
            <a:pPr marL="0" indent="0">
              <a:buNone/>
            </a:pPr>
            <a:r>
              <a:rPr lang="de-DE" dirty="0"/>
              <a:t> </a:t>
            </a:r>
          </a:p>
          <a:p>
            <a:pPr marL="0" indent="0">
              <a:buNone/>
            </a:pPr>
            <a:r>
              <a:rPr lang="de-DE" dirty="0"/>
              <a:t>Mit diesem Titel pfändet der Gerichtsvollzieher bei Sieglinde eine Nähmaschine, eine Stereoanlage und eine wertvolle Perlenkette im Gesamtwert von 2000 €.</a:t>
            </a:r>
          </a:p>
          <a:p>
            <a:pPr marL="0" indent="0">
              <a:buNone/>
            </a:pPr>
            <a:r>
              <a:rPr lang="de-DE" dirty="0"/>
              <a:t>Sieglinde geht gegen die Pfändung der Nähmaschine vor, mit der Begründung, diese sei gem. § 811 ZPO unpfändbar, da Sie damit den Lebensunterhalt der Familie bestreite.</a:t>
            </a:r>
          </a:p>
          <a:p>
            <a:pPr marL="0" indent="0">
              <a:buNone/>
            </a:pPr>
            <a:endParaRPr lang="de-DE" dirty="0"/>
          </a:p>
        </p:txBody>
      </p:sp>
    </p:spTree>
    <p:extLst>
      <p:ext uri="{BB962C8B-B14F-4D97-AF65-F5344CB8AC3E}">
        <p14:creationId xmlns:p14="http://schemas.microsoft.com/office/powerpoint/2010/main" val="24653495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8930</Words>
  <Application>Microsoft Office PowerPoint</Application>
  <PresentationFormat>Breitbild</PresentationFormat>
  <Paragraphs>1392</Paragraphs>
  <Slides>106</Slides>
  <Notes>106</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106</vt:i4>
      </vt:variant>
    </vt:vector>
  </HeadingPairs>
  <TitlesOfParts>
    <vt:vector size="112" baseType="lpstr">
      <vt:lpstr>Arial</vt:lpstr>
      <vt:lpstr>Calibri</vt:lpstr>
      <vt:lpstr>Calibri Light</vt:lpstr>
      <vt:lpstr>Symbol</vt:lpstr>
      <vt:lpstr>Wingdings</vt:lpstr>
      <vt:lpstr>Office</vt:lpstr>
      <vt:lpstr>Zwangsvollstreckung </vt:lpstr>
      <vt:lpstr>Bedeutung und System der Zwangsvollstreckung</vt:lpstr>
      <vt:lpstr>Bedeutung und System der Zwangsvollstreckung</vt:lpstr>
      <vt:lpstr>PowerPoint-Präsentation</vt:lpstr>
      <vt:lpstr>Parteien im Vollstreckungsverfahren</vt:lpstr>
      <vt:lpstr>Wer darf Schulden eintreiben?</vt:lpstr>
      <vt:lpstr>Vollstreckungsorgane</vt:lpstr>
      <vt:lpstr>Vollstreckungsgericht </vt:lpstr>
      <vt:lpstr>Gerichtsvollzieher </vt:lpstr>
      <vt:lpstr>PowerPoint-Präsentation</vt:lpstr>
      <vt:lpstr>Vollstreckungsbehörden </vt:lpstr>
      <vt:lpstr>Zuständigkeiten in der Zwangsvollstreckung</vt:lpstr>
      <vt:lpstr>Zuständigkeiten in der Zwangsvollstreckung</vt:lpstr>
      <vt:lpstr>Übersicht über das Vollstreckungsverfahren</vt:lpstr>
      <vt:lpstr>Übersicht über das Vollstreckungsverfahren</vt:lpstr>
      <vt:lpstr>Dispositionsbefugnis</vt:lpstr>
      <vt:lpstr>Allgemeine Vollstreckungsvoraussetzung  § 750 ZPO</vt:lpstr>
      <vt:lpstr>1. Titel §§ 704, 794 ZPO</vt:lpstr>
      <vt:lpstr>1. Titel §§ 704, 794 ZPO</vt:lpstr>
      <vt:lpstr>2. Klausel</vt:lpstr>
      <vt:lpstr>Einfache Klausel § 725 ZPO</vt:lpstr>
      <vt:lpstr>Qualifizierte Klausel</vt:lpstr>
      <vt:lpstr>Qualifizierte Klausel</vt:lpstr>
      <vt:lpstr> Klausel – Prüfung vor Erteilung gem. § 725 ZPO</vt:lpstr>
      <vt:lpstr> Klausel – Der UdG prüft nicht:</vt:lpstr>
      <vt:lpstr>PowerPoint-Präsentation</vt:lpstr>
      <vt:lpstr>3. Zustellung</vt:lpstr>
      <vt:lpstr>Zustellung von Amts wegen §§ 166 ZPO ff</vt:lpstr>
      <vt:lpstr>Zustellung im Parteibetrieb § 191 ZPO</vt:lpstr>
      <vt:lpstr> Zustellung</vt:lpstr>
      <vt:lpstr>Ersatzzustellung §§ 178 ff ZPO</vt:lpstr>
      <vt:lpstr>Verfahrensgrundsätze</vt:lpstr>
      <vt:lpstr>Möglichkeiten des Gläubigers:</vt:lpstr>
      <vt:lpstr>Sachverhalt</vt:lpstr>
      <vt:lpstr>Sachverhalt</vt:lpstr>
      <vt:lpstr>Prüfung der Voraussetzungen durch den GV </vt:lpstr>
      <vt:lpstr>Prüfung der Voraussetzungen durch den GV</vt:lpstr>
      <vt:lpstr>Vollstreckungshindernisse</vt:lpstr>
      <vt:lpstr>Merke:</vt:lpstr>
      <vt:lpstr>Abnahme der Vermögensauskunft  §802c ZPO</vt:lpstr>
      <vt:lpstr>Abnahme der Vermögensauskunft durch den GV</vt:lpstr>
      <vt:lpstr>Sofortige Abnahme der VAK § 807 ZPO</vt:lpstr>
      <vt:lpstr>Berührung zum Vollstreckungsgericht</vt:lpstr>
      <vt:lpstr>Hat der Gläubiger Antrag auf Erzwingungshaft gestellt ?</vt:lpstr>
      <vt:lpstr> Haftbefehle beim Vollstreckungsgericht</vt:lpstr>
      <vt:lpstr>Haftbefehl § 802g ZPO</vt:lpstr>
      <vt:lpstr>Unzulässigkeit der Haftvollstreckung</vt:lpstr>
      <vt:lpstr>Form des Haftbefehls</vt:lpstr>
      <vt:lpstr>PowerPoint-Präsentation</vt:lpstr>
      <vt:lpstr>PowerPoint-Präsentation</vt:lpstr>
      <vt:lpstr>Schuldnerverzeichnis / Schufa</vt:lpstr>
      <vt:lpstr>Was wird im Schuldnerverzeichnis erfasst ?</vt:lpstr>
      <vt:lpstr>Eintragungsanordnung des Gerichtsvollziehers §882c - Gründe</vt:lpstr>
      <vt:lpstr>Eintragungsanordnung des Gerichtsvollziehers §882c  Abs.1 S.1 ZPO </vt:lpstr>
      <vt:lpstr>Eintragungsanordnung des Gerichtsvollziehers §882c  Abs.1 S. 2 ZPO</vt:lpstr>
      <vt:lpstr>Eintragungsanordnung des Gerichtsvollziehers §882c  Abs.1 S. 3 ZPO</vt:lpstr>
      <vt:lpstr>Löschung der Eintragung § 882 e ZPO</vt:lpstr>
      <vt:lpstr>Vorzeitige Löschung § 882e ZPO</vt:lpstr>
      <vt:lpstr>Was bewirkt die Pfändung?</vt:lpstr>
      <vt:lpstr>Austauschpfändung § 811a ZPO</vt:lpstr>
      <vt:lpstr>Vorläufige Austauschpfändung § 811b ZPO</vt:lpstr>
      <vt:lpstr>Anschlusspfändung § 826 ZPO</vt:lpstr>
      <vt:lpstr>Prüfung des Gewahrsams</vt:lpstr>
      <vt:lpstr>Durchsucher ( § 758a Abs.1 ZPO)</vt:lpstr>
      <vt:lpstr>Vollstreckung zur Unzeit ( § 758a Abs.4 ZPO)</vt:lpstr>
      <vt:lpstr>Verwertung</vt:lpstr>
      <vt:lpstr>§ 825 ZPO andere Verwertungsart</vt:lpstr>
      <vt:lpstr>Forderungspfändungsverfahren</vt:lpstr>
      <vt:lpstr>Zwangsvollstreckung wegen einer Geldforderung</vt:lpstr>
      <vt:lpstr>Forderungen (gem.§§ 828-845 ZPO)</vt:lpstr>
      <vt:lpstr>Was muss der Pfändungsantrag ausdrücken:</vt:lpstr>
      <vt:lpstr>Prüfung zusätzlicher Voraussetzungen</vt:lpstr>
      <vt:lpstr>Forderungspfändung §§ 829 ff ZPO</vt:lpstr>
      <vt:lpstr>Kurze Zusammenfassung</vt:lpstr>
      <vt:lpstr>PowerPoint-Präsentation</vt:lpstr>
      <vt:lpstr>PowerPoint-Präsentation</vt:lpstr>
      <vt:lpstr>PowerPoint-Präsentation</vt:lpstr>
      <vt:lpstr>PowerPoint-Präsentation</vt:lpstr>
      <vt:lpstr>Vorläufiges Zahlungsverbot gem. § 845 ZPO</vt:lpstr>
      <vt:lpstr>Forderungspfändung vs. Körperliche Sachen </vt:lpstr>
      <vt:lpstr>Sachverhalt</vt:lpstr>
      <vt:lpstr>Die Wegzunehmende Sache wird nicht vorgefunden</vt:lpstr>
      <vt:lpstr>Der Tenor des Urteils lautet: Der Beklagte hat an den Kläger den Wohnwagen Marke XY herauszugeben.</vt:lpstr>
      <vt:lpstr>Durchführung der Räumung</vt:lpstr>
      <vt:lpstr>Varianten der Räumung</vt:lpstr>
      <vt:lpstr>Ist der Schuldner verurteilt:</vt:lpstr>
      <vt:lpstr>Vollstreckungsschutzantrag § 765a</vt:lpstr>
      <vt:lpstr>Vollstreckungserinnerung § 766 ZPO</vt:lpstr>
      <vt:lpstr>Weitere Möglichkeiten für § 766 ZPO</vt:lpstr>
      <vt:lpstr>Aufgabe 1</vt:lpstr>
      <vt:lpstr>Aufgabe 2</vt:lpstr>
      <vt:lpstr>Aufgabe 3</vt:lpstr>
      <vt:lpstr>Aufgabe 4</vt:lpstr>
      <vt:lpstr>Aufgabe 5</vt:lpstr>
      <vt:lpstr>Aufgabe 6</vt:lpstr>
      <vt:lpstr>Aufgabe 7</vt:lpstr>
      <vt:lpstr>Aufgabe 8</vt:lpstr>
      <vt:lpstr>Aufgabe 9</vt:lpstr>
      <vt:lpstr>PowerPoint-Präsentation</vt:lpstr>
      <vt:lpstr>PowerPoint-Präsentation</vt:lpstr>
      <vt:lpstr>Sachverhalt</vt:lpstr>
      <vt:lpstr>Sachverhalt</vt:lpstr>
      <vt:lpstr>Sachverhalt</vt:lpstr>
      <vt:lpstr>Sachverhalt</vt:lpstr>
      <vt:lpstr>Sachverhalt</vt:lpstr>
      <vt:lpstr>Sachverhalt</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Bedeutung und System der      Zwangsvollstreckung</dc:title>
  <dc:creator>Rachner, Kathrin</dc:creator>
  <cp:lastModifiedBy>Rachner, Kathrin</cp:lastModifiedBy>
  <cp:revision>182</cp:revision>
  <cp:lastPrinted>2023-08-02T11:15:20Z</cp:lastPrinted>
  <dcterms:created xsi:type="dcterms:W3CDTF">2020-09-14T09:46:01Z</dcterms:created>
  <dcterms:modified xsi:type="dcterms:W3CDTF">2024-03-19T11:56:53Z</dcterms:modified>
</cp:coreProperties>
</file>