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62" r:id="rId5"/>
    <p:sldId id="264" r:id="rId6"/>
    <p:sldId id="263" r:id="rId7"/>
    <p:sldId id="265" r:id="rId8"/>
    <p:sldId id="26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54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09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87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3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81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3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1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5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19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78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40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7D03-9172-4928-9FE5-60CD8FE46362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D0918-9438-419A-B578-A11932D72D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29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180520" y="1868620"/>
            <a:ext cx="8089772" cy="8094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u="sng" dirty="0" smtClean="0"/>
          </a:p>
          <a:p>
            <a:pPr algn="ctr"/>
            <a:r>
              <a:rPr lang="de-DE" sz="2400" dirty="0"/>
              <a:t>A</a:t>
            </a:r>
            <a:r>
              <a:rPr lang="de-DE" sz="2400" dirty="0" smtClean="0"/>
              <a:t>lle </a:t>
            </a:r>
            <a:r>
              <a:rPr lang="de-DE" sz="2400" dirty="0"/>
              <a:t>Entscheidungen ergehen durch Beschluss</a:t>
            </a:r>
          </a:p>
          <a:p>
            <a:pPr algn="ctr"/>
            <a:r>
              <a:rPr lang="de-DE" sz="2400" dirty="0"/>
              <a:t>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180520" y="2894003"/>
            <a:ext cx="8089772" cy="76287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Der </a:t>
            </a:r>
            <a:r>
              <a:rPr lang="de-DE" sz="2400" dirty="0"/>
              <a:t>Verfahrensgegenstand wird ganz oder teilweise erledigt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2180520" y="4343400"/>
            <a:ext cx="2657475" cy="16573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Inhalt des Beschlusses ergibt sich aus </a:t>
            </a:r>
            <a:r>
              <a:rPr lang="de-DE" sz="2400" b="1" dirty="0"/>
              <a:t>§§ 38 und 39 </a:t>
            </a:r>
            <a:r>
              <a:rPr lang="de-DE" sz="2400" b="1" dirty="0" err="1"/>
              <a:t>FamFG</a:t>
            </a:r>
            <a:r>
              <a:rPr lang="de-DE" sz="2400" b="1" dirty="0"/>
              <a:t> </a:t>
            </a:r>
            <a:endParaRPr lang="de-DE" sz="2400" dirty="0"/>
          </a:p>
        </p:txBody>
      </p:sp>
      <p:sp>
        <p:nvSpPr>
          <p:cNvPr id="13" name="Gefaltete Ecke 12"/>
          <p:cNvSpPr/>
          <p:nvPr/>
        </p:nvSpPr>
        <p:spPr>
          <a:xfrm>
            <a:off x="6683492" y="4488276"/>
            <a:ext cx="1741540" cy="164887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Dazu eine Übungs-aufgabe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635857">
            <a:off x="8391983" y="4018910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006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09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108457" y="2257322"/>
            <a:ext cx="8089772" cy="324314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Bezeichnung der Beteiligten, ihrer gesetzlichen Vertreter und der Bevollmächtigten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Bezeichnung des Gerichts und der Gerichtspersonen, die bei der Entscheidung mitgewirkt haben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Beschlussformel (sog. Tenor)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Unterschrift des Richters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Erlassvermerk (Übergabe auf die Geschäftsstelle oder </a:t>
            </a:r>
            <a:r>
              <a:rPr lang="de-DE" sz="2000" dirty="0" err="1"/>
              <a:t>Bekanntgabedatum</a:t>
            </a:r>
            <a:r>
              <a:rPr lang="de-DE" sz="2000" dirty="0"/>
              <a:t>)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der Beschluss ist zu unterschreiben  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35769" y="1986234"/>
            <a:ext cx="5420430" cy="46440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Inhalt </a:t>
            </a:r>
            <a:r>
              <a:rPr lang="de-DE" sz="2400" b="1" dirty="0"/>
              <a:t>des Beschlusses (§ 38 II </a:t>
            </a:r>
            <a:r>
              <a:rPr lang="de-DE" sz="2400" b="1" dirty="0" err="1"/>
              <a:t>FamFG</a:t>
            </a:r>
            <a:r>
              <a:rPr lang="de-DE" sz="2400" b="1" dirty="0"/>
              <a:t>)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45362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435768" y="1436918"/>
            <a:ext cx="9762461" cy="2471467"/>
            <a:chOff x="435768" y="1986234"/>
            <a:chExt cx="9762461" cy="2471467"/>
          </a:xfrm>
        </p:grpSpPr>
        <p:sp>
          <p:nvSpPr>
            <p:cNvPr id="4" name="Abgerundetes Rechteck 3"/>
            <p:cNvSpPr/>
            <p:nvPr/>
          </p:nvSpPr>
          <p:spPr>
            <a:xfrm>
              <a:off x="2108457" y="2257323"/>
              <a:ext cx="8089772" cy="220037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Anerkenntnis-</a:t>
              </a:r>
              <a:r>
                <a:rPr lang="de-DE" sz="2000" dirty="0"/>
                <a:t>, Verzichts- bzw. Versäumnisentscheidung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gleichgerichteten Anträgen der Beteiligten wird stattgegeben oder der Beschluss widerspricht nicht dem erklärten Willen eines Beteiligten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der Beschluss ist in Gegenwart aller Beteiligten mündlich bekannt gegeben worden und alle Beteiligten haben auf Rechtsmittel verzichtet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435768" y="1986234"/>
              <a:ext cx="5979319" cy="46440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Beschlüsse ohne Begründung (§ 38 IV </a:t>
              </a:r>
              <a:r>
                <a:rPr lang="de-DE" sz="2400" b="1" dirty="0" err="1"/>
                <a:t>FamFG</a:t>
              </a:r>
              <a:r>
                <a:rPr lang="de-DE" sz="2400" b="1" dirty="0"/>
                <a:t>)</a:t>
              </a:r>
              <a:endParaRPr lang="de-DE" sz="2400" dirty="0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784374" y="4054634"/>
            <a:ext cx="8413855" cy="2107895"/>
            <a:chOff x="1784374" y="4598221"/>
            <a:chExt cx="8413855" cy="2107895"/>
          </a:xfrm>
        </p:grpSpPr>
        <p:sp>
          <p:nvSpPr>
            <p:cNvPr id="5" name="Abgerundetes Rechteck 4"/>
            <p:cNvSpPr/>
            <p:nvPr/>
          </p:nvSpPr>
          <p:spPr>
            <a:xfrm>
              <a:off x="2968754" y="4849990"/>
              <a:ext cx="7229475" cy="185612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de-DE" dirty="0" smtClean="0"/>
            </a:p>
            <a:p>
              <a:pPr lvl="0"/>
              <a:r>
                <a:rPr lang="de-DE" sz="2000" dirty="0" smtClean="0"/>
                <a:t>Ehesachen</a:t>
              </a:r>
              <a:r>
                <a:rPr lang="de-DE" sz="2000" dirty="0"/>
                <a:t>, mit Ausnahme der eine Scheidung aussprechenden Entscheidung</a:t>
              </a:r>
            </a:p>
            <a:p>
              <a:pPr lvl="0"/>
              <a:r>
                <a:rPr lang="de-DE" sz="2000" dirty="0"/>
                <a:t>Abstammungssachen</a:t>
              </a:r>
            </a:p>
            <a:p>
              <a:pPr lvl="0"/>
              <a:r>
                <a:rPr lang="de-DE" sz="2000" dirty="0"/>
                <a:t>wenn zu erwarten ist, dass der Beschluss im Ausland geltend gemacht werden wird</a:t>
              </a:r>
            </a:p>
          </p:txBody>
        </p:sp>
        <p:sp>
          <p:nvSpPr>
            <p:cNvPr id="15" name="Abgerundetes Rechteck 14"/>
            <p:cNvSpPr/>
            <p:nvPr/>
          </p:nvSpPr>
          <p:spPr>
            <a:xfrm>
              <a:off x="1784374" y="4598221"/>
              <a:ext cx="4441032" cy="46440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Ausnahmen für § 38 IV </a:t>
              </a:r>
              <a:r>
                <a:rPr lang="de-DE" sz="2400" b="1" dirty="0" err="1"/>
                <a:t>FamFG</a:t>
              </a:r>
              <a:r>
                <a:rPr lang="de-DE" sz="2400" b="1" dirty="0"/>
                <a:t>: </a:t>
              </a:r>
            </a:p>
          </p:txBody>
        </p:sp>
      </p:grpSp>
      <p:sp>
        <p:nvSpPr>
          <p:cNvPr id="11" name="Abgerundetes Rechteck 10"/>
          <p:cNvSpPr/>
          <p:nvPr/>
        </p:nvSpPr>
        <p:spPr>
          <a:xfrm>
            <a:off x="871538" y="6199663"/>
            <a:ext cx="9658350" cy="50982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Hauptsache wegefallen (z. B. Erledigtenerklärung), Kostenentscheidung = Endentscheidung</a:t>
            </a:r>
          </a:p>
        </p:txBody>
      </p:sp>
    </p:spTree>
    <p:extLst>
      <p:ext uri="{BB962C8B-B14F-4D97-AF65-F5344CB8AC3E}">
        <p14:creationId xmlns:p14="http://schemas.microsoft.com/office/powerpoint/2010/main" val="23974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257053" y="1615776"/>
            <a:ext cx="7936706" cy="16145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r>
              <a:rPr lang="de-DE" sz="2000" dirty="0"/>
              <a:t>jeder Beschluss muss eine Belehrung über das statthafte Rechtsmittel bzw. Rechtsbehelf haben – Gericht, bei dem es einzulegen ist – einzuhaltende Form und Frist – über die Sprungrevision muss nicht belehrt werden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257053" y="1416260"/>
            <a:ext cx="7936706" cy="4644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Rechtsmittelbelehrung und Rechtsbehelfsbelehrung </a:t>
            </a:r>
          </a:p>
        </p:txBody>
      </p:sp>
      <p:sp>
        <p:nvSpPr>
          <p:cNvPr id="11" name="Gefaltete Ecke 10"/>
          <p:cNvSpPr/>
          <p:nvPr/>
        </p:nvSpPr>
        <p:spPr>
          <a:xfrm rot="21354312">
            <a:off x="9882789" y="1720373"/>
            <a:ext cx="1436326" cy="147660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39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492797" y="3343646"/>
            <a:ext cx="7700962" cy="17716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Beschwerde </a:t>
            </a:r>
            <a:r>
              <a:rPr lang="de-DE" sz="2000" dirty="0"/>
              <a:t>(§§ 58 ff.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sofortige Beschwerde (§§ 76 II, 42 III, 33 III S. 5 </a:t>
            </a:r>
            <a:r>
              <a:rPr lang="de-DE" sz="2000" dirty="0" err="1"/>
              <a:t>FamFG</a:t>
            </a:r>
            <a:r>
              <a:rPr lang="de-DE" sz="2000" dirty="0"/>
              <a:t>, §§ 567 ff. ZPO)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Einspruch (z. B. §§ 143, 390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Erinnerung (z. B. § 11 RPflG)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382823" y="3300689"/>
            <a:ext cx="4219947" cy="35441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Beispiele für statthafte Rechtsmittel: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257053" y="5225591"/>
            <a:ext cx="7936706" cy="131013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U</a:t>
            </a:r>
            <a:r>
              <a:rPr lang="de-DE" sz="2000" dirty="0" smtClean="0"/>
              <a:t>nterbleibt </a:t>
            </a:r>
            <a:r>
              <a:rPr lang="de-DE" sz="2000" dirty="0"/>
              <a:t>die Belehrung oder ist fehlerhaft – wird vermutet, dass derjenige Beteiligte ohne Verschulden gehindert war, die Frist zur Einlegung des Rechtsmittels / Rechtsbehelfs einzuhalten – Amtshaftung möglich 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820727" y="5075131"/>
            <a:ext cx="1436326" cy="14766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Hinweis!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175680">
            <a:off x="9882789" y="3346774"/>
            <a:ext cx="1436326" cy="1476605"/>
          </a:xfrm>
          <a:prstGeom prst="foldedCorner">
            <a:avLst/>
          </a:prstGeom>
          <a:solidFill>
            <a:srgbClr val="F59FB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Beschwer-</a:t>
            </a:r>
            <a:r>
              <a:rPr lang="de-DE" sz="2000" b="1" u="sng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def</a:t>
            </a:r>
            <a:r>
              <a:rPr lang="de-DE" sz="2000" b="1" u="sng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rist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63 I, II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94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257053" y="1416260"/>
            <a:ext cx="7936706" cy="4644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Wirksamwerden von Beschlüssen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2128838" y="2547725"/>
            <a:ext cx="6515517" cy="584847"/>
            <a:chOff x="2114551" y="2098776"/>
            <a:chExt cx="6515517" cy="584847"/>
          </a:xfrm>
        </p:grpSpPr>
        <p:sp>
          <p:nvSpPr>
            <p:cNvPr id="4" name="Abgerundetes Rechteck 3"/>
            <p:cNvSpPr/>
            <p:nvPr/>
          </p:nvSpPr>
          <p:spPr>
            <a:xfrm>
              <a:off x="3561931" y="2098776"/>
              <a:ext cx="5068137" cy="58484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 algn="ctr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pPr marL="342900" indent="-342900" algn="ctr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mit Rechtskraft</a:t>
              </a:r>
            </a:p>
            <a:p>
              <a:pPr algn="ctr"/>
              <a:r>
                <a:rPr lang="de-DE" sz="2000" dirty="0" smtClean="0"/>
                <a:t> </a:t>
              </a:r>
              <a:endParaRPr lang="de-DE" sz="2000" dirty="0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2114551" y="2192417"/>
              <a:ext cx="2457450" cy="354418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u="dotted" dirty="0"/>
                <a:t>Ehesachen</a:t>
              </a:r>
              <a:r>
                <a:rPr lang="de-DE" sz="2000" b="1" dirty="0"/>
                <a:t> </a:t>
              </a:r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1439046" y="3801899"/>
            <a:ext cx="9656806" cy="1339138"/>
            <a:chOff x="1114425" y="2086745"/>
            <a:chExt cx="9656806" cy="1339138"/>
          </a:xfrm>
        </p:grpSpPr>
        <p:sp>
          <p:nvSpPr>
            <p:cNvPr id="15" name="Abgerundetes Rechteck 14"/>
            <p:cNvSpPr/>
            <p:nvPr/>
          </p:nvSpPr>
          <p:spPr>
            <a:xfrm>
              <a:off x="3237311" y="2086745"/>
              <a:ext cx="7533920" cy="133913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 algn="ctr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pPr marL="342900" lvl="0" indent="-342900" algn="ctr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Wirksamkeit </a:t>
              </a:r>
              <a:r>
                <a:rPr lang="de-DE" sz="2000" dirty="0"/>
                <a:t>mit Rechtskraft</a:t>
              </a:r>
            </a:p>
            <a:p>
              <a:pPr lvl="0" algn="ctr"/>
              <a:r>
                <a:rPr lang="de-DE" sz="2000" u="sng" dirty="0"/>
                <a:t>Ausnahme:</a:t>
              </a:r>
              <a:r>
                <a:rPr lang="de-DE" sz="2000" dirty="0"/>
                <a:t> sofortige Wirksamkeit, bei Endentscheidung mit einer Verpflichtung zur Leistung von Unterhalt</a:t>
              </a:r>
            </a:p>
            <a:p>
              <a:pPr algn="ctr"/>
              <a:r>
                <a:rPr lang="de-DE" sz="2000" dirty="0" smtClean="0"/>
                <a:t> </a:t>
              </a:r>
              <a:endParaRPr lang="de-DE" sz="2000" dirty="0"/>
            </a:p>
          </p:txBody>
        </p:sp>
        <p:sp>
          <p:nvSpPr>
            <p:cNvPr id="16" name="Abgerundetes Rechteck 15"/>
            <p:cNvSpPr/>
            <p:nvPr/>
          </p:nvSpPr>
          <p:spPr>
            <a:xfrm>
              <a:off x="1114425" y="2223533"/>
              <a:ext cx="3147242" cy="354418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u="dotted" dirty="0" smtClean="0"/>
                <a:t>Familienstreitsachen</a:t>
              </a:r>
              <a:endParaRPr lang="de-DE" sz="2000" b="1" dirty="0"/>
            </a:p>
          </p:txBody>
        </p:sp>
      </p:grpSp>
      <p:sp>
        <p:nvSpPr>
          <p:cNvPr id="11" name="Gefaltete Ecke 10"/>
          <p:cNvSpPr/>
          <p:nvPr/>
        </p:nvSpPr>
        <p:spPr>
          <a:xfrm rot="21354312">
            <a:off x="8604522" y="2108272"/>
            <a:ext cx="1436326" cy="147660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116 II 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70615">
            <a:off x="10091735" y="4817206"/>
            <a:ext cx="1436326" cy="14766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116 I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II </a:t>
            </a:r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10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257053" y="1416260"/>
            <a:ext cx="7936706" cy="4644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Wirksamwerden von Beschlüssen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1029101" y="2550272"/>
            <a:ext cx="9819989" cy="3459396"/>
            <a:chOff x="1130575" y="-135175"/>
            <a:chExt cx="9819989" cy="3459396"/>
          </a:xfrm>
        </p:grpSpPr>
        <p:sp>
          <p:nvSpPr>
            <p:cNvPr id="18" name="Abgerundetes Rechteck 17"/>
            <p:cNvSpPr/>
            <p:nvPr/>
          </p:nvSpPr>
          <p:spPr>
            <a:xfrm>
              <a:off x="3175271" y="-111729"/>
              <a:ext cx="7775293" cy="343595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 algn="ctr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Wirksamkeit mit Bekanntgabe an die Beteiligten (§ 40 I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Wirksamkeit mit Rechtskraft (§ 40 II und III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Abstammungssachen (§ 184 I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Ersetzung einer Einwilligung / Zustimmung in Adoptionssachen</a:t>
              </a:r>
              <a:r>
                <a:rPr lang="de-DE" sz="2000" dirty="0"/>
                <a:t> </a:t>
              </a:r>
              <a:r>
                <a:rPr lang="de-DE" sz="1400" dirty="0"/>
                <a:t>(§ 198 I S. 1 </a:t>
              </a:r>
              <a:r>
                <a:rPr lang="de-DE" sz="1400" dirty="0" err="1"/>
                <a:t>FamFG</a:t>
              </a:r>
              <a:r>
                <a:rPr lang="de-DE" sz="1400" dirty="0"/>
                <a:t>)</a:t>
              </a:r>
              <a:endParaRPr lang="de-DE" sz="2000" dirty="0"/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Ehewohnungs- und Haushaltssachen (§ 209 II S. 1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Gewaltschutzsachen (§ 216 I S. 1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Versorgungsausgleichssachen (§ 224 I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bei Gefahr in Verzug: Wirksamkeit sofort (§ 40 III S. 2 </a:t>
              </a:r>
              <a:r>
                <a:rPr lang="de-DE" dirty="0" err="1"/>
                <a:t>FamFG</a:t>
              </a:r>
              <a:r>
                <a:rPr lang="de-DE" dirty="0"/>
                <a:t>) – Beschluss mit Bekanntgabe an den Antragsteller wirksam (§ 40 III S. 3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algn="ctr"/>
              <a:r>
                <a:rPr lang="de-DE" sz="2000" dirty="0" smtClean="0"/>
                <a:t> </a:t>
              </a:r>
              <a:endParaRPr lang="de-DE" sz="2000" dirty="0"/>
            </a:p>
          </p:txBody>
        </p:sp>
        <p:sp>
          <p:nvSpPr>
            <p:cNvPr id="19" name="Abgerundetes Rechteck 18"/>
            <p:cNvSpPr/>
            <p:nvPr/>
          </p:nvSpPr>
          <p:spPr>
            <a:xfrm>
              <a:off x="1130575" y="-135175"/>
              <a:ext cx="2728913" cy="354418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FG-Verfahren </a:t>
              </a:r>
            </a:p>
          </p:txBody>
        </p:sp>
      </p:grpSp>
      <p:sp>
        <p:nvSpPr>
          <p:cNvPr id="11" name="Gefaltete Ecke 10"/>
          <p:cNvSpPr/>
          <p:nvPr/>
        </p:nvSpPr>
        <p:spPr>
          <a:xfrm rot="21354312">
            <a:off x="1781346" y="3623694"/>
            <a:ext cx="1436326" cy="14766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40 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4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257053" y="1416260"/>
            <a:ext cx="7936706" cy="4644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Wirksamwerden von Beschlüssen</a:t>
            </a:r>
          </a:p>
        </p:txBody>
      </p:sp>
      <p:sp>
        <p:nvSpPr>
          <p:cNvPr id="11" name="Gefaltete Ecke 10"/>
          <p:cNvSpPr/>
          <p:nvPr/>
        </p:nvSpPr>
        <p:spPr>
          <a:xfrm rot="21354312">
            <a:off x="9982370" y="677957"/>
            <a:ext cx="1436326" cy="147660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40 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16701" y="2586326"/>
            <a:ext cx="9558597" cy="301904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Ein </a:t>
            </a:r>
            <a:r>
              <a:rPr lang="de-DE" sz="2000" dirty="0"/>
              <a:t>Beschluss, der die Genehmigung eines Rechtsgeschäfts zum Gegenstand hat, wird erst mit Rechtskraft wirksam (§ 40 II S. 1 </a:t>
            </a:r>
            <a:r>
              <a:rPr lang="de-DE" sz="2000" dirty="0" err="1"/>
              <a:t>FamFG</a:t>
            </a:r>
            <a:r>
              <a:rPr lang="de-DE" sz="2000" dirty="0"/>
              <a:t>) - dies ist mit der Entscheidung auszusprechen </a:t>
            </a:r>
            <a:endParaRPr lang="de-DE" sz="2000" dirty="0" smtClean="0"/>
          </a:p>
          <a:p>
            <a:r>
              <a:rPr lang="de-DE" sz="2000" dirty="0" smtClean="0"/>
              <a:t>(§ </a:t>
            </a:r>
            <a:r>
              <a:rPr lang="de-DE" sz="2000" dirty="0"/>
              <a:t>40 II S. 2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r>
              <a:rPr lang="de-DE" sz="2000" dirty="0"/>
              <a:t> </a:t>
            </a:r>
          </a:p>
          <a:p>
            <a:r>
              <a:rPr lang="de-DE" sz="2000" i="1" dirty="0"/>
              <a:t>§ 40 III: geht um Finanzen, die eine andere Person betrifft (z. B: Erbausschlagung) | Vormund für Mündel | Rechtsgeschäft, das auch den anderen Ehegatten betrifft (Genehmigung vom Gericht nötig) </a:t>
            </a:r>
            <a:endParaRPr lang="de-DE" sz="2000" dirty="0"/>
          </a:p>
          <a:p>
            <a:pPr lvl="0"/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57106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6597606" y="3498744"/>
            <a:ext cx="5005014" cy="31878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/>
          </a:p>
          <a:p>
            <a:pPr lvl="0" algn="ctr"/>
            <a:endParaRPr lang="de-DE" sz="2400" b="1" u="sng" dirty="0" smtClean="0"/>
          </a:p>
          <a:p>
            <a:pPr lvl="0" algn="ctr"/>
            <a:r>
              <a:rPr lang="de-DE" sz="2400" b="1" u="sng" dirty="0" smtClean="0"/>
              <a:t>Angelegenheiten der freiwilligen Gerichtsbarkeit</a:t>
            </a:r>
          </a:p>
          <a:p>
            <a:pPr lvl="0" algn="ctr"/>
            <a:r>
              <a:rPr lang="de-DE" sz="2400" b="1" dirty="0"/>
              <a:t>m</a:t>
            </a:r>
            <a:r>
              <a:rPr lang="de-DE" sz="2400" b="1" dirty="0" smtClean="0"/>
              <a:t>it Bekanntgabe an die Beteiligten</a:t>
            </a:r>
          </a:p>
          <a:p>
            <a:pPr lvl="0" algn="ctr"/>
            <a:r>
              <a:rPr lang="de-DE" dirty="0" smtClean="0"/>
              <a:t>§ 40 I </a:t>
            </a:r>
            <a:r>
              <a:rPr lang="de-DE" dirty="0" err="1" smtClean="0"/>
              <a:t>FamFG</a:t>
            </a:r>
            <a:endParaRPr lang="de-DE" dirty="0" smtClean="0"/>
          </a:p>
          <a:p>
            <a:pPr lvl="0" algn="ctr"/>
            <a:r>
              <a:rPr lang="de-DE" sz="2400" b="1" dirty="0"/>
              <a:t>m</a:t>
            </a:r>
            <a:r>
              <a:rPr lang="de-DE" sz="2400" b="1" dirty="0" smtClean="0"/>
              <a:t>it Rechtskraft</a:t>
            </a:r>
          </a:p>
          <a:p>
            <a:pPr algn="ctr"/>
            <a:r>
              <a:rPr lang="de-DE" dirty="0"/>
              <a:t>§ 40 </a:t>
            </a:r>
            <a:r>
              <a:rPr lang="de-DE" dirty="0" smtClean="0"/>
              <a:t>II und III </a:t>
            </a:r>
            <a:r>
              <a:rPr lang="de-DE" dirty="0" err="1" smtClean="0"/>
              <a:t>FamFG</a:t>
            </a:r>
            <a:endParaRPr lang="de-DE" sz="2400" b="1" dirty="0" smtClean="0"/>
          </a:p>
          <a:p>
            <a:pPr lvl="0" algn="ctr"/>
            <a:r>
              <a:rPr lang="de-DE" sz="2400" b="1" dirty="0" smtClean="0"/>
              <a:t>sofort </a:t>
            </a:r>
            <a:r>
              <a:rPr lang="de-DE" sz="2400" dirty="0" smtClean="0"/>
              <a:t>bei Gefahr in Verzug</a:t>
            </a:r>
          </a:p>
          <a:p>
            <a:pPr lvl="0" algn="ctr"/>
            <a:r>
              <a:rPr lang="de-DE" dirty="0">
                <a:solidFill>
                  <a:prstClr val="white"/>
                </a:solidFill>
              </a:rPr>
              <a:t>§ </a:t>
            </a:r>
            <a:r>
              <a:rPr lang="de-DE" dirty="0" smtClean="0">
                <a:solidFill>
                  <a:prstClr val="white"/>
                </a:solidFill>
              </a:rPr>
              <a:t>40 III S.2 </a:t>
            </a:r>
            <a:r>
              <a:rPr lang="de-DE" dirty="0" err="1">
                <a:solidFill>
                  <a:prstClr val="white"/>
                </a:solidFill>
              </a:rPr>
              <a:t>FamFG</a:t>
            </a:r>
            <a:endParaRPr lang="de-DE" sz="2400" b="1" dirty="0">
              <a:solidFill>
                <a:prstClr val="white"/>
              </a:solidFill>
            </a:endParaRPr>
          </a:p>
          <a:p>
            <a:pPr lvl="0" algn="ctr"/>
            <a:r>
              <a:rPr lang="de-DE" sz="2400" dirty="0" smtClean="0"/>
              <a:t> </a:t>
            </a:r>
            <a:endParaRPr lang="de-DE" sz="2000" dirty="0" smtClean="0"/>
          </a:p>
        </p:txBody>
      </p:sp>
      <p:sp>
        <p:nvSpPr>
          <p:cNvPr id="14" name="Abgerundetes Rechteck 13"/>
          <p:cNvSpPr/>
          <p:nvPr/>
        </p:nvSpPr>
        <p:spPr>
          <a:xfrm>
            <a:off x="2917725" y="3418382"/>
            <a:ext cx="3733800" cy="326816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/>
          </a:p>
          <a:p>
            <a:pPr lvl="0" algn="ctr"/>
            <a:r>
              <a:rPr lang="de-DE" sz="2400" b="1" u="sng" dirty="0" smtClean="0"/>
              <a:t>Familiensachen</a:t>
            </a:r>
          </a:p>
          <a:p>
            <a:pPr lvl="0" algn="ctr"/>
            <a:r>
              <a:rPr lang="de-DE" dirty="0" smtClean="0"/>
              <a:t>§ 116 III </a:t>
            </a:r>
            <a:r>
              <a:rPr lang="de-DE" dirty="0" err="1" smtClean="0"/>
              <a:t>FamFG</a:t>
            </a:r>
            <a:endParaRPr lang="de-DE" dirty="0" smtClean="0"/>
          </a:p>
          <a:p>
            <a:pPr lvl="0" algn="ctr"/>
            <a:r>
              <a:rPr lang="de-DE" sz="2400" b="1" dirty="0"/>
              <a:t>m</a:t>
            </a:r>
            <a:r>
              <a:rPr lang="de-DE" sz="2400" b="1" dirty="0" smtClean="0"/>
              <a:t>it Rechtskraft</a:t>
            </a:r>
          </a:p>
          <a:p>
            <a:pPr lvl="0" algn="ctr"/>
            <a:r>
              <a:rPr lang="de-DE" sz="2400" u="sng" dirty="0" smtClean="0"/>
              <a:t>Ausnahme</a:t>
            </a:r>
            <a:r>
              <a:rPr lang="de-DE" sz="2400" dirty="0" smtClean="0"/>
              <a:t>: </a:t>
            </a:r>
            <a:r>
              <a:rPr lang="de-DE" sz="2400" b="1" dirty="0" smtClean="0"/>
              <a:t>sofort, </a:t>
            </a:r>
            <a:r>
              <a:rPr lang="de-DE" sz="2000" dirty="0" smtClean="0"/>
              <a:t>bei Entscheidung mit Verpflichtung zur Unterhaltszahlung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Entscheidung durch Beschluss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587400" y="3543401"/>
            <a:ext cx="2371725" cy="31431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/>
          </a:p>
          <a:p>
            <a:pPr lvl="0" algn="ctr"/>
            <a:r>
              <a:rPr lang="de-DE" sz="2400" b="1" u="sng" dirty="0" smtClean="0"/>
              <a:t>Ehesachen</a:t>
            </a:r>
          </a:p>
          <a:p>
            <a:pPr lvl="0" algn="ctr"/>
            <a:r>
              <a:rPr lang="de-DE" dirty="0" smtClean="0"/>
              <a:t>§ 116 II </a:t>
            </a:r>
            <a:r>
              <a:rPr lang="de-DE" dirty="0" err="1" smtClean="0"/>
              <a:t>FamFG</a:t>
            </a:r>
            <a:endParaRPr lang="de-DE" dirty="0" smtClean="0"/>
          </a:p>
          <a:p>
            <a:pPr lvl="0" algn="ctr"/>
            <a:r>
              <a:rPr lang="de-DE" sz="2400" b="1" dirty="0"/>
              <a:t>m</a:t>
            </a:r>
            <a:r>
              <a:rPr lang="de-DE" sz="2400" b="1" dirty="0" smtClean="0"/>
              <a:t>it Rechtskraft</a:t>
            </a:r>
          </a:p>
          <a:p>
            <a:pPr lvl="0" algn="ctr"/>
            <a:endParaRPr lang="de-DE" sz="2400" b="1" dirty="0" smtClean="0"/>
          </a:p>
          <a:p>
            <a:pPr lvl="0" algn="ctr"/>
            <a:endParaRPr lang="de-DE" sz="2400" b="1" dirty="0"/>
          </a:p>
          <a:p>
            <a:pPr lvl="0" algn="ctr"/>
            <a:endParaRPr lang="de-DE" sz="2400" b="1" dirty="0" smtClean="0"/>
          </a:p>
          <a:p>
            <a:pPr lvl="0" algn="ctr"/>
            <a:endParaRPr lang="de-DE" sz="2400" b="1" dirty="0" smtClean="0"/>
          </a:p>
        </p:txBody>
      </p:sp>
      <p:sp>
        <p:nvSpPr>
          <p:cNvPr id="13" name="Abgerundetes Rechteck 12"/>
          <p:cNvSpPr/>
          <p:nvPr/>
        </p:nvSpPr>
        <p:spPr>
          <a:xfrm>
            <a:off x="553433" y="3296662"/>
            <a:ext cx="11049186" cy="55594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Wirksamwerden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553433" y="1550141"/>
            <a:ext cx="11049187" cy="8424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Beschluss</a:t>
            </a:r>
            <a:r>
              <a:rPr lang="de-DE" sz="2800" b="1" dirty="0"/>
              <a:t> </a:t>
            </a:r>
            <a:r>
              <a:rPr lang="de-DE" sz="2400" b="1" dirty="0">
                <a:solidFill>
                  <a:schemeClr val="bg1"/>
                </a:solidFill>
              </a:rPr>
              <a:t>§ 38 </a:t>
            </a:r>
            <a:r>
              <a:rPr lang="de-DE" sz="2400" b="1" dirty="0" err="1">
                <a:solidFill>
                  <a:schemeClr val="bg1"/>
                </a:solidFill>
              </a:rPr>
              <a:t>FamFG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71406" y="2316345"/>
            <a:ext cx="11031214" cy="102938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Rechtsmittelbelehrung/Rechtsbehelfsbelehrung</a:t>
            </a:r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39 </a:t>
            </a:r>
            <a:r>
              <a:rPr lang="de-DE" sz="20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FamFG</a:t>
            </a:r>
            <a:endParaRPr lang="de-DE" sz="20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354312">
            <a:off x="446024" y="264872"/>
            <a:ext cx="1722916" cy="155626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Zu-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sammen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-fassung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37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668</Words>
  <Application>Microsoft Office PowerPoint</Application>
  <PresentationFormat>Breitbild</PresentationFormat>
  <Paragraphs>145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27</cp:revision>
  <dcterms:created xsi:type="dcterms:W3CDTF">2023-06-26T13:22:11Z</dcterms:created>
  <dcterms:modified xsi:type="dcterms:W3CDTF">2023-08-14T08:31:36Z</dcterms:modified>
</cp:coreProperties>
</file>