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snapToGrid="0" showGuides="1">
      <p:cViewPr varScale="1">
        <p:scale>
          <a:sx n="66" d="100"/>
          <a:sy n="66" d="100"/>
        </p:scale>
        <p:origin x="67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4348A3B-65CE-49E8-9C5E-F7AC1E1478ED}" type="datetimeFigureOut">
              <a:rPr lang="de-DE" smtClean="0"/>
              <a:t>09.01.2025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30144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348A3B-65CE-49E8-9C5E-F7AC1E1478ED}" type="datetimeFigureOut">
              <a:rPr lang="de-DE" smtClean="0"/>
              <a:t>09.01.2025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359671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348A3B-65CE-49E8-9C5E-F7AC1E1478ED}" type="datetimeFigureOut">
              <a:rPr lang="de-DE" smtClean="0"/>
              <a:t>09.01.2025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2504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4348A3B-65CE-49E8-9C5E-F7AC1E1478ED}" type="datetimeFigureOut">
              <a:rPr lang="de-DE" smtClean="0"/>
              <a:t>09.01.2025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26461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84348A3B-65CE-49E8-9C5E-F7AC1E1478ED}" type="datetimeFigureOut">
              <a:rPr lang="de-DE" smtClean="0"/>
              <a:t>09.01.2025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372226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4348A3B-65CE-49E8-9C5E-F7AC1E1478ED}" type="datetimeFigureOut">
              <a:rPr lang="de-DE" smtClean="0"/>
              <a:t>09.01.2025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928923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4348A3B-65CE-49E8-9C5E-F7AC1E1478ED}" type="datetimeFigureOut">
              <a:rPr lang="de-DE" smtClean="0"/>
              <a:t>09.01.2025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70251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4348A3B-65CE-49E8-9C5E-F7AC1E1478ED}" type="datetimeFigureOut">
              <a:rPr lang="de-DE" smtClean="0"/>
              <a:t>09.01.2025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93299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4348A3B-65CE-49E8-9C5E-F7AC1E1478ED}" type="datetimeFigureOut">
              <a:rPr lang="de-DE" smtClean="0"/>
              <a:t>09.01.2025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63992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4348A3B-65CE-49E8-9C5E-F7AC1E1478ED}" type="datetimeFigureOut">
              <a:rPr lang="de-DE" smtClean="0"/>
              <a:t>09.01.2025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2855904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84348A3B-65CE-49E8-9C5E-F7AC1E1478ED}" type="datetimeFigureOut">
              <a:rPr lang="de-DE" smtClean="0"/>
              <a:t>09.01.2025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6C378F2-62B6-4363-9633-B0E85F852387}" type="slidenum">
              <a:rPr lang="de-DE" smtClean="0"/>
              <a:t>‹Nr.›</a:t>
            </a:fld>
            <a:endParaRPr lang="de-DE"/>
          </a:p>
        </p:txBody>
      </p:sp>
    </p:spTree>
    <p:extLst>
      <p:ext uri="{BB962C8B-B14F-4D97-AF65-F5344CB8AC3E}">
        <p14:creationId xmlns:p14="http://schemas.microsoft.com/office/powerpoint/2010/main" val="107233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48A3B-65CE-49E8-9C5E-F7AC1E1478ED}" type="datetimeFigureOut">
              <a:rPr lang="de-DE" smtClean="0"/>
              <a:t>09.01.2025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378F2-62B6-4363-9633-B0E85F852387}" type="slidenum">
              <a:rPr lang="de-DE" smtClean="0"/>
              <a:t>‹Nr.›</a:t>
            </a:fld>
            <a:endParaRPr lang="de-DE"/>
          </a:p>
        </p:txBody>
      </p:sp>
    </p:spTree>
    <p:extLst>
      <p:ext uri="{BB962C8B-B14F-4D97-AF65-F5344CB8AC3E}">
        <p14:creationId xmlns:p14="http://schemas.microsoft.com/office/powerpoint/2010/main" val="334989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3" name="Abgerundetes Rechteck 2"/>
          <p:cNvSpPr/>
          <p:nvPr/>
        </p:nvSpPr>
        <p:spPr>
          <a:xfrm>
            <a:off x="1369547" y="3239732"/>
            <a:ext cx="9452897" cy="142251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buFont typeface="Arial" panose="020B0604020202020204" pitchFamily="34" charset="0"/>
              <a:buChar char="•"/>
            </a:pPr>
            <a:endParaRPr lang="de-DE" sz="2000" dirty="0"/>
          </a:p>
          <a:p>
            <a:pPr lvl="0" algn="ctr"/>
            <a:r>
              <a:rPr lang="de-DE" sz="2000" dirty="0"/>
              <a:t>eine Familie besteht aus allen durch Ehe, Lebenspartnerschaft, Verwandtschaft und Schwägerschaft miteinander verbundenen Personen</a:t>
            </a:r>
          </a:p>
          <a:p>
            <a:pPr algn="ctr"/>
            <a:r>
              <a:rPr lang="de-DE" sz="2000" dirty="0"/>
              <a:t> </a:t>
            </a:r>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635857">
            <a:off x="653233" y="426847"/>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Was ist eine Familie?</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1</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6" name="Abgerundetes Rechteck 5"/>
          <p:cNvSpPr/>
          <p:nvPr/>
        </p:nvSpPr>
        <p:spPr>
          <a:xfrm>
            <a:off x="1369547" y="4779245"/>
            <a:ext cx="9452898" cy="614362"/>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a:p>
          <a:p>
            <a:pPr algn="ctr"/>
            <a:r>
              <a:rPr lang="de-DE" sz="2000" dirty="0"/>
              <a:t>Familienbegriff = Kleinfamilien = Gemeinschaft zwischen Eltern und Kindern</a:t>
            </a:r>
          </a:p>
          <a:p>
            <a:pPr algn="ctr"/>
            <a:r>
              <a:rPr lang="de-DE" dirty="0"/>
              <a:t> </a:t>
            </a:r>
          </a:p>
        </p:txBody>
      </p:sp>
      <p:sp>
        <p:nvSpPr>
          <p:cNvPr id="7" name="Abgerundetes Rechteck 6"/>
          <p:cNvSpPr/>
          <p:nvPr/>
        </p:nvSpPr>
        <p:spPr>
          <a:xfrm>
            <a:off x="1369548" y="5510608"/>
            <a:ext cx="9452897" cy="914400"/>
          </a:xfrm>
          <a:prstGeom prst="roundRect">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Familienrecht gilt auch außerhalb einer Familie – zum Beispiel zwischen Nachbarn bei den Gewaltschutzsachen</a:t>
            </a:r>
          </a:p>
        </p:txBody>
      </p:sp>
      <p:sp>
        <p:nvSpPr>
          <p:cNvPr id="8" name="Abgerundetes Rechteck 7"/>
          <p:cNvSpPr/>
          <p:nvPr/>
        </p:nvSpPr>
        <p:spPr>
          <a:xfrm>
            <a:off x="1369547" y="2204842"/>
            <a:ext cx="9452896" cy="914400"/>
          </a:xfrm>
          <a:prstGeom prst="round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000" dirty="0"/>
              <a:t>im Gesetz ist der Begriff nicht definiert</a:t>
            </a:r>
          </a:p>
        </p:txBody>
      </p:sp>
      <p:sp>
        <p:nvSpPr>
          <p:cNvPr id="11" name="Gefaltete Ecke 10">
            <a:extLst>
              <a:ext uri="{FF2B5EF4-FFF2-40B4-BE49-F238E27FC236}">
                <a16:creationId xmlns:a16="http://schemas.microsoft.com/office/drawing/2014/main" id="{E42B6E7C-88A1-43D9-9E17-1AA56FDC088C}"/>
              </a:ext>
            </a:extLst>
          </p:cNvPr>
          <p:cNvSpPr/>
          <p:nvPr/>
        </p:nvSpPr>
        <p:spPr>
          <a:xfrm rot="21195030">
            <a:off x="10010128" y="254751"/>
            <a:ext cx="1741540" cy="1648871"/>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Übung </a:t>
            </a:r>
          </a:p>
          <a:p>
            <a:pPr algn="ctr"/>
            <a:r>
              <a:rPr lang="de-DE" sz="2400" b="1" dirty="0">
                <a:solidFill>
                  <a:schemeClr val="tx1"/>
                </a:solidFill>
                <a:latin typeface="MV Boli" panose="02000500030200090000" pitchFamily="2" charset="0"/>
                <a:cs typeface="MV Boli" panose="02000500030200090000" pitchFamily="2" charset="0"/>
              </a:rPr>
              <a:t>A 1</a:t>
            </a:r>
          </a:p>
        </p:txBody>
      </p:sp>
    </p:spTree>
    <p:extLst>
      <p:ext uri="{BB962C8B-B14F-4D97-AF65-F5344CB8AC3E}">
        <p14:creationId xmlns:p14="http://schemas.microsoft.com/office/powerpoint/2010/main" val="412775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down)">
                                      <p:cBhvr>
                                        <p:cTn id="45" dur="580">
                                          <p:stCondLst>
                                            <p:cond delay="0"/>
                                          </p:stCondLst>
                                        </p:cTn>
                                        <p:tgtEl>
                                          <p:spTgt spid="11"/>
                                        </p:tgtEl>
                                      </p:cBhvr>
                                    </p:animEffect>
                                    <p:anim calcmode="lin" valueType="num">
                                      <p:cBhvr>
                                        <p:cTn id="4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1" dur="26">
                                          <p:stCondLst>
                                            <p:cond delay="650"/>
                                          </p:stCondLst>
                                        </p:cTn>
                                        <p:tgtEl>
                                          <p:spTgt spid="11"/>
                                        </p:tgtEl>
                                      </p:cBhvr>
                                      <p:to x="100000" y="60000"/>
                                    </p:animScale>
                                    <p:animScale>
                                      <p:cBhvr>
                                        <p:cTn id="52" dur="166" decel="50000">
                                          <p:stCondLst>
                                            <p:cond delay="676"/>
                                          </p:stCondLst>
                                        </p:cTn>
                                        <p:tgtEl>
                                          <p:spTgt spid="11"/>
                                        </p:tgtEl>
                                      </p:cBhvr>
                                      <p:to x="100000" y="100000"/>
                                    </p:animScale>
                                    <p:animScale>
                                      <p:cBhvr>
                                        <p:cTn id="53" dur="26">
                                          <p:stCondLst>
                                            <p:cond delay="1312"/>
                                          </p:stCondLst>
                                        </p:cTn>
                                        <p:tgtEl>
                                          <p:spTgt spid="11"/>
                                        </p:tgtEl>
                                      </p:cBhvr>
                                      <p:to x="100000" y="80000"/>
                                    </p:animScale>
                                    <p:animScale>
                                      <p:cBhvr>
                                        <p:cTn id="54" dur="166" decel="50000">
                                          <p:stCondLst>
                                            <p:cond delay="1338"/>
                                          </p:stCondLst>
                                        </p:cTn>
                                        <p:tgtEl>
                                          <p:spTgt spid="11"/>
                                        </p:tgtEl>
                                      </p:cBhvr>
                                      <p:to x="100000" y="100000"/>
                                    </p:animScale>
                                    <p:animScale>
                                      <p:cBhvr>
                                        <p:cTn id="55" dur="26">
                                          <p:stCondLst>
                                            <p:cond delay="1642"/>
                                          </p:stCondLst>
                                        </p:cTn>
                                        <p:tgtEl>
                                          <p:spTgt spid="11"/>
                                        </p:tgtEl>
                                      </p:cBhvr>
                                      <p:to x="100000" y="90000"/>
                                    </p:animScale>
                                    <p:animScale>
                                      <p:cBhvr>
                                        <p:cTn id="56" dur="166" decel="50000">
                                          <p:stCondLst>
                                            <p:cond delay="1668"/>
                                          </p:stCondLst>
                                        </p:cTn>
                                        <p:tgtEl>
                                          <p:spTgt spid="11"/>
                                        </p:tgtEl>
                                      </p:cBhvr>
                                      <p:to x="100000" y="100000"/>
                                    </p:animScale>
                                    <p:animScale>
                                      <p:cBhvr>
                                        <p:cTn id="57" dur="26">
                                          <p:stCondLst>
                                            <p:cond delay="1808"/>
                                          </p:stCondLst>
                                        </p:cTn>
                                        <p:tgtEl>
                                          <p:spTgt spid="11"/>
                                        </p:tgtEl>
                                      </p:cBhvr>
                                      <p:to x="100000" y="95000"/>
                                    </p:animScale>
                                    <p:animScale>
                                      <p:cBhvr>
                                        <p:cTn id="5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3" name="Abgerundetes Rechteck 2"/>
          <p:cNvSpPr/>
          <p:nvPr/>
        </p:nvSpPr>
        <p:spPr>
          <a:xfrm>
            <a:off x="1369551" y="2491402"/>
            <a:ext cx="9452897" cy="243778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buFont typeface="Arial" panose="020B0604020202020204" pitchFamily="34" charset="0"/>
              <a:buChar char="•"/>
            </a:pPr>
            <a:endParaRPr lang="de-DE" sz="2000" dirty="0"/>
          </a:p>
          <a:p>
            <a:pPr marL="342900" indent="-342900">
              <a:buFont typeface="Arial" panose="020B0604020202020204" pitchFamily="34" charset="0"/>
              <a:buChar char="•"/>
            </a:pPr>
            <a:r>
              <a:rPr lang="de-DE" sz="2000" dirty="0"/>
              <a:t>Familie steht unter dem besonderen Schutz der staatlichen Ordnung (Art. 6 GG): </a:t>
            </a:r>
          </a:p>
          <a:p>
            <a:pPr marL="342900" lvl="0" indent="-342900">
              <a:buFont typeface="Arial" panose="020B0604020202020204" pitchFamily="34" charset="0"/>
              <a:buChar char="•"/>
            </a:pPr>
            <a:r>
              <a:rPr lang="de-DE" sz="2000" dirty="0"/>
              <a:t>bei der Kindererziehung haben Eltern vor dem Staat Vorrang – Staat übt nur Wächteramt aus</a:t>
            </a:r>
          </a:p>
          <a:p>
            <a:pPr marL="342900" lvl="0" indent="-342900">
              <a:buFont typeface="Arial" panose="020B0604020202020204" pitchFamily="34" charset="0"/>
              <a:buChar char="•"/>
            </a:pPr>
            <a:r>
              <a:rPr lang="de-DE" sz="2000" dirty="0"/>
              <a:t>Mütter haben Anspruch auf einen besonderen Schutz + Fürsorge der Gemeinschaft</a:t>
            </a:r>
          </a:p>
          <a:p>
            <a:pPr marL="342900" lvl="0" indent="-342900">
              <a:buFont typeface="Arial" panose="020B0604020202020204" pitchFamily="34" charset="0"/>
              <a:buChar char="•"/>
            </a:pPr>
            <a:r>
              <a:rPr lang="de-DE" sz="2000" dirty="0"/>
              <a:t>nichteheliche Kinder dürfen nicht schlechter gestellt sein als eheliche Kinder</a:t>
            </a:r>
          </a:p>
          <a:p>
            <a:pPr lvl="0" algn="ctr"/>
            <a:endParaRPr lang="de-DE" sz="2000" dirty="0"/>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635857">
            <a:off x="9951677" y="4595904"/>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Art. 6 GG</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2</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Tree>
    <p:extLst>
      <p:ext uri="{BB962C8B-B14F-4D97-AF65-F5344CB8AC3E}">
        <p14:creationId xmlns:p14="http://schemas.microsoft.com/office/powerpoint/2010/main" val="2505801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4" name="Abgerundetes Rechteck 3"/>
          <p:cNvSpPr/>
          <p:nvPr/>
        </p:nvSpPr>
        <p:spPr>
          <a:xfrm>
            <a:off x="3594981" y="1357534"/>
            <a:ext cx="5260849" cy="64271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Allgemeine Definition einer Familie:</a:t>
            </a:r>
          </a:p>
        </p:txBody>
      </p:sp>
      <p:sp>
        <p:nvSpPr>
          <p:cNvPr id="5" name="Gefaltete Ecke 4"/>
          <p:cNvSpPr/>
          <p:nvPr/>
        </p:nvSpPr>
        <p:spPr>
          <a:xfrm rot="21371026">
            <a:off x="438920" y="350031"/>
            <a:ext cx="1741540" cy="1648871"/>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latin typeface="MV Boli" panose="02000500030200090000" pitchFamily="2" charset="0"/>
              <a:cs typeface="MV Boli" panose="02000500030200090000" pitchFamily="2" charset="0"/>
            </a:endParaRPr>
          </a:p>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Art. 6 GG</a:t>
            </a:r>
          </a:p>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Voll-ständiger Text</a:t>
            </a: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2a</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6" name="Rechteck 5"/>
          <p:cNvSpPr/>
          <p:nvPr/>
        </p:nvSpPr>
        <p:spPr>
          <a:xfrm>
            <a:off x="950977" y="2161281"/>
            <a:ext cx="10244137" cy="3870055"/>
          </a:xfrm>
          <a:prstGeom prst="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Artikel 6</a:t>
            </a:r>
            <a:r>
              <a:rPr lang="de-DE" sz="2000" b="1" u="sng" baseline="30000" dirty="0">
                <a:solidFill>
                  <a:schemeClr val="tx1"/>
                </a:solidFill>
              </a:rPr>
              <a:t> </a:t>
            </a:r>
            <a:r>
              <a:rPr lang="de-DE" sz="2000" b="1" i="1" dirty="0">
                <a:solidFill>
                  <a:schemeClr val="tx1"/>
                </a:solidFill>
              </a:rPr>
              <a:t>[Ehe, Familie, nicht eheliche Kinder]</a:t>
            </a:r>
            <a:endParaRPr lang="de-DE" sz="2000" b="1" dirty="0">
              <a:solidFill>
                <a:schemeClr val="tx1"/>
              </a:solidFill>
            </a:endParaRPr>
          </a:p>
          <a:p>
            <a:r>
              <a:rPr lang="de-DE" sz="2000" dirty="0">
                <a:solidFill>
                  <a:schemeClr val="tx1"/>
                </a:solidFill>
              </a:rPr>
              <a:t>(1) Ehe und Familie stehen unter dem besonderen Schutze der staatlichen Ordnung.</a:t>
            </a:r>
          </a:p>
          <a:p>
            <a:r>
              <a:rPr lang="de-DE" sz="2000" dirty="0">
                <a:solidFill>
                  <a:schemeClr val="tx1"/>
                </a:solidFill>
              </a:rPr>
              <a:t>(2) </a:t>
            </a:r>
            <a:r>
              <a:rPr lang="de-DE" sz="1100" dirty="0">
                <a:solidFill>
                  <a:schemeClr val="tx1"/>
                </a:solidFill>
              </a:rPr>
              <a:t>1</a:t>
            </a:r>
            <a:r>
              <a:rPr lang="de-DE" sz="2000" dirty="0">
                <a:solidFill>
                  <a:schemeClr val="tx1"/>
                </a:solidFill>
              </a:rPr>
              <a:t>Pflege und Erziehung der Kinder sind das natürliche Recht der Eltern und die zuvörderst ihnen obliegende Pflicht. </a:t>
            </a:r>
            <a:r>
              <a:rPr lang="de-DE" sz="1100" dirty="0">
                <a:solidFill>
                  <a:schemeClr val="tx1"/>
                </a:solidFill>
              </a:rPr>
              <a:t>2</a:t>
            </a:r>
            <a:r>
              <a:rPr lang="de-DE" sz="2000" dirty="0">
                <a:solidFill>
                  <a:schemeClr val="tx1"/>
                </a:solidFill>
              </a:rPr>
              <a:t>Über ihre Betätigung wacht die staatliche Gemeinschaft.</a:t>
            </a:r>
          </a:p>
          <a:p>
            <a:r>
              <a:rPr lang="de-DE" sz="2000" dirty="0">
                <a:solidFill>
                  <a:schemeClr val="tx1"/>
                </a:solidFill>
              </a:rPr>
              <a:t>(3) Gegen den Willen der Erziehungsberechtigten dürfen Kinder nur auf Grund eines Gesetzes von der Familie getrennt werden, wenn die Erziehungsberechtigten versagen oder wenn die Kinder aus anderen Gründen zu verwahrlosen drohen.</a:t>
            </a:r>
          </a:p>
          <a:p>
            <a:r>
              <a:rPr lang="de-DE" sz="2000" dirty="0">
                <a:solidFill>
                  <a:schemeClr val="tx1"/>
                </a:solidFill>
              </a:rPr>
              <a:t>(4) Jede Mutter hat Anspruch auf den Schutz und die Fürsorge der Gemeinschaft.</a:t>
            </a:r>
          </a:p>
          <a:p>
            <a:r>
              <a:rPr lang="de-DE" sz="2000" dirty="0">
                <a:solidFill>
                  <a:schemeClr val="tx1"/>
                </a:solidFill>
              </a:rPr>
              <a:t>(5) Den unehelichen Kindern sind durch die Gesetzgebung die gleichen Bedingungen für ihre leibliche und seelische Entwicklung und ihre Stellung in der Gesellschaft zu schaffen wie den ehelichen Kindern.</a:t>
            </a:r>
          </a:p>
        </p:txBody>
      </p:sp>
    </p:spTree>
    <p:extLst>
      <p:ext uri="{BB962C8B-B14F-4D97-AF65-F5344CB8AC3E}">
        <p14:creationId xmlns:p14="http://schemas.microsoft.com/office/powerpoint/2010/main" val="156566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296</Words>
  <Application>Microsoft Office PowerPoint</Application>
  <PresentationFormat>Breitbild</PresentationFormat>
  <Paragraphs>39</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12</cp:revision>
  <dcterms:created xsi:type="dcterms:W3CDTF">2023-06-21T14:21:21Z</dcterms:created>
  <dcterms:modified xsi:type="dcterms:W3CDTF">2025-01-09T13:56:40Z</dcterms:modified>
</cp:coreProperties>
</file>