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showGuides="1">
      <p:cViewPr varScale="1">
        <p:scale>
          <a:sx n="67" d="100"/>
          <a:sy n="67" d="100"/>
        </p:scale>
        <p:origin x="52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217EF642-85E5-4673-8D91-877FBB04052B}" type="datetimeFigureOut">
              <a:rPr lang="de-DE" smtClean="0"/>
              <a:t>03.08.2023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6C2D3F8-27F6-4443-B36A-D4AE6C587994}" type="slidenum">
              <a:rPr lang="de-DE" smtClean="0"/>
              <a:t>‹Nr.›</a:t>
            </a:fld>
            <a:endParaRPr lang="de-DE"/>
          </a:p>
        </p:txBody>
      </p:sp>
    </p:spTree>
    <p:extLst>
      <p:ext uri="{BB962C8B-B14F-4D97-AF65-F5344CB8AC3E}">
        <p14:creationId xmlns:p14="http://schemas.microsoft.com/office/powerpoint/2010/main" val="3215128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17EF642-85E5-4673-8D91-877FBB04052B}" type="datetimeFigureOut">
              <a:rPr lang="de-DE" smtClean="0"/>
              <a:t>03.08.2023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6C2D3F8-27F6-4443-B36A-D4AE6C587994}" type="slidenum">
              <a:rPr lang="de-DE" smtClean="0"/>
              <a:t>‹Nr.›</a:t>
            </a:fld>
            <a:endParaRPr lang="de-DE"/>
          </a:p>
        </p:txBody>
      </p:sp>
    </p:spTree>
    <p:extLst>
      <p:ext uri="{BB962C8B-B14F-4D97-AF65-F5344CB8AC3E}">
        <p14:creationId xmlns:p14="http://schemas.microsoft.com/office/powerpoint/2010/main" val="480509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17EF642-85E5-4673-8D91-877FBB04052B}" type="datetimeFigureOut">
              <a:rPr lang="de-DE" smtClean="0"/>
              <a:t>03.08.2023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6C2D3F8-27F6-4443-B36A-D4AE6C587994}" type="slidenum">
              <a:rPr lang="de-DE" smtClean="0"/>
              <a:t>‹Nr.›</a:t>
            </a:fld>
            <a:endParaRPr lang="de-DE"/>
          </a:p>
        </p:txBody>
      </p:sp>
    </p:spTree>
    <p:extLst>
      <p:ext uri="{BB962C8B-B14F-4D97-AF65-F5344CB8AC3E}">
        <p14:creationId xmlns:p14="http://schemas.microsoft.com/office/powerpoint/2010/main" val="3448124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17EF642-85E5-4673-8D91-877FBB04052B}" type="datetimeFigureOut">
              <a:rPr lang="de-DE" smtClean="0"/>
              <a:t>03.08.2023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6C2D3F8-27F6-4443-B36A-D4AE6C587994}" type="slidenum">
              <a:rPr lang="de-DE" smtClean="0"/>
              <a:t>‹Nr.›</a:t>
            </a:fld>
            <a:endParaRPr lang="de-DE"/>
          </a:p>
        </p:txBody>
      </p:sp>
    </p:spTree>
    <p:extLst>
      <p:ext uri="{BB962C8B-B14F-4D97-AF65-F5344CB8AC3E}">
        <p14:creationId xmlns:p14="http://schemas.microsoft.com/office/powerpoint/2010/main" val="135177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217EF642-85E5-4673-8D91-877FBB04052B}" type="datetimeFigureOut">
              <a:rPr lang="de-DE" smtClean="0"/>
              <a:t>03.08.2023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6C2D3F8-27F6-4443-B36A-D4AE6C587994}" type="slidenum">
              <a:rPr lang="de-DE" smtClean="0"/>
              <a:t>‹Nr.›</a:t>
            </a:fld>
            <a:endParaRPr lang="de-DE"/>
          </a:p>
        </p:txBody>
      </p:sp>
    </p:spTree>
    <p:extLst>
      <p:ext uri="{BB962C8B-B14F-4D97-AF65-F5344CB8AC3E}">
        <p14:creationId xmlns:p14="http://schemas.microsoft.com/office/powerpoint/2010/main" val="4002979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217EF642-85E5-4673-8D91-877FBB04052B}" type="datetimeFigureOut">
              <a:rPr lang="de-DE" smtClean="0"/>
              <a:t>03.08.2023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6C2D3F8-27F6-4443-B36A-D4AE6C587994}" type="slidenum">
              <a:rPr lang="de-DE" smtClean="0"/>
              <a:t>‹Nr.›</a:t>
            </a:fld>
            <a:endParaRPr lang="de-DE"/>
          </a:p>
        </p:txBody>
      </p:sp>
    </p:spTree>
    <p:extLst>
      <p:ext uri="{BB962C8B-B14F-4D97-AF65-F5344CB8AC3E}">
        <p14:creationId xmlns:p14="http://schemas.microsoft.com/office/powerpoint/2010/main" val="1256027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217EF642-85E5-4673-8D91-877FBB04052B}" type="datetimeFigureOut">
              <a:rPr lang="de-DE" smtClean="0"/>
              <a:t>03.08.2023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06C2D3F8-27F6-4443-B36A-D4AE6C587994}" type="slidenum">
              <a:rPr lang="de-DE" smtClean="0"/>
              <a:t>‹Nr.›</a:t>
            </a:fld>
            <a:endParaRPr lang="de-DE"/>
          </a:p>
        </p:txBody>
      </p:sp>
    </p:spTree>
    <p:extLst>
      <p:ext uri="{BB962C8B-B14F-4D97-AF65-F5344CB8AC3E}">
        <p14:creationId xmlns:p14="http://schemas.microsoft.com/office/powerpoint/2010/main" val="3043408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217EF642-85E5-4673-8D91-877FBB04052B}" type="datetimeFigureOut">
              <a:rPr lang="de-DE" smtClean="0"/>
              <a:t>03.08.2023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06C2D3F8-27F6-4443-B36A-D4AE6C587994}" type="slidenum">
              <a:rPr lang="de-DE" smtClean="0"/>
              <a:t>‹Nr.›</a:t>
            </a:fld>
            <a:endParaRPr lang="de-DE"/>
          </a:p>
        </p:txBody>
      </p:sp>
    </p:spTree>
    <p:extLst>
      <p:ext uri="{BB962C8B-B14F-4D97-AF65-F5344CB8AC3E}">
        <p14:creationId xmlns:p14="http://schemas.microsoft.com/office/powerpoint/2010/main" val="1102975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17EF642-85E5-4673-8D91-877FBB04052B}" type="datetimeFigureOut">
              <a:rPr lang="de-DE" smtClean="0"/>
              <a:t>03.08.2023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06C2D3F8-27F6-4443-B36A-D4AE6C587994}" type="slidenum">
              <a:rPr lang="de-DE" smtClean="0"/>
              <a:t>‹Nr.›</a:t>
            </a:fld>
            <a:endParaRPr lang="de-DE"/>
          </a:p>
        </p:txBody>
      </p:sp>
    </p:spTree>
    <p:extLst>
      <p:ext uri="{BB962C8B-B14F-4D97-AF65-F5344CB8AC3E}">
        <p14:creationId xmlns:p14="http://schemas.microsoft.com/office/powerpoint/2010/main" val="2465028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217EF642-85E5-4673-8D91-877FBB04052B}" type="datetimeFigureOut">
              <a:rPr lang="de-DE" smtClean="0"/>
              <a:t>03.08.2023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6C2D3F8-27F6-4443-B36A-D4AE6C587994}" type="slidenum">
              <a:rPr lang="de-DE" smtClean="0"/>
              <a:t>‹Nr.›</a:t>
            </a:fld>
            <a:endParaRPr lang="de-DE"/>
          </a:p>
        </p:txBody>
      </p:sp>
    </p:spTree>
    <p:extLst>
      <p:ext uri="{BB962C8B-B14F-4D97-AF65-F5344CB8AC3E}">
        <p14:creationId xmlns:p14="http://schemas.microsoft.com/office/powerpoint/2010/main" val="3460077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217EF642-85E5-4673-8D91-877FBB04052B}" type="datetimeFigureOut">
              <a:rPr lang="de-DE" smtClean="0"/>
              <a:t>03.08.2023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6C2D3F8-27F6-4443-B36A-D4AE6C587994}" type="slidenum">
              <a:rPr lang="de-DE" smtClean="0"/>
              <a:t>‹Nr.›</a:t>
            </a:fld>
            <a:endParaRPr lang="de-DE"/>
          </a:p>
        </p:txBody>
      </p:sp>
    </p:spTree>
    <p:extLst>
      <p:ext uri="{BB962C8B-B14F-4D97-AF65-F5344CB8AC3E}">
        <p14:creationId xmlns:p14="http://schemas.microsoft.com/office/powerpoint/2010/main" val="3917852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7EF642-85E5-4673-8D91-877FBB04052B}" type="datetimeFigureOut">
              <a:rPr lang="de-DE" smtClean="0"/>
              <a:t>03.08.2023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C2D3F8-27F6-4443-B36A-D4AE6C587994}" type="slidenum">
              <a:rPr lang="de-DE" smtClean="0"/>
              <a:t>‹Nr.›</a:t>
            </a:fld>
            <a:endParaRPr lang="de-DE"/>
          </a:p>
        </p:txBody>
      </p:sp>
    </p:spTree>
    <p:extLst>
      <p:ext uri="{BB962C8B-B14F-4D97-AF65-F5344CB8AC3E}">
        <p14:creationId xmlns:p14="http://schemas.microsoft.com/office/powerpoint/2010/main" val="3393875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113760" y="1430857"/>
            <a:ext cx="5329903" cy="4336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Der Geschäftsverteilungsplan </a:t>
            </a:r>
            <a:endParaRPr lang="de-DE" sz="20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67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Grundlage eines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03003" y="1875869"/>
            <a:ext cx="9767887" cy="108015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smtClean="0"/>
              <a:t>ein </a:t>
            </a:r>
            <a:r>
              <a:rPr lang="de-DE" dirty="0"/>
              <a:t>faires Verfahren garantiert und schützt den Bürger vor Manipulationen und Willkür </a:t>
            </a:r>
          </a:p>
          <a:p>
            <a:pPr marL="285750" indent="-285750">
              <a:buFont typeface="Arial" panose="020B0604020202020204" pitchFamily="34" charset="0"/>
              <a:buChar char="•"/>
            </a:pPr>
            <a:r>
              <a:rPr lang="de-DE" dirty="0" smtClean="0"/>
              <a:t>die </a:t>
            </a:r>
            <a:r>
              <a:rPr lang="de-DE" dirty="0"/>
              <a:t>Geschäfte der Richter werden durch das Präsidium geregelt </a:t>
            </a:r>
          </a:p>
          <a:p>
            <a:pPr marL="285750" indent="-285750">
              <a:buFont typeface="Arial" panose="020B0604020202020204" pitchFamily="34" charset="0"/>
              <a:buChar char="•"/>
            </a:pPr>
            <a:r>
              <a:rPr lang="de-DE" dirty="0" smtClean="0"/>
              <a:t>der </a:t>
            </a:r>
            <a:r>
              <a:rPr lang="de-DE" dirty="0"/>
              <a:t>GVP ist öffentlich </a:t>
            </a:r>
          </a:p>
        </p:txBody>
      </p:sp>
      <p:sp>
        <p:nvSpPr>
          <p:cNvPr id="9" name="Abgerundetes Rechteck 8"/>
          <p:cNvSpPr/>
          <p:nvPr/>
        </p:nvSpPr>
        <p:spPr>
          <a:xfrm>
            <a:off x="1156393" y="3299763"/>
            <a:ext cx="8420744" cy="4336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Geschäftsverteilungsplan des Rechtspflegers und der Justizverwaltung </a:t>
            </a:r>
            <a:endParaRPr lang="de-DE" sz="2400" dirty="0"/>
          </a:p>
        </p:txBody>
      </p:sp>
      <p:sp>
        <p:nvSpPr>
          <p:cNvPr id="12" name="Abgerundetes Rechteck 11"/>
          <p:cNvSpPr/>
          <p:nvPr/>
        </p:nvSpPr>
        <p:spPr>
          <a:xfrm>
            <a:off x="1156393" y="3758510"/>
            <a:ext cx="9767887" cy="149928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t>Jedes Gericht hat drei Geschäftsverteilungspläne (GVP): je einen</a:t>
            </a:r>
          </a:p>
          <a:p>
            <a:pPr marL="285750" indent="-285750">
              <a:buFont typeface="Arial" panose="020B0604020202020204" pitchFamily="34" charset="0"/>
              <a:buChar char="•"/>
            </a:pPr>
            <a:r>
              <a:rPr lang="de-DE" dirty="0" smtClean="0"/>
              <a:t>für die Richter</a:t>
            </a:r>
          </a:p>
          <a:p>
            <a:pPr marL="285750" indent="-285750">
              <a:buFont typeface="Arial" panose="020B0604020202020204" pitchFamily="34" charset="0"/>
              <a:buChar char="•"/>
            </a:pPr>
            <a:r>
              <a:rPr lang="de-DE" dirty="0" smtClean="0"/>
              <a:t>für die Rechtspfleger</a:t>
            </a:r>
          </a:p>
          <a:p>
            <a:pPr marL="285750" indent="-285750">
              <a:buFont typeface="Arial" panose="020B0604020202020204" pitchFamily="34" charset="0"/>
              <a:buChar char="•"/>
            </a:pPr>
            <a:r>
              <a:rPr lang="de-DE" dirty="0" smtClean="0"/>
              <a:t>für die Verwaltung</a:t>
            </a:r>
            <a:endParaRPr lang="de-DE" dirty="0"/>
          </a:p>
        </p:txBody>
      </p:sp>
      <p:sp>
        <p:nvSpPr>
          <p:cNvPr id="13" name="Gefaltete Ecke 12"/>
          <p:cNvSpPr/>
          <p:nvPr/>
        </p:nvSpPr>
        <p:spPr>
          <a:xfrm rot="21260758">
            <a:off x="10161281" y="1947443"/>
            <a:ext cx="1525998" cy="1478948"/>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Hat jedes Gericht!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196517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113760" y="1430857"/>
            <a:ext cx="7958051" cy="4336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Der Geschäftsverteilungsplan für die Richter - Der gesetzliche Richter </a:t>
            </a:r>
            <a:endParaRPr lang="de-DE" sz="20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68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Grundlage eines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03003" y="1875868"/>
            <a:ext cx="9767887" cy="1629331"/>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Neben der Frage, welches Gericht in welcher Sache für jeden Einzelnen zuständig ist, wird die Zuständigkeit innerhalb der Gerichte aufgrund des durch die Verfassung garantierten Rechts durch den „gesetzlichen Richter“ und praktisch durch den vom Präsidium eines Gerichts erstellten Geschäftsverteilungsplan gewährleistet. Nach Artikel 101 GG und § 16 GVG darf niemand </a:t>
            </a:r>
            <a:r>
              <a:rPr lang="de-DE" dirty="0" smtClean="0"/>
              <a:t>seinem </a:t>
            </a:r>
            <a:r>
              <a:rPr lang="de-DE" dirty="0"/>
              <a:t>gesetzlichen Richter entzogen werden; Ausnahmegerichte sind unstatthaft. </a:t>
            </a:r>
          </a:p>
        </p:txBody>
      </p:sp>
      <p:sp>
        <p:nvSpPr>
          <p:cNvPr id="9" name="Abgerundetes Rechteck 8"/>
          <p:cNvSpPr/>
          <p:nvPr/>
        </p:nvSpPr>
        <p:spPr>
          <a:xfrm>
            <a:off x="1156392" y="3601453"/>
            <a:ext cx="9714497" cy="133982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b="1" dirty="0"/>
              <a:t>d</a:t>
            </a:r>
            <a:r>
              <a:rPr lang="de-DE" b="1" dirty="0" smtClean="0"/>
              <a:t>anach </a:t>
            </a:r>
            <a:r>
              <a:rPr lang="de-DE" b="1" dirty="0"/>
              <a:t>ist der gesetzliche Richter ein Justizgrundrecht eines jeden Einzelnen </a:t>
            </a:r>
            <a:endParaRPr lang="de-DE" b="1" dirty="0" smtClean="0"/>
          </a:p>
          <a:p>
            <a:r>
              <a:rPr lang="de-DE" b="1" dirty="0" smtClean="0"/>
              <a:t>      gem</a:t>
            </a:r>
            <a:r>
              <a:rPr lang="de-DE" b="1" dirty="0"/>
              <a:t>. Artikel 101 GG </a:t>
            </a:r>
            <a:endParaRPr lang="de-DE" dirty="0"/>
          </a:p>
          <a:p>
            <a:pPr marL="285750" indent="-285750">
              <a:buFont typeface="Arial" panose="020B0604020202020204" pitchFamily="34" charset="0"/>
              <a:buChar char="•"/>
            </a:pPr>
            <a:r>
              <a:rPr lang="de-DE" b="1" dirty="0" smtClean="0"/>
              <a:t>das </a:t>
            </a:r>
            <a:r>
              <a:rPr lang="de-DE" b="1" dirty="0"/>
              <a:t>garantiert, dass stets im Voraus feststehen muss, bei welchem Gericht, welchem Richter oder Spruchkörper sein Gerichtsverfahren behandelt werden wird </a:t>
            </a:r>
            <a:endParaRPr lang="de-DE" dirty="0"/>
          </a:p>
        </p:txBody>
      </p:sp>
      <p:sp>
        <p:nvSpPr>
          <p:cNvPr id="12" name="Abgerundetes Rechteck 11"/>
          <p:cNvSpPr/>
          <p:nvPr/>
        </p:nvSpPr>
        <p:spPr>
          <a:xfrm>
            <a:off x="1156393" y="5098026"/>
            <a:ext cx="9767887" cy="1366941"/>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Dieses Grundrecht schützt vor unbefugten Eingriffen in die Rechtspflege, insbesondere vor willkürlichen Verschiebungen durch Richteraustausch. Ein faires Verfahren soll hierdurch garantiert werden. Die Gewährleistung des gesetzlichen Richters umfasst nicht nur die formelle Garantie, sondern auch die materiellen Garantien der Qualifikationsmerkmale richterlicher Tätigkeit. </a:t>
            </a:r>
            <a:endParaRPr lang="de-DE" dirty="0"/>
          </a:p>
        </p:txBody>
      </p:sp>
      <p:sp>
        <p:nvSpPr>
          <p:cNvPr id="11" name="Gefaltete Ecke 10"/>
          <p:cNvSpPr/>
          <p:nvPr/>
        </p:nvSpPr>
        <p:spPr>
          <a:xfrm>
            <a:off x="10432115" y="2836220"/>
            <a:ext cx="1525998" cy="1478948"/>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Art. 101 GG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16 GVG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283901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113760" y="1430857"/>
            <a:ext cx="7958051" cy="4336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Der Geschäftsverteilungsplan für die Richter - Der gesetzliche Richter </a:t>
            </a:r>
            <a:endParaRPr lang="de-DE" sz="20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69</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Grundlage eines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13760" y="2261938"/>
            <a:ext cx="9767887" cy="401854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a:t>a) die richterliche Unabhängigkeit (Art. 97 GG) </a:t>
            </a:r>
            <a:r>
              <a:rPr lang="de-DE"/>
              <a:t>Die richterliche Unabhängigkeit bedeutet allgemein die Freiheit von unsachlichen Einflussnahmen, die von außen kommen (z.B. Presse, Politik). </a:t>
            </a:r>
          </a:p>
          <a:p>
            <a:r>
              <a:rPr lang="de-DE" b="1"/>
              <a:t>b) die richterliche Neutralität (Art. 6 Abs. 1 S.1 Menschenrechtskonvention) </a:t>
            </a:r>
            <a:endParaRPr lang="de-DE"/>
          </a:p>
          <a:p>
            <a:r>
              <a:rPr lang="de-DE"/>
              <a:t>Richterliche Neutralität bedeutet die Freiheit von unsachlichen Einflüssen, die aus dem Inneren des Richters von ihm selbst ausgehen. Der Grundsatz zur Neutralität soll also die Unparteilichkeit und die sachliche Distanz des zur Entscheidung berufenen Richters sichern. Die Neutralität ist gefährdet z.B. durch eine unmittelbare Eigenbetroffenheit, durch enge Beziehungen zu den Streitbeteiligten, durch Vorbefassung mit der Sache ggf. auch durch eine Voräußerung zu einer Rechtsauffassung, aber auch eigene Kultur, Standesdünkel, Vorurteil, eigene Grundeinstellung. Die richterliche Neutralität wird gewährleistet durch den Ausschluss kraft Gesetzes und die Möglichkeit der Ablehnung wegen Besorgnis der Befangenheit, vgl. hierzu § 42 ZPO. Hier ist ausreichend, wenn eine vernünftige Partei aufgrund besonderer Umstände, die geeignet sind Misstrauen gegen die Unparteilichkeit eines Richters zu rechtfertigen, diesen für befangen hält. </a:t>
            </a:r>
            <a:endParaRPr lang="de-DE" dirty="0"/>
          </a:p>
        </p:txBody>
      </p:sp>
      <p:sp>
        <p:nvSpPr>
          <p:cNvPr id="9" name="Abgerundetes Rechteck 8"/>
          <p:cNvSpPr/>
          <p:nvPr/>
        </p:nvSpPr>
        <p:spPr>
          <a:xfrm>
            <a:off x="1113760" y="1898032"/>
            <a:ext cx="3720407" cy="33182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Diese Qualifikationsmerkmale </a:t>
            </a:r>
            <a:r>
              <a:rPr lang="de-DE" b="1" dirty="0" smtClean="0"/>
              <a:t>sind: </a:t>
            </a:r>
            <a:endParaRPr lang="de-DE" dirty="0"/>
          </a:p>
        </p:txBody>
      </p:sp>
    </p:spTree>
    <p:extLst>
      <p:ext uri="{BB962C8B-B14F-4D97-AF65-F5344CB8AC3E}">
        <p14:creationId xmlns:p14="http://schemas.microsoft.com/office/powerpoint/2010/main" val="19188232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113760" y="1430857"/>
            <a:ext cx="7958051" cy="4336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Der Geschäftsverteilungsplan für die Richter - Der gesetzliche Richter </a:t>
            </a:r>
            <a:endParaRPr lang="de-DE" sz="20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70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Grundlage eines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13760" y="2261938"/>
            <a:ext cx="9767887" cy="3698671"/>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 </a:t>
            </a:r>
            <a:r>
              <a:rPr lang="de-DE" b="1" dirty="0" smtClean="0"/>
              <a:t>     die </a:t>
            </a:r>
            <a:r>
              <a:rPr lang="de-DE" b="1" dirty="0"/>
              <a:t>sachliche Unabhängigkeit gem. § 97 Abs. 1 GG: </a:t>
            </a:r>
            <a:endParaRPr lang="de-DE" dirty="0"/>
          </a:p>
          <a:p>
            <a:r>
              <a:rPr lang="de-DE" dirty="0"/>
              <a:t>Weisungsfreiheit, Unabhängigkeit in der Entscheidung und ausschließliche Bindung an das Gesetz. Zur Weisungsfreiheit gehört insbesondere, dass der Richter bei seiner richterlichen Rechtsprechungstätigkeit frei von Weisungen ist. Weder die Gerichtsverwaltung noch die Regierung dürfen dem Richter bestimmte Entscheidungen vorschreiben. </a:t>
            </a:r>
          </a:p>
          <a:p>
            <a:r>
              <a:rPr lang="de-DE" dirty="0"/>
              <a:t>Allerdings unterliegen auch Richter einer allgemeinen Dienstaufsicht. Sie erfasst zunächst das Verhalten außerhalb der Rechtsprechungstätigkeit, wie z.B. das Auftreten in der Öffentlichkeit (Mäßigungsgebot nach § 39 DRiG) oder die Art seiner Amtsführung, z.B. verspätetes Erscheinen, Fernbleiben, Nichteinhaltung anberaumter Termine, Nichtanlegen der vorgeschriebenen Amtstracht. </a:t>
            </a:r>
          </a:p>
        </p:txBody>
      </p:sp>
      <p:sp>
        <p:nvSpPr>
          <p:cNvPr id="9" name="Abgerundetes Rechteck 8"/>
          <p:cNvSpPr/>
          <p:nvPr/>
        </p:nvSpPr>
        <p:spPr>
          <a:xfrm>
            <a:off x="1113761" y="1898032"/>
            <a:ext cx="2255082" cy="33182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Man </a:t>
            </a:r>
            <a:r>
              <a:rPr lang="de-DE" b="1" dirty="0" smtClean="0"/>
              <a:t>unterscheidet: </a:t>
            </a:r>
            <a:endParaRPr lang="de-DE" b="1" dirty="0"/>
          </a:p>
        </p:txBody>
      </p:sp>
      <p:sp>
        <p:nvSpPr>
          <p:cNvPr id="4" name="Flussdiagramm: Verbinder 3"/>
          <p:cNvSpPr/>
          <p:nvPr/>
        </p:nvSpPr>
        <p:spPr>
          <a:xfrm>
            <a:off x="1113761" y="2558476"/>
            <a:ext cx="594724" cy="473242"/>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a)</a:t>
            </a:r>
            <a:endParaRPr lang="de-DE" b="1" dirty="0"/>
          </a:p>
        </p:txBody>
      </p:sp>
    </p:spTree>
    <p:extLst>
      <p:ext uri="{BB962C8B-B14F-4D97-AF65-F5344CB8AC3E}">
        <p14:creationId xmlns:p14="http://schemas.microsoft.com/office/powerpoint/2010/main" val="261353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113760" y="1430857"/>
            <a:ext cx="7958051" cy="4336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Der Geschäftsverteilungsplan für die Richter - Der gesetzliche Richter </a:t>
            </a:r>
            <a:endParaRPr lang="de-DE" sz="20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71</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Grundlage eines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13760" y="2261938"/>
            <a:ext cx="9767887" cy="3698671"/>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 </a:t>
            </a:r>
            <a:r>
              <a:rPr lang="de-DE" b="1" dirty="0" smtClean="0"/>
              <a:t>        die </a:t>
            </a:r>
            <a:r>
              <a:rPr lang="de-DE" b="1" dirty="0"/>
              <a:t>persönliche Unabhängigkeit gem. § 97 Abs. 2 GG: </a:t>
            </a:r>
            <a:endParaRPr lang="de-DE" dirty="0"/>
          </a:p>
          <a:p>
            <a:r>
              <a:rPr lang="de-DE" dirty="0"/>
              <a:t>Die hauptamtlich und planmäßig endgültig angestellten Richter können vor Erreichen der Altersgrenze gegen ihren Willen nur kraft richterlicher Entscheidung und nur aus bestimmten gesetzlich vorgesehenen Gründen entlassen oder dauernd oder zeitweise ihres Amtes enthoben oder in den Ruhestand versetzt werden – nicht z.B. wegen „unbeliebter oder kritischer“ Entscheidungen – (Unabsetzbarkeit und Unversetzbarkeit). Die persönliche Unabhängigkeit gewährt dem Richter somit Schutz gegen Amtsenthebung, Entlassung, Versetzung gegen seinen Willen. Er darf auch nicht mittelbar, z.B. über die Geschäftsverteilung oder Abordnung zu einer anderen Tätigkeit gezwungen werden. </a:t>
            </a:r>
          </a:p>
        </p:txBody>
      </p:sp>
      <p:sp>
        <p:nvSpPr>
          <p:cNvPr id="9" name="Abgerundetes Rechteck 8"/>
          <p:cNvSpPr/>
          <p:nvPr/>
        </p:nvSpPr>
        <p:spPr>
          <a:xfrm>
            <a:off x="1113761" y="1898032"/>
            <a:ext cx="2255082" cy="33182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Man </a:t>
            </a:r>
            <a:r>
              <a:rPr lang="de-DE" b="1" dirty="0" smtClean="0"/>
              <a:t>unterscheidet: </a:t>
            </a:r>
            <a:endParaRPr lang="de-DE" b="1" dirty="0"/>
          </a:p>
        </p:txBody>
      </p:sp>
      <p:sp>
        <p:nvSpPr>
          <p:cNvPr id="4" name="Flussdiagramm: Verbinder 3"/>
          <p:cNvSpPr/>
          <p:nvPr/>
        </p:nvSpPr>
        <p:spPr>
          <a:xfrm>
            <a:off x="1194554" y="2710876"/>
            <a:ext cx="594724" cy="473242"/>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t>b</a:t>
            </a:r>
            <a:r>
              <a:rPr lang="de-DE" b="1" dirty="0" smtClean="0"/>
              <a:t>)</a:t>
            </a:r>
            <a:endParaRPr lang="de-DE" b="1" dirty="0"/>
          </a:p>
        </p:txBody>
      </p:sp>
    </p:spTree>
    <p:extLst>
      <p:ext uri="{BB962C8B-B14F-4D97-AF65-F5344CB8AC3E}">
        <p14:creationId xmlns:p14="http://schemas.microsoft.com/office/powerpoint/2010/main" val="18452397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72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Grundlage eines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13760" y="2016934"/>
            <a:ext cx="9767887" cy="1720877"/>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Es wird bei jedem Gericht gebildet, § 21 a Absatz 1 GVG. Es ist ein Gremium, bestehend aus dem Präsidenten oder einem </a:t>
            </a:r>
            <a:r>
              <a:rPr lang="de-DE" dirty="0" err="1"/>
              <a:t>aufsichtsführenden</a:t>
            </a:r>
            <a:r>
              <a:rPr lang="de-DE" dirty="0"/>
              <a:t> Richter als Vorsitzenden des Gerichts und weiteren 4 – 10 gewählten Richtern, je nach Größe des Gerichts, § 21 a Absatz 2 GVG. Das Präsidium entscheidet mit Stimmenmehrheit durch Beschluss (sog. Präsidialbeschluss); es ist beschlussfähig, wenn mindestens die Hälfte der Mitglieder anwesend sind, § 21 i GVG. </a:t>
            </a:r>
          </a:p>
        </p:txBody>
      </p:sp>
      <p:sp>
        <p:nvSpPr>
          <p:cNvPr id="11" name="Abgerundetes Rechteck 10"/>
          <p:cNvSpPr/>
          <p:nvPr/>
        </p:nvSpPr>
        <p:spPr>
          <a:xfrm>
            <a:off x="1113760" y="3860373"/>
            <a:ext cx="9767887" cy="81802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smtClean="0"/>
              <a:t>Das </a:t>
            </a:r>
            <a:r>
              <a:rPr lang="de-DE" b="1" dirty="0"/>
              <a:t>Präsidium regelt die Geschäfte der Richter, § 21 g GVG durch den </a:t>
            </a:r>
            <a:r>
              <a:rPr lang="de-DE" b="1" dirty="0" smtClean="0"/>
              <a:t>Geschäftsverteilungsplan</a:t>
            </a:r>
            <a:endParaRPr lang="de-DE" dirty="0"/>
          </a:p>
        </p:txBody>
      </p:sp>
      <p:sp>
        <p:nvSpPr>
          <p:cNvPr id="12" name="Abgerundetes Rechteck 11"/>
          <p:cNvSpPr/>
          <p:nvPr/>
        </p:nvSpPr>
        <p:spPr>
          <a:xfrm>
            <a:off x="1113760" y="4800960"/>
            <a:ext cx="9767887" cy="1720877"/>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Im Geschäftsverteilungsplan wird die Stellenbesetzung der Spruchkörper bestimmt und die Stellvertretung geregelt. Ferner werden die Geschäfte nach allgemeinen Merkmalen auf die einzelnen Richter oder Spruchkörper verteilt. Dadurch ist schon bei Eingang einer Sache festgelegt, welcher Richter oder Spruchkörper dafür zuständig ist. Dies ist erforderlich, um dem Verfassungsgebot des gesetzlichen Richters (Art. 101 Abs. 1 Satz 2 GG) zu genügen. </a:t>
            </a:r>
            <a:endParaRPr lang="de-DE" dirty="0"/>
          </a:p>
        </p:txBody>
      </p:sp>
      <p:sp>
        <p:nvSpPr>
          <p:cNvPr id="2" name="Abgerundetes Rechteck 1"/>
          <p:cNvSpPr/>
          <p:nvPr/>
        </p:nvSpPr>
        <p:spPr>
          <a:xfrm>
            <a:off x="1113760" y="1677564"/>
            <a:ext cx="4123987" cy="4336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a:t>Das Präsidium </a:t>
            </a:r>
            <a:endParaRPr lang="de-DE" sz="2000" dirty="0"/>
          </a:p>
        </p:txBody>
      </p:sp>
      <p:sp>
        <p:nvSpPr>
          <p:cNvPr id="13" name="Gefaltete Ecke 12"/>
          <p:cNvSpPr/>
          <p:nvPr/>
        </p:nvSpPr>
        <p:spPr>
          <a:xfrm rot="21260758">
            <a:off x="10144896" y="3791369"/>
            <a:ext cx="1141583" cy="1100868"/>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GVP</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312986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73</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Grundlage eines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2" name="Abgerundetes Rechteck 11"/>
          <p:cNvSpPr/>
          <p:nvPr/>
        </p:nvSpPr>
        <p:spPr>
          <a:xfrm>
            <a:off x="994610" y="4646431"/>
            <a:ext cx="9767887" cy="1720877"/>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a:p>
          <a:p>
            <a:pPr marL="285750" indent="-285750">
              <a:buFont typeface="Arial" panose="020B0604020202020204" pitchFamily="34" charset="0"/>
              <a:buChar char="•"/>
            </a:pPr>
            <a:r>
              <a:rPr lang="de-DE" dirty="0" smtClean="0"/>
              <a:t>bei </a:t>
            </a:r>
            <a:r>
              <a:rPr lang="de-DE" dirty="0"/>
              <a:t>Überlastung eines Richters oder Spruchkörpers (übermäßiger Geschäftsanfall oder zeitweilige Richterverhinderung) </a:t>
            </a:r>
          </a:p>
          <a:p>
            <a:pPr marL="285750" indent="-285750">
              <a:buFont typeface="Arial" panose="020B0604020202020204" pitchFamily="34" charset="0"/>
              <a:buChar char="•"/>
            </a:pPr>
            <a:r>
              <a:rPr lang="de-DE" dirty="0" smtClean="0"/>
              <a:t>ungenügende </a:t>
            </a:r>
            <a:r>
              <a:rPr lang="de-DE" dirty="0"/>
              <a:t>Auslastung von Spruchkörpern oder Richtern </a:t>
            </a:r>
          </a:p>
          <a:p>
            <a:pPr marL="285750" indent="-285750">
              <a:buFont typeface="Arial" panose="020B0604020202020204" pitchFamily="34" charset="0"/>
              <a:buChar char="•"/>
            </a:pPr>
            <a:r>
              <a:rPr lang="de-DE" dirty="0" smtClean="0"/>
              <a:t>Richterwechsel </a:t>
            </a:r>
            <a:r>
              <a:rPr lang="de-DE" dirty="0"/>
              <a:t>(Ausscheiden, Ruhestand, Ernennung zum Vorsitzenden) </a:t>
            </a:r>
          </a:p>
          <a:p>
            <a:pPr marL="285750" indent="-285750">
              <a:buFont typeface="Arial" panose="020B0604020202020204" pitchFamily="34" charset="0"/>
              <a:buChar char="•"/>
            </a:pPr>
            <a:r>
              <a:rPr lang="de-DE" dirty="0" smtClean="0"/>
              <a:t>dauernde </a:t>
            </a:r>
            <a:r>
              <a:rPr lang="de-DE" dirty="0"/>
              <a:t>Verhinderung (lange Erkrankung, Abordnung, Elternzeit) </a:t>
            </a:r>
          </a:p>
        </p:txBody>
      </p:sp>
      <p:grpSp>
        <p:nvGrpSpPr>
          <p:cNvPr id="4" name="Gruppieren 3"/>
          <p:cNvGrpSpPr/>
          <p:nvPr/>
        </p:nvGrpSpPr>
        <p:grpSpPr>
          <a:xfrm>
            <a:off x="914400" y="1370762"/>
            <a:ext cx="9848097" cy="2586337"/>
            <a:chOff x="1033550" y="1769095"/>
            <a:chExt cx="9848097" cy="2586337"/>
          </a:xfrm>
        </p:grpSpPr>
        <p:sp>
          <p:nvSpPr>
            <p:cNvPr id="10" name="Abgerundetes Rechteck 9"/>
            <p:cNvSpPr/>
            <p:nvPr/>
          </p:nvSpPr>
          <p:spPr>
            <a:xfrm>
              <a:off x="1113760" y="2016934"/>
              <a:ext cx="9767887" cy="233849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a:p>
            <a:p>
              <a:pPr marL="285750" indent="-285750">
                <a:buFont typeface="Arial" panose="020B0604020202020204" pitchFamily="34" charset="0"/>
                <a:buChar char="•"/>
              </a:pPr>
              <a:r>
                <a:rPr lang="de-DE" dirty="0" smtClean="0"/>
                <a:t>Bestimmtheitsgrundsatz </a:t>
              </a:r>
              <a:r>
                <a:rPr lang="de-DE" dirty="0"/>
                <a:t>(genau bezeichnete Geschäfte) </a:t>
              </a:r>
            </a:p>
            <a:p>
              <a:pPr marL="285750" indent="-285750">
                <a:buFont typeface="Arial" panose="020B0604020202020204" pitchFamily="34" charset="0"/>
                <a:buChar char="•"/>
              </a:pPr>
              <a:r>
                <a:rPr lang="de-DE" dirty="0" smtClean="0"/>
                <a:t>Im </a:t>
              </a:r>
              <a:r>
                <a:rPr lang="de-DE" dirty="0"/>
                <a:t>Voraus (§ 21 e GVG) für ein Kalenderjahr (§ 7 AGGVG) </a:t>
              </a:r>
            </a:p>
            <a:p>
              <a:pPr marL="285750" indent="-285750">
                <a:buFont typeface="Arial" panose="020B0604020202020204" pitchFamily="34" charset="0"/>
                <a:buChar char="•"/>
              </a:pPr>
              <a:r>
                <a:rPr lang="de-DE" dirty="0" smtClean="0"/>
                <a:t>Vollständigkeitsgrundsatz </a:t>
              </a:r>
              <a:r>
                <a:rPr lang="de-DE" dirty="0"/>
                <a:t>(alle Geschäfte) </a:t>
              </a:r>
            </a:p>
            <a:p>
              <a:pPr marL="285750" indent="-285750">
                <a:buFont typeface="Arial" panose="020B0604020202020204" pitchFamily="34" charset="0"/>
                <a:buChar char="•"/>
              </a:pPr>
              <a:r>
                <a:rPr lang="de-DE" dirty="0" smtClean="0"/>
                <a:t>Stetigkeitsprinzip </a:t>
              </a:r>
              <a:r>
                <a:rPr lang="de-DE" dirty="0"/>
                <a:t>(Änderungen nur in Ausnahmefällen bei nicht vorher planbaren Ereignissen) </a:t>
              </a:r>
            </a:p>
            <a:p>
              <a:pPr marL="285750" indent="-285750">
                <a:buFont typeface="Arial" panose="020B0604020202020204" pitchFamily="34" charset="0"/>
                <a:buChar char="•"/>
              </a:pPr>
              <a:r>
                <a:rPr lang="de-DE" dirty="0" smtClean="0"/>
                <a:t>Erkennbare </a:t>
              </a:r>
              <a:r>
                <a:rPr lang="de-DE" dirty="0"/>
                <a:t>Vertretungsregelungen </a:t>
              </a:r>
            </a:p>
            <a:p>
              <a:pPr marL="285750" indent="-285750">
                <a:buFont typeface="Arial" panose="020B0604020202020204" pitchFamily="34" charset="0"/>
                <a:buChar char="•"/>
              </a:pPr>
              <a:r>
                <a:rPr lang="de-DE" dirty="0" smtClean="0"/>
                <a:t>Verbot </a:t>
              </a:r>
              <a:r>
                <a:rPr lang="de-DE" dirty="0"/>
                <a:t>von Ausnahmegerichten (Art. 101 GG) </a:t>
              </a:r>
            </a:p>
            <a:p>
              <a:pPr marL="285750" indent="-285750">
                <a:buFont typeface="Arial" panose="020B0604020202020204" pitchFamily="34" charset="0"/>
                <a:buChar char="•"/>
              </a:pPr>
              <a:r>
                <a:rPr lang="de-DE" dirty="0" smtClean="0"/>
                <a:t>Öffentlichkeitsgrundsatz </a:t>
              </a:r>
              <a:endParaRPr lang="de-DE" dirty="0"/>
            </a:p>
          </p:txBody>
        </p:sp>
        <p:sp>
          <p:nvSpPr>
            <p:cNvPr id="2" name="Abgerundetes Rechteck 1"/>
            <p:cNvSpPr/>
            <p:nvPr/>
          </p:nvSpPr>
          <p:spPr>
            <a:xfrm>
              <a:off x="1033550" y="1769095"/>
              <a:ext cx="5238914" cy="4336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t>Die gesetzlichen Anforderungen an den GVP sind: </a:t>
              </a:r>
              <a:endParaRPr lang="de-DE" sz="2000" dirty="0"/>
            </a:p>
          </p:txBody>
        </p:sp>
      </p:grpSp>
      <p:sp>
        <p:nvSpPr>
          <p:cNvPr id="11" name="Abgerundetes Rechteck 10"/>
          <p:cNvSpPr/>
          <p:nvPr/>
        </p:nvSpPr>
        <p:spPr>
          <a:xfrm>
            <a:off x="994610" y="4121313"/>
            <a:ext cx="9767887" cy="8180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Das Präsidium ist auch für die Änderungen nach Beginn des Geschäftsjahres zuständig, </a:t>
            </a:r>
            <a:endParaRPr lang="de-DE" b="1" dirty="0" smtClean="0"/>
          </a:p>
          <a:p>
            <a:r>
              <a:rPr lang="de-DE" b="1" dirty="0" smtClean="0"/>
              <a:t>§ </a:t>
            </a:r>
            <a:r>
              <a:rPr lang="de-DE" b="1" dirty="0"/>
              <a:t>21 g GVG, z.B.: </a:t>
            </a:r>
          </a:p>
        </p:txBody>
      </p:sp>
    </p:spTree>
    <p:extLst>
      <p:ext uri="{BB962C8B-B14F-4D97-AF65-F5344CB8AC3E}">
        <p14:creationId xmlns:p14="http://schemas.microsoft.com/office/powerpoint/2010/main" val="34525571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74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3063914" y="776890"/>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Grundlage eines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grpSp>
        <p:nvGrpSpPr>
          <p:cNvPr id="4" name="Gruppieren 3"/>
          <p:cNvGrpSpPr/>
          <p:nvPr/>
        </p:nvGrpSpPr>
        <p:grpSpPr>
          <a:xfrm>
            <a:off x="914400" y="2253156"/>
            <a:ext cx="9848097" cy="1404522"/>
            <a:chOff x="1033550" y="1769095"/>
            <a:chExt cx="9848097" cy="1404522"/>
          </a:xfrm>
        </p:grpSpPr>
        <p:sp>
          <p:nvSpPr>
            <p:cNvPr id="10" name="Abgerundetes Rechteck 9"/>
            <p:cNvSpPr/>
            <p:nvPr/>
          </p:nvSpPr>
          <p:spPr>
            <a:xfrm>
              <a:off x="1113760" y="2016934"/>
              <a:ext cx="9767887" cy="1156683"/>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a:p>
            <a:p>
              <a:r>
                <a:rPr lang="de-DE" dirty="0"/>
                <a:t>Die Geschäftsverteilung für die nichtrichterlichen Geschäfte (insbesondere der Rechtspfleger und Urkundsbeamten des gehobenen Dienstes) wird gesondert durch den Präsidenten oder die Geschäftsleiter der Amtsgerichte geregelt. </a:t>
              </a:r>
            </a:p>
          </p:txBody>
        </p:sp>
        <p:sp>
          <p:nvSpPr>
            <p:cNvPr id="2" name="Abgerundetes Rechteck 1"/>
            <p:cNvSpPr/>
            <p:nvPr/>
          </p:nvSpPr>
          <p:spPr>
            <a:xfrm>
              <a:off x="1033550" y="1769095"/>
              <a:ext cx="4002505" cy="4336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t>Der GVP für die Rechtspfleger </a:t>
              </a:r>
              <a:endParaRPr lang="de-DE" sz="2000" dirty="0"/>
            </a:p>
          </p:txBody>
        </p:sp>
      </p:grpSp>
    </p:spTree>
    <p:extLst>
      <p:ext uri="{BB962C8B-B14F-4D97-AF65-F5344CB8AC3E}">
        <p14:creationId xmlns:p14="http://schemas.microsoft.com/office/powerpoint/2010/main" val="2170102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smtClean="0">
                <a:solidFill>
                  <a:schemeClr val="bg1">
                    <a:lumMod val="50000"/>
                  </a:schemeClr>
                </a:solidFill>
              </a:rPr>
              <a:t>75</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3063914" y="776890"/>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Grundlage eines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2" name="Abgerundetes Rechteck 11"/>
          <p:cNvSpPr/>
          <p:nvPr/>
        </p:nvSpPr>
        <p:spPr>
          <a:xfrm>
            <a:off x="914400" y="1502228"/>
            <a:ext cx="9767887" cy="514951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dirty="0"/>
              <a:t>Der GVP für die Verwaltung wird vom Präsidenten aufgestellt. Es handelt sich jeweils um behördeninterne Regelungen die keine Außenwirkung haben und/oder nicht die Rechtswidrigkeit eines Verwaltungsaktes begründen. </a:t>
            </a:r>
          </a:p>
          <a:p>
            <a:r>
              <a:rPr lang="de-DE" sz="1600" dirty="0"/>
              <a:t>Gem. § 7 GGO I </a:t>
            </a:r>
          </a:p>
          <a:p>
            <a:r>
              <a:rPr lang="de-DE" sz="1600" dirty="0"/>
              <a:t>(1) ist für jede Behörde wird ein Geschäftsverteilungsplan aufgestellt und auf dem Laufenden gehalten. </a:t>
            </a:r>
          </a:p>
          <a:p>
            <a:r>
              <a:rPr lang="de-DE" sz="1600" dirty="0"/>
              <a:t>(2) ordnet der Geschäftsverteilungsplan die Aufgaben den Arbeitsgebieten in den Organisationseinheiten </a:t>
            </a:r>
            <a:r>
              <a:rPr lang="de-DE" sz="1600" dirty="0" smtClean="0"/>
              <a:t>der</a:t>
            </a:r>
          </a:p>
          <a:p>
            <a:r>
              <a:rPr lang="de-DE" sz="1600" dirty="0"/>
              <a:t> </a:t>
            </a:r>
            <a:r>
              <a:rPr lang="de-DE" sz="1600" dirty="0" smtClean="0"/>
              <a:t>     Behörde </a:t>
            </a:r>
            <a:r>
              <a:rPr lang="de-DE" sz="1600" dirty="0"/>
              <a:t>zu und grenzt alle Arbeitsgebiete gegeneinander ab. Dabei sind die sachlichen </a:t>
            </a:r>
            <a:r>
              <a:rPr lang="de-DE" sz="1600" dirty="0" smtClean="0"/>
              <a:t>Zuständigkeiten</a:t>
            </a:r>
          </a:p>
          <a:p>
            <a:r>
              <a:rPr lang="de-DE" sz="1600" dirty="0"/>
              <a:t> </a:t>
            </a:r>
            <a:r>
              <a:rPr lang="de-DE" sz="1600" dirty="0" smtClean="0"/>
              <a:t>     </a:t>
            </a:r>
            <a:r>
              <a:rPr lang="de-DE" sz="1600" dirty="0"/>
              <a:t>innerhalb der Behörde und die Funktionen (z. B. Referatsleitung) eindeutig festzulegen; </a:t>
            </a:r>
            <a:endParaRPr lang="de-DE" sz="1600" dirty="0" smtClean="0"/>
          </a:p>
          <a:p>
            <a:r>
              <a:rPr lang="de-DE" sz="1600" dirty="0"/>
              <a:t> </a:t>
            </a:r>
            <a:r>
              <a:rPr lang="de-DE" sz="1600" dirty="0" smtClean="0"/>
              <a:t>     Zuständigkeitsüberschneidungen </a:t>
            </a:r>
            <a:r>
              <a:rPr lang="de-DE" sz="1600" dirty="0"/>
              <a:t>sind zu vermeiden. Die Zuordnung der Dienstkraft zu </a:t>
            </a:r>
            <a:r>
              <a:rPr lang="de-DE" sz="1600" dirty="0" smtClean="0"/>
              <a:t>einer</a:t>
            </a:r>
          </a:p>
          <a:p>
            <a:r>
              <a:rPr lang="de-DE" sz="1600" dirty="0"/>
              <a:t> </a:t>
            </a:r>
            <a:r>
              <a:rPr lang="de-DE" sz="1600" dirty="0" smtClean="0"/>
              <a:t>     </a:t>
            </a:r>
            <a:r>
              <a:rPr lang="de-DE" sz="1600" dirty="0"/>
              <a:t>Organisationseinheit und einer Führungskraft soll angestrebt werden. </a:t>
            </a:r>
          </a:p>
          <a:p>
            <a:r>
              <a:rPr lang="de-DE" sz="1600" dirty="0"/>
              <a:t>(3) die Geschäftsverteilungspläne müssen mindestens enthalten: </a:t>
            </a:r>
            <a:r>
              <a:rPr lang="de-DE" sz="1600" dirty="0" smtClean="0"/>
              <a:t/>
            </a:r>
            <a:br>
              <a:rPr lang="de-DE" sz="1600" dirty="0" smtClean="0"/>
            </a:br>
            <a:r>
              <a:rPr lang="de-DE" sz="1600" dirty="0" smtClean="0"/>
              <a:t>	1</a:t>
            </a:r>
            <a:r>
              <a:rPr lang="de-DE" sz="1600" dirty="0"/>
              <a:t>. die Beschreibung des Arbeitsgebiets in Stichworten, </a:t>
            </a:r>
          </a:p>
          <a:p>
            <a:r>
              <a:rPr lang="de-DE" sz="1600" dirty="0" smtClean="0"/>
              <a:t>	2</a:t>
            </a:r>
            <a:r>
              <a:rPr lang="de-DE" sz="1600" dirty="0"/>
              <a:t>. das Stellenzeichen, </a:t>
            </a:r>
          </a:p>
          <a:p>
            <a:r>
              <a:rPr lang="de-DE" sz="1600" dirty="0" smtClean="0"/>
              <a:t>	3</a:t>
            </a:r>
            <a:r>
              <a:rPr lang="de-DE" sz="1600" dirty="0"/>
              <a:t>. die Bewertung des Arbeitsgebietes/des Dienstpostens und die Art und Wertigkeit der ihm </a:t>
            </a:r>
            <a:r>
              <a:rPr lang="de-DE" sz="1600" dirty="0" smtClean="0"/>
              <a:t>	    zugeordneten </a:t>
            </a:r>
            <a:r>
              <a:rPr lang="de-DE" sz="1600" dirty="0"/>
              <a:t>Stelle, </a:t>
            </a:r>
          </a:p>
          <a:p>
            <a:r>
              <a:rPr lang="de-DE" sz="1600" dirty="0" smtClean="0"/>
              <a:t>	4</a:t>
            </a:r>
            <a:r>
              <a:rPr lang="de-DE" sz="1600" dirty="0"/>
              <a:t>. den Namen der Stelleninhaberin oder des Stelleninhabers, </a:t>
            </a:r>
          </a:p>
          <a:p>
            <a:r>
              <a:rPr lang="de-DE" sz="1600" dirty="0" smtClean="0"/>
              <a:t>	5</a:t>
            </a:r>
            <a:r>
              <a:rPr lang="de-DE" sz="1600" dirty="0"/>
              <a:t>. die Funktion der Stelleninhaberin oder des Stelleninhabers (z. B. Referatsleitung), </a:t>
            </a:r>
          </a:p>
          <a:p>
            <a:r>
              <a:rPr lang="de-DE" sz="1600" dirty="0" smtClean="0"/>
              <a:t>	6</a:t>
            </a:r>
            <a:r>
              <a:rPr lang="de-DE" sz="1600" dirty="0"/>
              <a:t>. die Besoldungs-, Vergütungs- oder Lohngruppe der Stelleninhaberin oder des Stelleninhabers, </a:t>
            </a:r>
          </a:p>
          <a:p>
            <a:r>
              <a:rPr lang="de-DE" sz="1600" dirty="0" smtClean="0"/>
              <a:t>	7</a:t>
            </a:r>
            <a:r>
              <a:rPr lang="de-DE" sz="1600" dirty="0"/>
              <a:t>. die Vertretungsregelung. </a:t>
            </a:r>
          </a:p>
        </p:txBody>
      </p:sp>
      <p:sp>
        <p:nvSpPr>
          <p:cNvPr id="11" name="Abgerundetes Rechteck 10"/>
          <p:cNvSpPr/>
          <p:nvPr/>
        </p:nvSpPr>
        <p:spPr>
          <a:xfrm>
            <a:off x="778042" y="1259532"/>
            <a:ext cx="3152274" cy="48539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t>Der GVP für die Verwaltung </a:t>
            </a:r>
          </a:p>
        </p:txBody>
      </p:sp>
    </p:spTree>
    <p:extLst>
      <p:ext uri="{BB962C8B-B14F-4D97-AF65-F5344CB8AC3E}">
        <p14:creationId xmlns:p14="http://schemas.microsoft.com/office/powerpoint/2010/main" val="42532925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1271</Words>
  <Application>Microsoft Office PowerPoint</Application>
  <PresentationFormat>Breitbild</PresentationFormat>
  <Paragraphs>111</Paragraphs>
  <Slides>9</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9</cp:revision>
  <dcterms:created xsi:type="dcterms:W3CDTF">2023-08-01T11:05:27Z</dcterms:created>
  <dcterms:modified xsi:type="dcterms:W3CDTF">2023-08-03T13:46:06Z</dcterms:modified>
</cp:coreProperties>
</file>