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4" autoAdjust="0"/>
    <p:restoredTop sz="94660"/>
  </p:normalViewPr>
  <p:slideViewPr>
    <p:cSldViewPr snapToGrid="0">
      <p:cViewPr varScale="1">
        <p:scale>
          <a:sx n="61" d="100"/>
          <a:sy n="61" d="100"/>
        </p:scale>
        <p:origin x="9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8635C-EB40-4FBC-872C-ABA0C1D319EE}" type="datetimeFigureOut">
              <a:rPr lang="de-DE" smtClean="0"/>
              <a:t>30.05.2024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78A3F-6FF5-4594-B451-A3C616DC36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4357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853251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037323" y="2"/>
            <a:ext cx="3853251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970088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89212" y="3529473"/>
            <a:ext cx="7113694" cy="3345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3"/>
            <a:ext cx="3853251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037323" y="7058943"/>
            <a:ext cx="3853251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451671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17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82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13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328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26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23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45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63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59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65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50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17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../media/image3.png"/><Relationship Id="rId4" Type="http://schemas.openxmlformats.org/officeDocument/2006/relationships/image" Target="NUL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NUL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NUL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NULL"/><Relationship Id="rId4" Type="http://schemas.openxmlformats.org/officeDocument/2006/relationships/image" Target="../media/image23.png"/><Relationship Id="rId9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NUL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NUL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NUL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../media/image12.png"/><Relationship Id="rId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NUL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NUL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NUL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10023" y="685800"/>
            <a:ext cx="6096177" cy="5486400"/>
          </a:xfrm>
          <a:custGeom>
            <a:avLst/>
            <a:gdLst/>
            <a:ahLst/>
            <a:cxnLst/>
            <a:rect l="l" t="t" r="r" b="b"/>
            <a:pathLst>
              <a:path w="9144266" h="8229600">
                <a:moveTo>
                  <a:pt x="0" y="0"/>
                </a:moveTo>
                <a:lnTo>
                  <a:pt x="9144266" y="0"/>
                </a:lnTo>
                <a:lnTo>
                  <a:pt x="914426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6287" t="-7849" b="-784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18979" y="2304995"/>
            <a:ext cx="1213077" cy="2851251"/>
          </a:xfrm>
          <a:custGeom>
            <a:avLst/>
            <a:gdLst/>
            <a:ahLst/>
            <a:cxnLst/>
            <a:rect l="l" t="t" r="r" b="b"/>
            <a:pathLst>
              <a:path w="1819616" h="4276876">
                <a:moveTo>
                  <a:pt x="0" y="0"/>
                </a:moveTo>
                <a:lnTo>
                  <a:pt x="1819616" y="0"/>
                </a:lnTo>
                <a:lnTo>
                  <a:pt x="1819616" y="4276876"/>
                </a:lnTo>
                <a:lnTo>
                  <a:pt x="0" y="42768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87117" y="685800"/>
            <a:ext cx="4876800" cy="1471907"/>
          </a:xfrm>
          <a:custGeom>
            <a:avLst/>
            <a:gdLst/>
            <a:ahLst/>
            <a:cxnLst/>
            <a:rect l="l" t="t" r="r" b="b"/>
            <a:pathLst>
              <a:path w="7315200" h="2207860">
                <a:moveTo>
                  <a:pt x="0" y="0"/>
                </a:moveTo>
                <a:lnTo>
                  <a:pt x="7315200" y="0"/>
                </a:lnTo>
                <a:lnTo>
                  <a:pt x="7315200" y="2207860"/>
                </a:lnTo>
                <a:lnTo>
                  <a:pt x="0" y="22078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165444" y="5376668"/>
            <a:ext cx="2920146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9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>
                <a:ln>
                  <a:noFill/>
                </a:ln>
                <a:solidFill>
                  <a:srgbClr val="06283D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Dozentin Frau Rachner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85800" y="577850"/>
            <a:ext cx="3768450" cy="1872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734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46" b="0" i="0" u="none" strike="noStrike" kern="1200" cap="none" spc="0" normalizeH="0" baseline="0" noProof="0" dirty="0" err="1">
                <a:ln>
                  <a:noFill/>
                </a:ln>
                <a:solidFill>
                  <a:srgbClr val="06283D"/>
                </a:solidFill>
                <a:effectLst/>
                <a:uLnTx/>
                <a:uFillTx/>
                <a:latin typeface="Eastman Grotesque Bold"/>
                <a:ea typeface="+mn-ea"/>
                <a:cs typeface="+mn-cs"/>
              </a:rPr>
              <a:t>Insolvenzen</a:t>
            </a:r>
            <a:endParaRPr kumimoji="0" lang="en-US" sz="5246" b="0" i="0" u="none" strike="noStrike" kern="1200" cap="none" spc="0" normalizeH="0" baseline="0" noProof="0" dirty="0">
              <a:ln>
                <a:noFill/>
              </a:ln>
              <a:solidFill>
                <a:srgbClr val="06283D"/>
              </a:solidFill>
              <a:effectLst/>
              <a:uLnTx/>
              <a:uFillTx/>
              <a:latin typeface="Eastman Grotesque Bold"/>
              <a:ea typeface="+mn-ea"/>
              <a:cs typeface="+mn-cs"/>
            </a:endParaRPr>
          </a:p>
          <a:p>
            <a:pPr marL="0" marR="0" lvl="0" indent="0" algn="ctr" defTabSz="609630" rtl="0" eaLnBrk="1" fontAlgn="auto" latinLnBrk="0" hangingPunct="1">
              <a:lnSpc>
                <a:spcPts val="734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46" b="0" i="0" u="none" strike="noStrike" kern="1200" cap="none" spc="0" normalizeH="0" baseline="0" noProof="0" dirty="0">
                <a:ln>
                  <a:noFill/>
                </a:ln>
                <a:solidFill>
                  <a:srgbClr val="06283D"/>
                </a:solidFill>
                <a:effectLst/>
                <a:uLnTx/>
                <a:uFillTx/>
                <a:latin typeface="Eastman Grotesque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827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16695" y="597397"/>
            <a:ext cx="4876800" cy="1471907"/>
          </a:xfrm>
          <a:custGeom>
            <a:avLst/>
            <a:gdLst/>
            <a:ahLst/>
            <a:cxnLst/>
            <a:rect l="l" t="t" r="r" b="b"/>
            <a:pathLst>
              <a:path w="7315200" h="2207860">
                <a:moveTo>
                  <a:pt x="0" y="0"/>
                </a:moveTo>
                <a:lnTo>
                  <a:pt x="7315200" y="0"/>
                </a:lnTo>
                <a:lnTo>
                  <a:pt x="7315200" y="2207860"/>
                </a:lnTo>
                <a:lnTo>
                  <a:pt x="0" y="22078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41960" y="2682514"/>
            <a:ext cx="3495286" cy="3679249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5878133" y="3160384"/>
            <a:ext cx="638935" cy="541353"/>
          </a:xfrm>
          <a:custGeom>
            <a:avLst/>
            <a:gdLst/>
            <a:ahLst/>
            <a:cxnLst/>
            <a:rect l="l" t="t" r="r" b="b"/>
            <a:pathLst>
              <a:path w="958403" h="812029">
                <a:moveTo>
                  <a:pt x="0" y="0"/>
                </a:moveTo>
                <a:lnTo>
                  <a:pt x="958402" y="0"/>
                </a:lnTo>
                <a:lnTo>
                  <a:pt x="958402" y="812028"/>
                </a:lnTo>
                <a:lnTo>
                  <a:pt x="0" y="8120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498005" y="26181"/>
            <a:ext cx="5509637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843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Bold"/>
                <a:ea typeface="+mn-ea"/>
                <a:cs typeface="+mn-cs"/>
              </a:rPr>
              <a:t>Massegläubige</a:t>
            </a:r>
            <a:r>
              <a:rPr kumimoji="0" lang="en-US" sz="602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Bold"/>
                <a:ea typeface="+mn-ea"/>
                <a:cs typeface="+mn-cs"/>
              </a:rPr>
              <a:t>r</a:t>
            </a:r>
            <a:endParaRPr kumimoji="0" lang="en-US" sz="602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swald Bold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685778" y="1288901"/>
            <a:ext cx="4820444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29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Lato Bold"/>
                <a:cs typeface="+mn-cs"/>
              </a:rPr>
              <a:t>§§ 53ff InsO </a:t>
            </a:r>
          </a:p>
          <a:p>
            <a:pPr marL="0" marR="0" lvl="0" indent="0" algn="ctr" defTabSz="609630" rtl="0" eaLnBrk="1" fontAlgn="auto" latinLnBrk="0" hangingPunct="1">
              <a:lnSpc>
                <a:spcPts val="29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Lato Bold"/>
              <a:cs typeface="+mn-cs"/>
            </a:endParaRPr>
          </a:p>
          <a:p>
            <a:pPr marL="0" marR="0" lvl="0" indent="0" algn="ctr" defTabSz="609630" rtl="0" eaLnBrk="1" fontAlgn="auto" latinLnBrk="0" hangingPunct="1">
              <a:lnSpc>
                <a:spcPts val="298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Lato Bold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102602" y="4317457"/>
            <a:ext cx="4820444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298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Bold"/>
                <a:ea typeface="+mn-ea"/>
                <a:cs typeface="+mn-cs"/>
              </a:rPr>
              <a:t>Gläubiger „eigener Art“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217621" y="3226378"/>
            <a:ext cx="4820444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298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Bold"/>
                <a:ea typeface="+mn-ea"/>
                <a:cs typeface="+mn-cs"/>
              </a:rPr>
              <a:t>Kosten des Insolvenzverfahrens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979915" y="5703192"/>
            <a:ext cx="4820444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27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Bold"/>
                <a:ea typeface="+mn-ea"/>
                <a:cs typeface="+mn-cs"/>
              </a:rPr>
              <a:t>Werden NICHT bevorzugt, sondern vorab befriedigt.</a:t>
            </a:r>
          </a:p>
        </p:txBody>
      </p:sp>
      <p:sp>
        <p:nvSpPr>
          <p:cNvPr id="10" name="Freeform 10"/>
          <p:cNvSpPr/>
          <p:nvPr/>
        </p:nvSpPr>
        <p:spPr>
          <a:xfrm>
            <a:off x="5878133" y="4251462"/>
            <a:ext cx="638935" cy="541353"/>
          </a:xfrm>
          <a:custGeom>
            <a:avLst/>
            <a:gdLst/>
            <a:ahLst/>
            <a:cxnLst/>
            <a:rect l="l" t="t" r="r" b="b"/>
            <a:pathLst>
              <a:path w="958403" h="812029">
                <a:moveTo>
                  <a:pt x="0" y="0"/>
                </a:moveTo>
                <a:lnTo>
                  <a:pt x="958402" y="0"/>
                </a:lnTo>
                <a:lnTo>
                  <a:pt x="958402" y="812029"/>
                </a:lnTo>
                <a:lnTo>
                  <a:pt x="0" y="8120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878133" y="5630848"/>
            <a:ext cx="638935" cy="541353"/>
          </a:xfrm>
          <a:custGeom>
            <a:avLst/>
            <a:gdLst/>
            <a:ahLst/>
            <a:cxnLst/>
            <a:rect l="l" t="t" r="r" b="b"/>
            <a:pathLst>
              <a:path w="958403" h="812029">
                <a:moveTo>
                  <a:pt x="0" y="0"/>
                </a:moveTo>
                <a:lnTo>
                  <a:pt x="958402" y="0"/>
                </a:lnTo>
                <a:lnTo>
                  <a:pt x="958402" y="812029"/>
                </a:lnTo>
                <a:lnTo>
                  <a:pt x="0" y="8120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96914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39034" y="5565596"/>
            <a:ext cx="2813373" cy="977647"/>
          </a:xfrm>
          <a:custGeom>
            <a:avLst/>
            <a:gdLst/>
            <a:ahLst/>
            <a:cxnLst/>
            <a:rect l="l" t="t" r="r" b="b"/>
            <a:pathLst>
              <a:path w="4220060" h="1466471">
                <a:moveTo>
                  <a:pt x="0" y="0"/>
                </a:moveTo>
                <a:lnTo>
                  <a:pt x="4220060" y="0"/>
                </a:lnTo>
                <a:lnTo>
                  <a:pt x="4220060" y="1466471"/>
                </a:lnTo>
                <a:lnTo>
                  <a:pt x="0" y="14664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10674" y="4937298"/>
            <a:ext cx="1521633" cy="1605945"/>
          </a:xfrm>
          <a:custGeom>
            <a:avLst/>
            <a:gdLst/>
            <a:ahLst/>
            <a:cxnLst/>
            <a:rect l="l" t="t" r="r" b="b"/>
            <a:pathLst>
              <a:path w="2282449" h="2408917">
                <a:moveTo>
                  <a:pt x="0" y="0"/>
                </a:moveTo>
                <a:lnTo>
                  <a:pt x="2282449" y="0"/>
                </a:lnTo>
                <a:lnTo>
                  <a:pt x="2282449" y="2408917"/>
                </a:lnTo>
                <a:lnTo>
                  <a:pt x="0" y="24089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091514" y="571175"/>
            <a:ext cx="4876800" cy="1471907"/>
          </a:xfrm>
          <a:custGeom>
            <a:avLst/>
            <a:gdLst/>
            <a:ahLst/>
            <a:cxnLst/>
            <a:rect l="l" t="t" r="r" b="b"/>
            <a:pathLst>
              <a:path w="7315200" h="2207860">
                <a:moveTo>
                  <a:pt x="0" y="0"/>
                </a:moveTo>
                <a:lnTo>
                  <a:pt x="7315200" y="0"/>
                </a:lnTo>
                <a:lnTo>
                  <a:pt x="7315200" y="2207860"/>
                </a:lnTo>
                <a:lnTo>
                  <a:pt x="0" y="22078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813413" y="3429000"/>
            <a:ext cx="3183999" cy="312884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262889" y="278997"/>
            <a:ext cx="5550524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843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Bold"/>
                <a:ea typeface="+mn-ea"/>
                <a:cs typeface="+mn-cs"/>
              </a:rPr>
              <a:t>Insolvenzmass</a:t>
            </a:r>
            <a:r>
              <a:rPr kumimoji="0" lang="en-US" sz="602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Bold"/>
                <a:ea typeface="+mn-ea"/>
                <a:cs typeface="+mn-cs"/>
              </a:rPr>
              <a:t>e</a:t>
            </a:r>
            <a:endParaRPr kumimoji="0" lang="en-US" sz="602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swald Bold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262889" y="1463751"/>
            <a:ext cx="4820444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29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Lato Bold"/>
                <a:cs typeface="+mn-cs"/>
              </a:rPr>
              <a:t>§ 35 InsO </a:t>
            </a:r>
          </a:p>
          <a:p>
            <a:pPr marL="0" marR="0" lvl="0" indent="0" algn="ctr" defTabSz="609630" rtl="0" eaLnBrk="1" fontAlgn="auto" latinLnBrk="0" hangingPunct="1">
              <a:lnSpc>
                <a:spcPts val="29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Lato Bold"/>
              <a:cs typeface="+mn-cs"/>
            </a:endParaRPr>
          </a:p>
          <a:p>
            <a:pPr marL="0" marR="0" lvl="0" indent="0" algn="ctr" defTabSz="609630" rtl="0" eaLnBrk="1" fontAlgn="auto" latinLnBrk="0" hangingPunct="1">
              <a:lnSpc>
                <a:spcPts val="298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Lato Bold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133600" y="3104534"/>
            <a:ext cx="741680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298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Das </a:t>
            </a:r>
            <a:r>
              <a:rPr kumimoji="0" lang="en-US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gesamte</a:t>
            </a: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Vermögen</a:t>
            </a: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, welches der </a:t>
            </a:r>
            <a:r>
              <a:rPr kumimoji="0" lang="en-US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Schuldner</a:t>
            </a: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bei</a:t>
            </a: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Eröffnung</a:t>
            </a: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hat und </a:t>
            </a:r>
            <a:r>
              <a:rPr kumimoji="0" lang="en-US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während</a:t>
            </a: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des </a:t>
            </a:r>
            <a:r>
              <a:rPr kumimoji="0" lang="en-US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Verfahrens</a:t>
            </a: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erlangt</a:t>
            </a: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9369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30128" y="373499"/>
            <a:ext cx="4876800" cy="1471907"/>
          </a:xfrm>
          <a:custGeom>
            <a:avLst/>
            <a:gdLst/>
            <a:ahLst/>
            <a:cxnLst/>
            <a:rect l="l" t="t" r="r" b="b"/>
            <a:pathLst>
              <a:path w="7315200" h="2207860">
                <a:moveTo>
                  <a:pt x="0" y="0"/>
                </a:moveTo>
                <a:lnTo>
                  <a:pt x="7315200" y="0"/>
                </a:lnTo>
                <a:lnTo>
                  <a:pt x="7315200" y="2207860"/>
                </a:lnTo>
                <a:lnTo>
                  <a:pt x="0" y="22078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542854" y="3303518"/>
            <a:ext cx="1151275" cy="2743200"/>
          </a:xfrm>
          <a:custGeom>
            <a:avLst/>
            <a:gdLst/>
            <a:ahLst/>
            <a:cxnLst/>
            <a:rect l="l" t="t" r="r" b="b"/>
            <a:pathLst>
              <a:path w="1726913" h="4114800">
                <a:moveTo>
                  <a:pt x="0" y="0"/>
                </a:moveTo>
                <a:lnTo>
                  <a:pt x="1726912" y="0"/>
                </a:lnTo>
                <a:lnTo>
                  <a:pt x="17269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97810" y="473806"/>
            <a:ext cx="874395" cy="2743200"/>
          </a:xfrm>
          <a:custGeom>
            <a:avLst/>
            <a:gdLst/>
            <a:ahLst/>
            <a:cxnLst/>
            <a:rect l="l" t="t" r="r" b="b"/>
            <a:pathLst>
              <a:path w="1311592" h="4114800">
                <a:moveTo>
                  <a:pt x="0" y="0"/>
                </a:moveTo>
                <a:lnTo>
                  <a:pt x="1311593" y="0"/>
                </a:lnTo>
                <a:lnTo>
                  <a:pt x="13115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351512" y="205419"/>
            <a:ext cx="6265729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843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Bold"/>
                <a:ea typeface="+mn-ea"/>
                <a:cs typeface="+mn-cs"/>
              </a:rPr>
              <a:t>Insolvenzverwalte</a:t>
            </a:r>
            <a:r>
              <a:rPr kumimoji="0" lang="en-US" sz="602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Bold"/>
                <a:ea typeface="+mn-ea"/>
                <a:cs typeface="+mn-cs"/>
              </a:rPr>
              <a:t>r</a:t>
            </a:r>
            <a:endParaRPr kumimoji="0" lang="en-US" sz="602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swald Bold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077186" y="1266075"/>
            <a:ext cx="4820444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298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Lato Bold"/>
                <a:cs typeface="+mn-cs"/>
              </a:rPr>
              <a:t>§56 Abs.1 InsO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904381" y="3122119"/>
            <a:ext cx="6383238" cy="3141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2577" marR="0" lvl="1" indent="-266288" algn="l" defTabSz="609630" rtl="0" eaLnBrk="1" fontAlgn="auto" latinLnBrk="0" hangingPunct="1">
              <a:lnSpc>
                <a:spcPts val="34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6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Bold"/>
                <a:ea typeface="+mn-ea"/>
                <a:cs typeface="+mn-cs"/>
              </a:rPr>
              <a:t>Zentralfigur im Insolvenzverfahren</a:t>
            </a:r>
          </a:p>
          <a:p>
            <a:pPr marL="0" marR="0" lvl="0" indent="0" algn="l" defTabSz="609630" rtl="0" eaLnBrk="1" fontAlgn="auto" latinLnBrk="0" hangingPunct="1">
              <a:lnSpc>
                <a:spcPts val="34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6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Bold"/>
              <a:ea typeface="+mn-ea"/>
              <a:cs typeface="+mn-cs"/>
            </a:endParaRPr>
          </a:p>
          <a:p>
            <a:pPr marL="532577" marR="0" lvl="1" indent="-266288" algn="l" defTabSz="609630" rtl="0" eaLnBrk="1" fontAlgn="auto" latinLnBrk="0" hangingPunct="1">
              <a:lnSpc>
                <a:spcPts val="34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6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Bold"/>
                <a:ea typeface="+mn-ea"/>
                <a:cs typeface="+mn-cs"/>
              </a:rPr>
              <a:t>persönliches Amt natürlicher Personen</a:t>
            </a:r>
          </a:p>
          <a:p>
            <a:pPr marL="0" marR="0" lvl="0" indent="0" algn="l" defTabSz="609630" rtl="0" eaLnBrk="1" fontAlgn="auto" latinLnBrk="0" hangingPunct="1">
              <a:lnSpc>
                <a:spcPts val="34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6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Bold"/>
              <a:ea typeface="+mn-ea"/>
              <a:cs typeface="+mn-cs"/>
            </a:endParaRPr>
          </a:p>
          <a:p>
            <a:pPr marL="532577" marR="0" lvl="1" indent="-266288" algn="l" defTabSz="609630" rtl="0" eaLnBrk="1" fontAlgn="auto" latinLnBrk="0" hangingPunct="1">
              <a:lnSpc>
                <a:spcPts val="34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6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Bold"/>
                <a:ea typeface="+mn-ea"/>
                <a:cs typeface="+mn-cs"/>
              </a:rPr>
              <a:t>unabhängig von Schuldner und Gläubiger</a:t>
            </a:r>
          </a:p>
          <a:p>
            <a:pPr marL="0" marR="0" lvl="0" indent="0" algn="l" defTabSz="609630" rtl="0" eaLnBrk="1" fontAlgn="auto" latinLnBrk="0" hangingPunct="1">
              <a:lnSpc>
                <a:spcPts val="34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6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Bold"/>
              <a:ea typeface="+mn-ea"/>
              <a:cs typeface="+mn-cs"/>
            </a:endParaRPr>
          </a:p>
          <a:p>
            <a:pPr marL="532577" marR="0" lvl="1" indent="-266288" algn="l" defTabSz="609630" rtl="0" eaLnBrk="1" fontAlgn="auto" latinLnBrk="0" hangingPunct="1">
              <a:lnSpc>
                <a:spcPts val="34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6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Bold"/>
                <a:ea typeface="+mn-ea"/>
                <a:cs typeface="+mn-cs"/>
              </a:rPr>
              <a:t>steht unter Aufsicht des Insolvenzgerichts</a:t>
            </a:r>
          </a:p>
        </p:txBody>
      </p:sp>
    </p:spTree>
    <p:extLst>
      <p:ext uri="{BB962C8B-B14F-4D97-AF65-F5344CB8AC3E}">
        <p14:creationId xmlns:p14="http://schemas.microsoft.com/office/powerpoint/2010/main" val="299793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30128" y="373499"/>
            <a:ext cx="4876800" cy="1471907"/>
          </a:xfrm>
          <a:custGeom>
            <a:avLst/>
            <a:gdLst/>
            <a:ahLst/>
            <a:cxnLst/>
            <a:rect l="l" t="t" r="r" b="b"/>
            <a:pathLst>
              <a:path w="7315200" h="2207860">
                <a:moveTo>
                  <a:pt x="0" y="0"/>
                </a:moveTo>
                <a:lnTo>
                  <a:pt x="7315200" y="0"/>
                </a:lnTo>
                <a:lnTo>
                  <a:pt x="7315200" y="2207860"/>
                </a:lnTo>
                <a:lnTo>
                  <a:pt x="0" y="22078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542854" y="3303518"/>
            <a:ext cx="1151275" cy="2743200"/>
          </a:xfrm>
          <a:custGeom>
            <a:avLst/>
            <a:gdLst/>
            <a:ahLst/>
            <a:cxnLst/>
            <a:rect l="l" t="t" r="r" b="b"/>
            <a:pathLst>
              <a:path w="1726913" h="4114800">
                <a:moveTo>
                  <a:pt x="0" y="0"/>
                </a:moveTo>
                <a:lnTo>
                  <a:pt x="1726912" y="0"/>
                </a:lnTo>
                <a:lnTo>
                  <a:pt x="17269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97810" y="473806"/>
            <a:ext cx="874395" cy="2743200"/>
          </a:xfrm>
          <a:custGeom>
            <a:avLst/>
            <a:gdLst/>
            <a:ahLst/>
            <a:cxnLst/>
            <a:rect l="l" t="t" r="r" b="b"/>
            <a:pathLst>
              <a:path w="1311592" h="4114800">
                <a:moveTo>
                  <a:pt x="0" y="0"/>
                </a:moveTo>
                <a:lnTo>
                  <a:pt x="1311593" y="0"/>
                </a:lnTo>
                <a:lnTo>
                  <a:pt x="13115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577804" y="3073400"/>
            <a:ext cx="3381449" cy="2743200"/>
          </a:xfrm>
          <a:custGeom>
            <a:avLst/>
            <a:gdLst/>
            <a:ahLst/>
            <a:cxnLst/>
            <a:rect l="l" t="t" r="r" b="b"/>
            <a:pathLst>
              <a:path w="5072173" h="4114800">
                <a:moveTo>
                  <a:pt x="0" y="0"/>
                </a:moveTo>
                <a:lnTo>
                  <a:pt x="5072173" y="0"/>
                </a:lnTo>
                <a:lnTo>
                  <a:pt x="507217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351512" y="205419"/>
            <a:ext cx="6265729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843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Bold"/>
                <a:ea typeface="+mn-ea"/>
                <a:cs typeface="+mn-cs"/>
              </a:rPr>
              <a:t>Insolvenzverwalte</a:t>
            </a:r>
            <a:r>
              <a:rPr kumimoji="0" lang="en-US" sz="602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Bold"/>
                <a:ea typeface="+mn-ea"/>
                <a:cs typeface="+mn-cs"/>
              </a:rPr>
              <a:t>r</a:t>
            </a:r>
            <a:endParaRPr kumimoji="0" lang="en-US" sz="602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swald Bold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077186" y="1266075"/>
            <a:ext cx="4820444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298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Lato Bold"/>
                <a:cs typeface="+mn-cs"/>
              </a:rPr>
              <a:t>§56 Abs.1 InsO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308212" y="2116180"/>
            <a:ext cx="2060588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429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66" b="0" i="0" u="none" strike="noStrike" kern="1200" cap="none" spc="0" normalizeH="0" baseline="0" noProof="0">
                <a:ln>
                  <a:noFill/>
                </a:ln>
                <a:solidFill>
                  <a:srgbClr val="BE1931"/>
                </a:solidFill>
                <a:effectLst/>
                <a:uLnTx/>
                <a:uFillTx/>
                <a:latin typeface="Lato Bold"/>
                <a:ea typeface="+mn-ea"/>
                <a:cs typeface="+mn-cs"/>
              </a:rPr>
              <a:t>Aufgaben: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796684" y="4240318"/>
            <a:ext cx="3381449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298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3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 Bold"/>
                <a:ea typeface="+mn-ea"/>
                <a:cs typeface="+mn-cs"/>
              </a:rPr>
              <a:t>     </a:t>
            </a:r>
            <a:r>
              <a:rPr kumimoji="0" lang="en-US" sz="2933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 Bold"/>
                <a:ea typeface="+mn-ea"/>
                <a:cs typeface="+mn-cs"/>
              </a:rPr>
              <a:t>Verwertung</a:t>
            </a:r>
            <a:endParaRPr kumimoji="0" lang="en-US" sz="2933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ato Bold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953533" y="5379932"/>
            <a:ext cx="3381449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298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3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 Bold"/>
                <a:ea typeface="+mn-ea"/>
                <a:cs typeface="+mn-cs"/>
              </a:rPr>
              <a:t>Verteilung</a:t>
            </a:r>
            <a:r>
              <a:rPr kumimoji="0" lang="en-US" sz="2933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 Bold"/>
                <a:ea typeface="+mn-ea"/>
                <a:cs typeface="+mn-cs"/>
              </a:rPr>
              <a:t> 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577805" y="3098836"/>
            <a:ext cx="3929705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298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3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 Bold"/>
                <a:ea typeface="+mn-ea"/>
                <a:cs typeface="+mn-cs"/>
              </a:rPr>
              <a:t>Sicherung</a:t>
            </a:r>
            <a:r>
              <a:rPr kumimoji="0" lang="en-US" sz="2933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 Bold"/>
                <a:ea typeface="+mn-ea"/>
                <a:cs typeface="+mn-cs"/>
              </a:rPr>
              <a:t>  </a:t>
            </a: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Bold"/>
                <a:ea typeface="+mn-ea"/>
                <a:cs typeface="+mn-cs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41579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5801" y="1285294"/>
            <a:ext cx="5517675" cy="3933055"/>
          </a:xfrm>
          <a:custGeom>
            <a:avLst/>
            <a:gdLst/>
            <a:ahLst/>
            <a:cxnLst/>
            <a:rect l="l" t="t" r="r" b="b"/>
            <a:pathLst>
              <a:path w="8276513" h="5899583">
                <a:moveTo>
                  <a:pt x="0" y="0"/>
                </a:moveTo>
                <a:lnTo>
                  <a:pt x="8276513" y="0"/>
                </a:lnTo>
                <a:lnTo>
                  <a:pt x="8276513" y="5899583"/>
                </a:lnTo>
                <a:lnTo>
                  <a:pt x="0" y="58995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94" r="-339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938677" y="2367253"/>
            <a:ext cx="4876800" cy="1471907"/>
          </a:xfrm>
          <a:custGeom>
            <a:avLst/>
            <a:gdLst/>
            <a:ahLst/>
            <a:cxnLst/>
            <a:rect l="l" t="t" r="r" b="b"/>
            <a:pathLst>
              <a:path w="7315200" h="2207860">
                <a:moveTo>
                  <a:pt x="0" y="0"/>
                </a:moveTo>
                <a:lnTo>
                  <a:pt x="7315200" y="0"/>
                </a:lnTo>
                <a:lnTo>
                  <a:pt x="7315200" y="2207861"/>
                </a:lnTo>
                <a:lnTo>
                  <a:pt x="0" y="22078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557232" y="2084924"/>
            <a:ext cx="4258246" cy="1372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6283D"/>
                </a:solidFill>
                <a:effectLst/>
                <a:uLnTx/>
                <a:uFillTx/>
                <a:latin typeface="Alegreya Bold"/>
                <a:ea typeface="+mn-ea"/>
                <a:cs typeface="+mn-cs"/>
              </a:rPr>
              <a:t>Insolvenzordnung</a:t>
            </a:r>
          </a:p>
          <a:p>
            <a:pPr marL="0" marR="0" lvl="0" indent="0" algn="l" defTabSz="609630" rtl="0" eaLnBrk="1" fontAlgn="auto" latinLnBrk="0" hangingPunct="1">
              <a:lnSpc>
                <a:spcPts val="513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67" b="0" i="0" u="none" strike="noStrike" kern="1200" cap="none" spc="0" normalizeH="0" baseline="0" noProof="0">
                <a:ln>
                  <a:noFill/>
                </a:ln>
                <a:solidFill>
                  <a:srgbClr val="06283D"/>
                </a:solidFill>
                <a:effectLst/>
                <a:uLnTx/>
                <a:uFillTx/>
                <a:latin typeface="Alegreya Bold"/>
                <a:ea typeface="+mn-ea"/>
                <a:cs typeface="+mn-cs"/>
              </a:rPr>
              <a:t>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920350" y="2435014"/>
            <a:ext cx="4258246" cy="1872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942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33" b="0" i="0" u="none" strike="noStrike" kern="1200" cap="none" spc="0" normalizeH="0" baseline="0" noProof="0">
                <a:ln>
                  <a:noFill/>
                </a:ln>
                <a:solidFill>
                  <a:srgbClr val="06283D"/>
                </a:solidFill>
                <a:effectLst/>
                <a:uLnTx/>
                <a:uFillTx/>
                <a:latin typeface="Calibri"/>
                <a:ea typeface="Alegreya Bold"/>
                <a:cs typeface="+mn-cs"/>
              </a:rPr>
              <a:t>§§</a:t>
            </a:r>
          </a:p>
          <a:p>
            <a:pPr marL="0" marR="0" lvl="0" indent="0" algn="l" defTabSz="609630" rtl="0" eaLnBrk="1" fontAlgn="auto" latinLnBrk="0" hangingPunct="1">
              <a:lnSpc>
                <a:spcPts val="52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4" b="0" i="0" u="none" strike="noStrike" kern="1200" cap="none" spc="0" normalizeH="0" baseline="0" noProof="0">
                <a:ln>
                  <a:noFill/>
                </a:ln>
                <a:solidFill>
                  <a:srgbClr val="06283D"/>
                </a:solidFill>
                <a:effectLst/>
                <a:uLnTx/>
                <a:uFillTx/>
                <a:latin typeface="Alegreya Bold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265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5800" y="1069337"/>
            <a:ext cx="4803509" cy="4096083"/>
          </a:xfrm>
          <a:custGeom>
            <a:avLst/>
            <a:gdLst/>
            <a:ahLst/>
            <a:cxnLst/>
            <a:rect l="l" t="t" r="r" b="b"/>
            <a:pathLst>
              <a:path w="7205264" h="6144125">
                <a:moveTo>
                  <a:pt x="0" y="0"/>
                </a:moveTo>
                <a:lnTo>
                  <a:pt x="7205264" y="0"/>
                </a:lnTo>
                <a:lnTo>
                  <a:pt x="7205264" y="6144125"/>
                </a:lnTo>
                <a:lnTo>
                  <a:pt x="0" y="61441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096000" y="2771858"/>
            <a:ext cx="527037" cy="527037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6AAE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8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096000" y="4309434"/>
            <a:ext cx="527037" cy="527037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6AAE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8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096000" y="5645163"/>
            <a:ext cx="527037" cy="527037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6AAE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8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Freeform 12"/>
          <p:cNvSpPr/>
          <p:nvPr/>
        </p:nvSpPr>
        <p:spPr>
          <a:xfrm>
            <a:off x="6593797" y="685800"/>
            <a:ext cx="4876800" cy="975360"/>
          </a:xfrm>
          <a:custGeom>
            <a:avLst/>
            <a:gdLst/>
            <a:ahLst/>
            <a:cxnLst/>
            <a:rect l="l" t="t" r="r" b="b"/>
            <a:pathLst>
              <a:path w="7315200" h="1463040">
                <a:moveTo>
                  <a:pt x="0" y="0"/>
                </a:moveTo>
                <a:lnTo>
                  <a:pt x="7315200" y="0"/>
                </a:lnTo>
                <a:lnTo>
                  <a:pt x="7315200" y="1463040"/>
                </a:lnTo>
                <a:lnTo>
                  <a:pt x="0" y="14630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6855085" y="17991"/>
            <a:ext cx="4948007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59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6" b="0" i="0" u="none" strike="noStrike" kern="1200" cap="none" spc="0" normalizeH="0" baseline="0" noProof="0">
                <a:ln>
                  <a:noFill/>
                </a:ln>
                <a:solidFill>
                  <a:srgbClr val="06283D"/>
                </a:solidFill>
                <a:effectLst/>
                <a:uLnTx/>
                <a:uFillTx/>
                <a:latin typeface="Alegreya Bold"/>
                <a:ea typeface="+mn-ea"/>
                <a:cs typeface="+mn-cs"/>
              </a:rPr>
              <a:t>            Ziele des Insolvenzverfahrens   </a:t>
            </a:r>
          </a:p>
          <a:p>
            <a:pPr marL="0" marR="0" lvl="0" indent="0" algn="l" defTabSz="609630" rtl="0" eaLnBrk="1" fontAlgn="auto" latinLnBrk="0" hangingPunct="1">
              <a:lnSpc>
                <a:spcPts val="59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6" b="0" i="0" u="none" strike="noStrike" kern="1200" cap="none" spc="0" normalizeH="0" baseline="0" noProof="0">
                <a:ln>
                  <a:noFill/>
                </a:ln>
                <a:solidFill>
                  <a:srgbClr val="06283D"/>
                </a:solidFill>
                <a:effectLst/>
                <a:uLnTx/>
                <a:uFillTx/>
                <a:latin typeface="Alegreya Bold"/>
                <a:ea typeface="+mn-ea"/>
                <a:cs typeface="+mn-cs"/>
              </a:rPr>
              <a:t>                ???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127850" y="3397251"/>
            <a:ext cx="3221990" cy="1474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18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7" b="0" i="0" u="none" strike="noStrike" kern="1200" cap="none" spc="0" normalizeH="0" baseline="0" noProof="0">
                <a:ln>
                  <a:noFill/>
                </a:ln>
                <a:solidFill>
                  <a:srgbClr val="06283D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,</a:t>
            </a:r>
          </a:p>
          <a:p>
            <a:pPr marL="0" marR="0" lvl="0" indent="0" algn="l" defTabSz="609630" rtl="0" eaLnBrk="1" fontAlgn="auto" latinLnBrk="0" hangingPunct="1">
              <a:lnSpc>
                <a:spcPts val="582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62" b="0" i="0" u="none" strike="noStrike" kern="1200" cap="none" spc="0" normalizeH="0" baseline="0" noProof="0">
                <a:ln>
                  <a:noFill/>
                </a:ln>
                <a:solidFill>
                  <a:srgbClr val="06283D"/>
                </a:solidFill>
                <a:effectLst/>
                <a:uLnTx/>
                <a:uFillTx/>
                <a:latin typeface="Calibri"/>
                <a:ea typeface="Lato Bold"/>
                <a:cs typeface="+mn-cs"/>
              </a:rPr>
              <a:t>§ 1InsO</a:t>
            </a:r>
          </a:p>
          <a:p>
            <a:pPr marL="0" marR="0" lvl="0" indent="0" algn="l" defTabSz="609630" rtl="0" eaLnBrk="1" fontAlgn="auto" latinLnBrk="0" hangingPunct="1">
              <a:lnSpc>
                <a:spcPts val="18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62" b="0" i="0" u="none" strike="noStrike" kern="1200" cap="none" spc="0" normalizeH="0" baseline="0" noProof="0">
              <a:ln>
                <a:noFill/>
              </a:ln>
              <a:solidFill>
                <a:srgbClr val="06283D"/>
              </a:solidFill>
              <a:effectLst/>
              <a:uLnTx/>
              <a:uFillTx/>
              <a:latin typeface="Calibri"/>
              <a:ea typeface="Lato Bold"/>
              <a:cs typeface="+mn-cs"/>
            </a:endParaRPr>
          </a:p>
          <a:p>
            <a:pPr marL="0" marR="0" lvl="0" indent="0" algn="l" defTabSz="609630" rtl="0" eaLnBrk="1" fontAlgn="auto" latinLnBrk="0" hangingPunct="1">
              <a:lnSpc>
                <a:spcPts val="18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62" b="0" i="0" u="none" strike="noStrike" kern="1200" cap="none" spc="0" normalizeH="0" baseline="0" noProof="0">
              <a:ln>
                <a:noFill/>
              </a:ln>
              <a:solidFill>
                <a:srgbClr val="06283D"/>
              </a:solidFill>
              <a:effectLst/>
              <a:uLnTx/>
              <a:uFillTx/>
              <a:latin typeface="Calibri"/>
              <a:ea typeface="Lato Bold"/>
              <a:cs typeface="+mn-c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065725" y="2805316"/>
            <a:ext cx="4504531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1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66" b="0" i="0" u="none" strike="noStrike" kern="1200" cap="none" spc="0" normalizeH="0" baseline="0" noProof="0" dirty="0" err="1">
                <a:ln>
                  <a:noFill/>
                </a:ln>
                <a:solidFill>
                  <a:srgbClr val="FF3131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gemeinschaftliche</a:t>
            </a:r>
            <a:r>
              <a:rPr kumimoji="0" lang="en-US" sz="2266" b="0" i="0" u="none" strike="noStrike" kern="1200" cap="none" spc="0" normalizeH="0" baseline="0" noProof="0" dirty="0">
                <a:ln>
                  <a:noFill/>
                </a:ln>
                <a:solidFill>
                  <a:srgbClr val="FF3131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2266" b="0" i="0" u="none" strike="noStrike" kern="1200" cap="none" spc="0" normalizeH="0" baseline="0" noProof="0" dirty="0" err="1">
                <a:ln>
                  <a:noFill/>
                </a:ln>
                <a:solidFill>
                  <a:srgbClr val="FF3131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Befriedigung</a:t>
            </a:r>
            <a:r>
              <a:rPr kumimoji="0" lang="en-US" sz="2266" b="0" i="0" u="none" strike="noStrike" kern="1200" cap="none" spc="0" normalizeH="0" baseline="0" noProof="0" dirty="0">
                <a:ln>
                  <a:noFill/>
                </a:ln>
                <a:solidFill>
                  <a:srgbClr val="FF3131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</a:p>
          <a:p>
            <a:pPr marL="0" marR="0" lvl="0" indent="0" algn="ctr" defTabSz="609630" rtl="0" eaLnBrk="1" fontAlgn="auto" latinLnBrk="0" hangingPunct="1">
              <a:lnSpc>
                <a:spcPts val="31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66" b="0" i="0" u="none" strike="noStrike" kern="1200" cap="none" spc="0" normalizeH="0" baseline="0" noProof="0" dirty="0">
                <a:ln>
                  <a:noFill/>
                </a:ln>
                <a:solidFill>
                  <a:srgbClr val="FF3131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der </a:t>
            </a:r>
            <a:r>
              <a:rPr kumimoji="0" lang="en-US" sz="2266" b="0" i="0" u="none" strike="noStrike" kern="1200" cap="none" spc="0" normalizeH="0" baseline="0" noProof="0" dirty="0" err="1">
                <a:ln>
                  <a:noFill/>
                </a:ln>
                <a:solidFill>
                  <a:srgbClr val="FF3131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Gläubiger</a:t>
            </a:r>
            <a:endParaRPr kumimoji="0" lang="en-US" sz="2266" b="0" i="0" u="none" strike="noStrike" kern="1200" cap="none" spc="0" normalizeH="0" baseline="0" noProof="0" dirty="0">
              <a:ln>
                <a:noFill/>
              </a:ln>
              <a:solidFill>
                <a:srgbClr val="FF3131"/>
              </a:solidFill>
              <a:effectLst/>
              <a:uLnTx/>
              <a:uFillTx/>
              <a:latin typeface="Canva Sans Bold"/>
              <a:ea typeface="+mn-ea"/>
              <a:cs typeface="+mn-c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062123" y="4233637"/>
            <a:ext cx="4740969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29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FF3131"/>
                </a:solidFill>
                <a:effectLst/>
                <a:uLnTx/>
                <a:uFillTx/>
                <a:latin typeface="Lato Bold"/>
                <a:ea typeface="+mn-ea"/>
                <a:cs typeface="+mn-cs"/>
              </a:rPr>
              <a:t>Restschuldbefreiung</a:t>
            </a: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FF3131"/>
                </a:solidFill>
                <a:effectLst/>
                <a:uLnTx/>
                <a:uFillTx/>
                <a:latin typeface="Lato Bold"/>
                <a:ea typeface="+mn-ea"/>
                <a:cs typeface="+mn-cs"/>
              </a:rPr>
              <a:t> </a:t>
            </a:r>
            <a:r>
              <a:rPr kumimoji="0" lang="en-US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FF3131"/>
                </a:solidFill>
                <a:effectLst/>
                <a:uLnTx/>
                <a:uFillTx/>
                <a:latin typeface="Lato Bold"/>
                <a:ea typeface="+mn-ea"/>
                <a:cs typeface="+mn-cs"/>
              </a:rPr>
              <a:t>für</a:t>
            </a: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FF3131"/>
                </a:solidFill>
                <a:effectLst/>
                <a:uLnTx/>
                <a:uFillTx/>
                <a:latin typeface="Lato Bold"/>
                <a:ea typeface="+mn-ea"/>
                <a:cs typeface="+mn-cs"/>
              </a:rPr>
              <a:t> den </a:t>
            </a:r>
            <a:r>
              <a:rPr kumimoji="0" lang="en-US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FF3131"/>
                </a:solidFill>
                <a:effectLst/>
                <a:uLnTx/>
                <a:uFillTx/>
                <a:latin typeface="Lato Bold"/>
                <a:ea typeface="+mn-ea"/>
                <a:cs typeface="+mn-cs"/>
              </a:rPr>
              <a:t>Schuldner</a:t>
            </a: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rgbClr val="FF3131"/>
              </a:solidFill>
              <a:effectLst/>
              <a:uLnTx/>
              <a:uFillTx/>
              <a:latin typeface="Lato Bold"/>
              <a:ea typeface="+mn-ea"/>
              <a:cs typeface="+mn-cs"/>
            </a:endParaRPr>
          </a:p>
          <a:p>
            <a:pPr marL="0" marR="0" lvl="0" indent="0" algn="ctr" defTabSz="609630" rtl="0" eaLnBrk="1" fontAlgn="auto" latinLnBrk="0" hangingPunct="1">
              <a:lnSpc>
                <a:spcPts val="298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FF3131"/>
                </a:solidFill>
                <a:effectLst/>
                <a:uLnTx/>
                <a:uFillTx/>
                <a:latin typeface="Lato Bold"/>
                <a:ea typeface="+mn-ea"/>
                <a:cs typeface="+mn-cs"/>
              </a:rPr>
              <a:t>(</a:t>
            </a:r>
            <a:r>
              <a:rPr kumimoji="0" lang="en-US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FF3131"/>
                </a:solidFill>
                <a:effectLst/>
                <a:uLnTx/>
                <a:uFillTx/>
                <a:latin typeface="Lato Bold"/>
                <a:ea typeface="+mn-ea"/>
                <a:cs typeface="+mn-cs"/>
              </a:rPr>
              <a:t>natürliche</a:t>
            </a: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FF3131"/>
                </a:solidFill>
                <a:effectLst/>
                <a:uLnTx/>
                <a:uFillTx/>
                <a:latin typeface="Lato Bold"/>
                <a:ea typeface="+mn-ea"/>
                <a:cs typeface="+mn-cs"/>
              </a:rPr>
              <a:t> Person)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300803" y="5756910"/>
            <a:ext cx="3197423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3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131"/>
                </a:solidFill>
                <a:effectLst/>
                <a:uLnTx/>
                <a:uFillTx/>
                <a:latin typeface="Lato Bold"/>
                <a:ea typeface="+mn-ea"/>
                <a:cs typeface="+mn-cs"/>
              </a:rPr>
              <a:t>Unternehmenserhalt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3131"/>
              </a:solidFill>
              <a:effectLst/>
              <a:uLnTx/>
              <a:uFillTx/>
              <a:latin typeface="Lato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09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250186" y="181348"/>
            <a:ext cx="1506490" cy="1506490"/>
          </a:xfrm>
          <a:custGeom>
            <a:avLst/>
            <a:gdLst/>
            <a:ahLst/>
            <a:cxnLst/>
            <a:rect l="l" t="t" r="r" b="b"/>
            <a:pathLst>
              <a:path w="2259735" h="2259735">
                <a:moveTo>
                  <a:pt x="0" y="0"/>
                </a:moveTo>
                <a:lnTo>
                  <a:pt x="2259735" y="0"/>
                </a:lnTo>
                <a:lnTo>
                  <a:pt x="2259735" y="2259735"/>
                </a:lnTo>
                <a:lnTo>
                  <a:pt x="0" y="22597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724224" y="5066691"/>
            <a:ext cx="371776" cy="371776"/>
          </a:xfrm>
          <a:custGeom>
            <a:avLst/>
            <a:gdLst/>
            <a:ahLst/>
            <a:cxnLst/>
            <a:rect l="l" t="t" r="r" b="b"/>
            <a:pathLst>
              <a:path w="557664" h="557664">
                <a:moveTo>
                  <a:pt x="0" y="0"/>
                </a:moveTo>
                <a:lnTo>
                  <a:pt x="557664" y="0"/>
                </a:lnTo>
                <a:lnTo>
                  <a:pt x="557664" y="557664"/>
                </a:lnTo>
                <a:lnTo>
                  <a:pt x="0" y="5576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675499" y="2133670"/>
            <a:ext cx="420501" cy="420501"/>
          </a:xfrm>
          <a:custGeom>
            <a:avLst/>
            <a:gdLst/>
            <a:ahLst/>
            <a:cxnLst/>
            <a:rect l="l" t="t" r="r" b="b"/>
            <a:pathLst>
              <a:path w="630752" h="630752">
                <a:moveTo>
                  <a:pt x="0" y="0"/>
                </a:moveTo>
                <a:lnTo>
                  <a:pt x="630752" y="0"/>
                </a:lnTo>
                <a:lnTo>
                  <a:pt x="630752" y="630752"/>
                </a:lnTo>
                <a:lnTo>
                  <a:pt x="0" y="6307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720264" y="3144502"/>
            <a:ext cx="375736" cy="375736"/>
          </a:xfrm>
          <a:custGeom>
            <a:avLst/>
            <a:gdLst/>
            <a:ahLst/>
            <a:cxnLst/>
            <a:rect l="l" t="t" r="r" b="b"/>
            <a:pathLst>
              <a:path w="563604" h="563604">
                <a:moveTo>
                  <a:pt x="0" y="0"/>
                </a:moveTo>
                <a:lnTo>
                  <a:pt x="563604" y="0"/>
                </a:lnTo>
                <a:lnTo>
                  <a:pt x="563604" y="563604"/>
                </a:lnTo>
                <a:lnTo>
                  <a:pt x="0" y="5636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720264" y="4055859"/>
            <a:ext cx="375736" cy="375736"/>
          </a:xfrm>
          <a:custGeom>
            <a:avLst/>
            <a:gdLst/>
            <a:ahLst/>
            <a:cxnLst/>
            <a:rect l="l" t="t" r="r" b="b"/>
            <a:pathLst>
              <a:path w="563604" h="563604">
                <a:moveTo>
                  <a:pt x="0" y="0"/>
                </a:moveTo>
                <a:lnTo>
                  <a:pt x="563604" y="0"/>
                </a:lnTo>
                <a:lnTo>
                  <a:pt x="563604" y="563603"/>
                </a:lnTo>
                <a:lnTo>
                  <a:pt x="0" y="5636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732145" y="5975924"/>
            <a:ext cx="363855" cy="369016"/>
          </a:xfrm>
          <a:custGeom>
            <a:avLst/>
            <a:gdLst/>
            <a:ahLst/>
            <a:cxnLst/>
            <a:rect l="l" t="t" r="r" b="b"/>
            <a:pathLst>
              <a:path w="545783" h="553524">
                <a:moveTo>
                  <a:pt x="0" y="0"/>
                </a:moveTo>
                <a:lnTo>
                  <a:pt x="545783" y="0"/>
                </a:lnTo>
                <a:lnTo>
                  <a:pt x="545783" y="553524"/>
                </a:lnTo>
                <a:lnTo>
                  <a:pt x="0" y="5535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r="-1418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88063" y="212214"/>
            <a:ext cx="4876800" cy="975360"/>
          </a:xfrm>
          <a:custGeom>
            <a:avLst/>
            <a:gdLst/>
            <a:ahLst/>
            <a:cxnLst/>
            <a:rect l="l" t="t" r="r" b="b"/>
            <a:pathLst>
              <a:path w="7315200" h="1463040">
                <a:moveTo>
                  <a:pt x="0" y="0"/>
                </a:moveTo>
                <a:lnTo>
                  <a:pt x="7315200" y="0"/>
                </a:lnTo>
                <a:lnTo>
                  <a:pt x="7315200" y="1463040"/>
                </a:lnTo>
                <a:lnTo>
                  <a:pt x="0" y="14630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940825" y="212214"/>
            <a:ext cx="4876800" cy="975360"/>
          </a:xfrm>
          <a:custGeom>
            <a:avLst/>
            <a:gdLst/>
            <a:ahLst/>
            <a:cxnLst/>
            <a:rect l="l" t="t" r="r" b="b"/>
            <a:pathLst>
              <a:path w="7315200" h="1463040">
                <a:moveTo>
                  <a:pt x="0" y="0"/>
                </a:moveTo>
                <a:lnTo>
                  <a:pt x="7315200" y="0"/>
                </a:lnTo>
                <a:lnTo>
                  <a:pt x="7315200" y="1463040"/>
                </a:lnTo>
                <a:lnTo>
                  <a:pt x="0" y="14630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805075" y="401695"/>
            <a:ext cx="3771213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33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95" b="0" i="0" u="none" strike="noStrike" kern="1200" cap="none" spc="0" normalizeH="0" baseline="0" noProof="0">
                <a:ln>
                  <a:noFill/>
                </a:ln>
                <a:solidFill>
                  <a:srgbClr val="06283D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Einzelvollstreckung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388688" y="401695"/>
            <a:ext cx="4100157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33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95" b="0" i="0" u="none" strike="noStrike" kern="1200" cap="none" spc="0" normalizeH="0" baseline="0" noProof="0">
                <a:ln>
                  <a:noFill/>
                </a:ln>
                <a:solidFill>
                  <a:srgbClr val="06283D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Gesamtvollstreckung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16499" y="3810818"/>
            <a:ext cx="474836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17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609630" rtl="0" eaLnBrk="1" fontAlgn="auto" latinLnBrk="0" hangingPunct="1">
              <a:lnSpc>
                <a:spcPts val="327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42" b="0" i="0" u="none" strike="noStrike" kern="1200" cap="none" spc="0" normalizeH="0" baseline="0" noProof="0" dirty="0" err="1">
                <a:ln>
                  <a:noFill/>
                </a:ln>
                <a:solidFill>
                  <a:srgbClr val="06283D"/>
                </a:solidFill>
                <a:effectLst/>
                <a:uLnTx/>
                <a:uFillTx/>
                <a:latin typeface="Lato Bold"/>
                <a:ea typeface="+mn-ea"/>
                <a:cs typeface="+mn-cs"/>
              </a:rPr>
              <a:t>Prioritätsprinzip</a:t>
            </a:r>
            <a:endParaRPr kumimoji="0" lang="en-US" sz="2342" b="0" i="0" u="none" strike="noStrike" kern="1200" cap="none" spc="0" normalizeH="0" baseline="0" noProof="0" dirty="0">
              <a:ln>
                <a:noFill/>
              </a:ln>
              <a:solidFill>
                <a:srgbClr val="06283D"/>
              </a:solidFill>
              <a:effectLst/>
              <a:uLnTx/>
              <a:uFillTx/>
              <a:latin typeface="Lato Bold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01821" y="2922182"/>
            <a:ext cx="474836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17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609630" rtl="0" eaLnBrk="1" fontAlgn="auto" latinLnBrk="0" hangingPunct="1">
              <a:lnSpc>
                <a:spcPts val="327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42" b="0" i="0" u="none" strike="noStrike" kern="1200" cap="none" spc="0" normalizeH="0" baseline="0" noProof="0" dirty="0" err="1">
                <a:ln>
                  <a:noFill/>
                </a:ln>
                <a:solidFill>
                  <a:srgbClr val="06283D"/>
                </a:solidFill>
                <a:effectLst/>
                <a:uLnTx/>
                <a:uFillTx/>
                <a:latin typeface="Lato Bold"/>
                <a:ea typeface="+mn-ea"/>
                <a:cs typeface="+mn-cs"/>
              </a:rPr>
              <a:t>einzelner</a:t>
            </a:r>
            <a:r>
              <a:rPr kumimoji="0" lang="en-US" sz="2342" b="0" i="0" u="none" strike="noStrike" kern="1200" cap="none" spc="0" normalizeH="0" baseline="0" noProof="0" dirty="0">
                <a:ln>
                  <a:noFill/>
                </a:ln>
                <a:solidFill>
                  <a:srgbClr val="06283D"/>
                </a:solidFill>
                <a:effectLst/>
                <a:uLnTx/>
                <a:uFillTx/>
                <a:latin typeface="Lato Bold"/>
                <a:ea typeface="+mn-ea"/>
                <a:cs typeface="+mn-cs"/>
              </a:rPr>
              <a:t> </a:t>
            </a:r>
            <a:r>
              <a:rPr kumimoji="0" lang="en-US" sz="2342" b="0" i="0" u="none" strike="noStrike" kern="1200" cap="none" spc="0" normalizeH="0" baseline="0" noProof="0" dirty="0" err="1">
                <a:ln>
                  <a:noFill/>
                </a:ln>
                <a:solidFill>
                  <a:srgbClr val="06283D"/>
                </a:solidFill>
                <a:effectLst/>
                <a:uLnTx/>
                <a:uFillTx/>
                <a:latin typeface="Lato Bold"/>
                <a:ea typeface="+mn-ea"/>
                <a:cs typeface="+mn-cs"/>
              </a:rPr>
              <a:t>Gläubiger</a:t>
            </a:r>
            <a:r>
              <a:rPr kumimoji="0" lang="en-US" sz="2342" b="0" i="0" u="none" strike="noStrike" kern="1200" cap="none" spc="0" normalizeH="0" baseline="0" noProof="0" dirty="0">
                <a:ln>
                  <a:noFill/>
                </a:ln>
                <a:solidFill>
                  <a:srgbClr val="06283D"/>
                </a:solidFill>
                <a:effectLst/>
                <a:uLnTx/>
                <a:uFillTx/>
                <a:latin typeface="Lato Bold"/>
                <a:ea typeface="+mn-ea"/>
                <a:cs typeface="+mn-cs"/>
              </a:rPr>
              <a:t>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0" y="1929508"/>
            <a:ext cx="474836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17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609630" rtl="0" eaLnBrk="1" fontAlgn="auto" latinLnBrk="0" hangingPunct="1">
              <a:lnSpc>
                <a:spcPts val="327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42" b="0" i="0" u="none" strike="noStrike" kern="1200" cap="none" spc="0" normalizeH="0" baseline="0" noProof="0" dirty="0" err="1">
                <a:ln>
                  <a:noFill/>
                </a:ln>
                <a:solidFill>
                  <a:srgbClr val="06283D"/>
                </a:solidFill>
                <a:effectLst/>
                <a:uLnTx/>
                <a:uFillTx/>
                <a:latin typeface="Lato Bold"/>
                <a:ea typeface="+mn-ea"/>
                <a:cs typeface="+mn-cs"/>
              </a:rPr>
              <a:t>Gläubiger</a:t>
            </a:r>
            <a:r>
              <a:rPr kumimoji="0" lang="en-US" sz="2342" b="0" i="0" u="none" strike="noStrike" kern="1200" cap="none" spc="0" normalizeH="0" baseline="0" noProof="0" dirty="0">
                <a:ln>
                  <a:noFill/>
                </a:ln>
                <a:solidFill>
                  <a:srgbClr val="06283D"/>
                </a:solidFill>
                <a:effectLst/>
                <a:uLnTx/>
                <a:uFillTx/>
                <a:latin typeface="Lato Bold"/>
                <a:ea typeface="+mn-ea"/>
                <a:cs typeface="+mn-cs"/>
              </a:rPr>
              <a:t> 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565900" y="4026245"/>
            <a:ext cx="4748364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17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609630" rtl="0" eaLnBrk="1" fontAlgn="auto" latinLnBrk="0" hangingPunct="1">
              <a:lnSpc>
                <a:spcPts val="32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42" b="0" i="0" u="none" strike="noStrike" kern="1200" cap="none" spc="0" normalizeH="0" baseline="0" noProof="0" dirty="0" err="1">
                <a:ln>
                  <a:noFill/>
                </a:ln>
                <a:solidFill>
                  <a:srgbClr val="06283D"/>
                </a:solidFill>
                <a:effectLst/>
                <a:uLnTx/>
                <a:uFillTx/>
                <a:latin typeface="Lato Bold"/>
                <a:ea typeface="+mn-ea"/>
                <a:cs typeface="+mn-cs"/>
              </a:rPr>
              <a:t>Gleichbehandlungsgrundsatz</a:t>
            </a:r>
            <a:endParaRPr kumimoji="0" lang="en-US" sz="2342" b="0" i="0" u="none" strike="noStrike" kern="1200" cap="none" spc="0" normalizeH="0" baseline="0" noProof="0" dirty="0">
              <a:ln>
                <a:noFill/>
              </a:ln>
              <a:solidFill>
                <a:srgbClr val="06283D"/>
              </a:solidFill>
              <a:effectLst/>
              <a:uLnTx/>
              <a:uFillTx/>
              <a:latin typeface="Lato Bold"/>
              <a:ea typeface="+mn-ea"/>
              <a:cs typeface="+mn-cs"/>
            </a:endParaRPr>
          </a:p>
          <a:p>
            <a:pPr marL="0" marR="0" lvl="0" indent="0" algn="ctr" defTabSz="609630" rtl="0" eaLnBrk="1" fontAlgn="auto" latinLnBrk="0" hangingPunct="1">
              <a:lnSpc>
                <a:spcPts val="327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42" b="0" i="0" u="none" strike="noStrike" kern="1200" cap="none" spc="0" normalizeH="0" baseline="0" noProof="0" dirty="0">
              <a:ln>
                <a:noFill/>
              </a:ln>
              <a:solidFill>
                <a:srgbClr val="06283D"/>
              </a:solidFill>
              <a:effectLst/>
              <a:uLnTx/>
              <a:uFillTx/>
              <a:latin typeface="Lato Bold"/>
              <a:ea typeface="+mn-ea"/>
              <a:cs typeface="+mn-c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297260" y="2948006"/>
            <a:ext cx="474836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17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609630" rtl="0" eaLnBrk="1" fontAlgn="auto" latinLnBrk="0" hangingPunct="1">
              <a:lnSpc>
                <a:spcPts val="327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42" b="0" i="0" u="none" strike="noStrike" kern="1200" cap="none" spc="0" normalizeH="0" baseline="0" noProof="0" dirty="0" err="1">
                <a:ln>
                  <a:noFill/>
                </a:ln>
                <a:solidFill>
                  <a:srgbClr val="06283D"/>
                </a:solidFill>
                <a:effectLst/>
                <a:uLnTx/>
                <a:uFillTx/>
                <a:latin typeface="Lato Bold"/>
                <a:ea typeface="+mn-ea"/>
                <a:cs typeface="+mn-cs"/>
              </a:rPr>
              <a:t>alle</a:t>
            </a:r>
            <a:r>
              <a:rPr kumimoji="0" lang="en-US" sz="2342" b="0" i="0" u="none" strike="noStrike" kern="1200" cap="none" spc="0" normalizeH="0" baseline="0" noProof="0" dirty="0">
                <a:ln>
                  <a:noFill/>
                </a:ln>
                <a:solidFill>
                  <a:srgbClr val="06283D"/>
                </a:solidFill>
                <a:effectLst/>
                <a:uLnTx/>
                <a:uFillTx/>
                <a:latin typeface="Lato Bold"/>
                <a:ea typeface="+mn-ea"/>
                <a:cs typeface="+mn-cs"/>
              </a:rPr>
              <a:t> </a:t>
            </a:r>
            <a:r>
              <a:rPr kumimoji="0" lang="en-US" sz="2342" b="0" i="0" u="none" strike="noStrike" kern="1200" cap="none" spc="0" normalizeH="0" baseline="0" noProof="0" dirty="0" err="1">
                <a:ln>
                  <a:noFill/>
                </a:ln>
                <a:solidFill>
                  <a:srgbClr val="06283D"/>
                </a:solidFill>
                <a:effectLst/>
                <a:uLnTx/>
                <a:uFillTx/>
                <a:latin typeface="Lato Bold"/>
                <a:ea typeface="+mn-ea"/>
                <a:cs typeface="+mn-cs"/>
              </a:rPr>
              <a:t>Gläubiger</a:t>
            </a:r>
            <a:r>
              <a:rPr kumimoji="0" lang="en-US" sz="2342" b="0" i="0" u="none" strike="noStrike" kern="1200" cap="none" spc="0" normalizeH="0" baseline="0" noProof="0" dirty="0">
                <a:ln>
                  <a:noFill/>
                </a:ln>
                <a:solidFill>
                  <a:srgbClr val="06283D"/>
                </a:solidFill>
                <a:effectLst/>
                <a:uLnTx/>
                <a:uFillTx/>
                <a:latin typeface="Lato Bold"/>
                <a:ea typeface="+mn-ea"/>
                <a:cs typeface="+mn-cs"/>
              </a:rPr>
              <a:t> </a:t>
            </a:r>
            <a:r>
              <a:rPr kumimoji="0" lang="en-US" sz="2342" b="0" i="0" u="none" strike="noStrike" kern="1200" cap="none" spc="0" normalizeH="0" baseline="0" noProof="0" dirty="0" err="1">
                <a:ln>
                  <a:noFill/>
                </a:ln>
                <a:solidFill>
                  <a:srgbClr val="06283D"/>
                </a:solidFill>
                <a:effectLst/>
                <a:uLnTx/>
                <a:uFillTx/>
                <a:latin typeface="Lato Bold"/>
                <a:ea typeface="+mn-ea"/>
                <a:cs typeface="+mn-cs"/>
              </a:rPr>
              <a:t>gemeinsam</a:t>
            </a:r>
            <a:endParaRPr kumimoji="0" lang="en-US" sz="2342" b="0" i="0" u="none" strike="noStrike" kern="1200" cap="none" spc="0" normalizeH="0" baseline="0" noProof="0" dirty="0">
              <a:ln>
                <a:noFill/>
              </a:ln>
              <a:solidFill>
                <a:srgbClr val="06283D"/>
              </a:solidFill>
              <a:effectLst/>
              <a:uLnTx/>
              <a:uFillTx/>
              <a:latin typeface="Lato Bold"/>
              <a:ea typeface="+mn-ea"/>
              <a:cs typeface="+mn-c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297260" y="1929508"/>
            <a:ext cx="474836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17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609630" rtl="0" eaLnBrk="1" fontAlgn="auto" latinLnBrk="0" hangingPunct="1">
              <a:lnSpc>
                <a:spcPts val="327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42" b="0" i="0" u="none" strike="noStrike" kern="1200" cap="none" spc="0" normalizeH="0" baseline="0" noProof="0" dirty="0" err="1">
                <a:ln>
                  <a:noFill/>
                </a:ln>
                <a:solidFill>
                  <a:srgbClr val="06283D"/>
                </a:solidFill>
                <a:effectLst/>
                <a:uLnTx/>
                <a:uFillTx/>
                <a:latin typeface="Lato Bold"/>
                <a:ea typeface="+mn-ea"/>
                <a:cs typeface="+mn-cs"/>
              </a:rPr>
              <a:t>Gläubiger</a:t>
            </a:r>
            <a:r>
              <a:rPr kumimoji="0" lang="en-US" sz="2342" b="0" i="0" u="none" strike="noStrike" kern="1200" cap="none" spc="0" normalizeH="0" baseline="0" noProof="0" dirty="0">
                <a:ln>
                  <a:noFill/>
                </a:ln>
                <a:solidFill>
                  <a:srgbClr val="06283D"/>
                </a:solidFill>
                <a:effectLst/>
                <a:uLnTx/>
                <a:uFillTx/>
                <a:latin typeface="Lato Bold"/>
                <a:ea typeface="+mn-ea"/>
                <a:cs typeface="+mn-cs"/>
              </a:rPr>
              <a:t> und </a:t>
            </a:r>
            <a:r>
              <a:rPr kumimoji="0" lang="en-US" sz="2342" b="0" i="0" u="none" strike="noStrike" kern="1200" cap="none" spc="0" normalizeH="0" baseline="0" noProof="0" dirty="0" err="1">
                <a:ln>
                  <a:noFill/>
                </a:ln>
                <a:solidFill>
                  <a:srgbClr val="06283D"/>
                </a:solidFill>
                <a:effectLst/>
                <a:uLnTx/>
                <a:uFillTx/>
                <a:latin typeface="Lato Bold"/>
                <a:ea typeface="+mn-ea"/>
                <a:cs typeface="+mn-cs"/>
              </a:rPr>
              <a:t>Schuldner</a:t>
            </a:r>
            <a:endParaRPr kumimoji="0" lang="en-US" sz="2342" b="0" i="0" u="none" strike="noStrike" kern="1200" cap="none" spc="0" normalizeH="0" baseline="0" noProof="0" dirty="0">
              <a:ln>
                <a:noFill/>
              </a:ln>
              <a:solidFill>
                <a:srgbClr val="06283D"/>
              </a:solidFill>
              <a:effectLst/>
              <a:uLnTx/>
              <a:uFillTx/>
              <a:latin typeface="Lato Bold"/>
              <a:ea typeface="+mn-ea"/>
              <a:cs typeface="+mn-c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757836" y="4892411"/>
            <a:ext cx="474836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17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609630" rtl="0" eaLnBrk="1" fontAlgn="auto" latinLnBrk="0" hangingPunct="1">
              <a:lnSpc>
                <a:spcPts val="327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42" b="0" i="0" u="none" strike="noStrike" kern="1200" cap="none" spc="0" normalizeH="0" baseline="0" noProof="0" dirty="0" err="1">
                <a:ln>
                  <a:noFill/>
                </a:ln>
                <a:solidFill>
                  <a:srgbClr val="06283D"/>
                </a:solidFill>
                <a:effectLst/>
                <a:uLnTx/>
                <a:uFillTx/>
                <a:latin typeface="Lato Bold"/>
                <a:ea typeface="+mn-ea"/>
                <a:cs typeface="+mn-cs"/>
              </a:rPr>
              <a:t>gesamtes</a:t>
            </a:r>
            <a:r>
              <a:rPr kumimoji="0" lang="en-US" sz="2342" b="0" i="0" u="none" strike="noStrike" kern="1200" cap="none" spc="0" normalizeH="0" baseline="0" noProof="0" dirty="0">
                <a:ln>
                  <a:noFill/>
                </a:ln>
                <a:solidFill>
                  <a:srgbClr val="06283D"/>
                </a:solidFill>
                <a:effectLst/>
                <a:uLnTx/>
                <a:uFillTx/>
                <a:latin typeface="Lato Bold"/>
                <a:ea typeface="+mn-ea"/>
                <a:cs typeface="+mn-cs"/>
              </a:rPr>
              <a:t> </a:t>
            </a:r>
            <a:r>
              <a:rPr kumimoji="0" lang="en-US" sz="2342" b="0" i="0" u="none" strike="noStrike" kern="1200" cap="none" spc="0" normalizeH="0" baseline="0" noProof="0" dirty="0" err="1">
                <a:ln>
                  <a:noFill/>
                </a:ln>
                <a:solidFill>
                  <a:srgbClr val="06283D"/>
                </a:solidFill>
                <a:effectLst/>
                <a:uLnTx/>
                <a:uFillTx/>
                <a:latin typeface="Lato Bold"/>
                <a:ea typeface="+mn-ea"/>
                <a:cs typeface="+mn-cs"/>
              </a:rPr>
              <a:t>pfändbares</a:t>
            </a:r>
            <a:r>
              <a:rPr kumimoji="0" lang="en-US" sz="2342" b="0" i="0" u="none" strike="noStrike" kern="1200" cap="none" spc="0" normalizeH="0" baseline="0" noProof="0" dirty="0">
                <a:ln>
                  <a:noFill/>
                </a:ln>
                <a:solidFill>
                  <a:srgbClr val="06283D"/>
                </a:solidFill>
                <a:effectLst/>
                <a:uLnTx/>
                <a:uFillTx/>
                <a:latin typeface="Lato Bold"/>
                <a:ea typeface="+mn-ea"/>
                <a:cs typeface="+mn-cs"/>
              </a:rPr>
              <a:t> </a:t>
            </a:r>
            <a:r>
              <a:rPr kumimoji="0" lang="en-US" sz="2342" b="0" i="0" u="none" strike="noStrike" kern="1200" cap="none" spc="0" normalizeH="0" baseline="0" noProof="0" dirty="0" err="1">
                <a:ln>
                  <a:noFill/>
                </a:ln>
                <a:solidFill>
                  <a:srgbClr val="06283D"/>
                </a:solidFill>
                <a:effectLst/>
                <a:uLnTx/>
                <a:uFillTx/>
                <a:latin typeface="Lato Bold"/>
                <a:ea typeface="+mn-ea"/>
                <a:cs typeface="+mn-cs"/>
              </a:rPr>
              <a:t>Vermögen</a:t>
            </a:r>
            <a:r>
              <a:rPr kumimoji="0" lang="en-US" sz="2342" b="0" i="0" u="none" strike="noStrike" kern="1200" cap="none" spc="0" normalizeH="0" baseline="0" noProof="0" dirty="0">
                <a:ln>
                  <a:noFill/>
                </a:ln>
                <a:solidFill>
                  <a:srgbClr val="06283D"/>
                </a:solidFill>
                <a:effectLst/>
                <a:uLnTx/>
                <a:uFillTx/>
                <a:latin typeface="Lato Bold"/>
                <a:ea typeface="+mn-ea"/>
                <a:cs typeface="+mn-cs"/>
              </a:rPr>
              <a:t>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01821" y="4892411"/>
            <a:ext cx="474836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17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609630" rtl="0" eaLnBrk="1" fontAlgn="auto" latinLnBrk="0" hangingPunct="1">
              <a:lnSpc>
                <a:spcPts val="327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42" b="0" i="0" u="none" strike="noStrike" kern="1200" cap="none" spc="0" normalizeH="0" baseline="0" noProof="0" dirty="0" err="1">
                <a:ln>
                  <a:noFill/>
                </a:ln>
                <a:solidFill>
                  <a:srgbClr val="06283D"/>
                </a:solidFill>
                <a:effectLst/>
                <a:uLnTx/>
                <a:uFillTx/>
                <a:latin typeface="Lato Bold"/>
                <a:ea typeface="+mn-ea"/>
                <a:cs typeface="+mn-cs"/>
              </a:rPr>
              <a:t>einzelne</a:t>
            </a:r>
            <a:r>
              <a:rPr kumimoji="0" lang="en-US" sz="2342" b="0" i="0" u="none" strike="noStrike" kern="1200" cap="none" spc="0" normalizeH="0" baseline="0" noProof="0" dirty="0">
                <a:ln>
                  <a:noFill/>
                </a:ln>
                <a:solidFill>
                  <a:srgbClr val="06283D"/>
                </a:solidFill>
                <a:effectLst/>
                <a:uLnTx/>
                <a:uFillTx/>
                <a:latin typeface="Lato Bold"/>
                <a:ea typeface="+mn-ea"/>
                <a:cs typeface="+mn-cs"/>
              </a:rPr>
              <a:t> </a:t>
            </a:r>
            <a:r>
              <a:rPr kumimoji="0" lang="en-US" sz="2342" b="0" i="0" u="none" strike="noStrike" kern="1200" cap="none" spc="0" normalizeH="0" baseline="0" noProof="0" dirty="0" err="1">
                <a:ln>
                  <a:noFill/>
                </a:ln>
                <a:solidFill>
                  <a:srgbClr val="06283D"/>
                </a:solidFill>
                <a:effectLst/>
                <a:uLnTx/>
                <a:uFillTx/>
                <a:latin typeface="Lato Bold"/>
                <a:ea typeface="+mn-ea"/>
                <a:cs typeface="+mn-cs"/>
              </a:rPr>
              <a:t>Vermögensgegenstände</a:t>
            </a:r>
            <a:r>
              <a:rPr kumimoji="0" lang="en-US" sz="2342" b="0" i="0" u="none" strike="noStrike" kern="1200" cap="none" spc="0" normalizeH="0" baseline="0" noProof="0" dirty="0">
                <a:ln>
                  <a:noFill/>
                </a:ln>
                <a:solidFill>
                  <a:srgbClr val="06283D"/>
                </a:solidFill>
                <a:effectLst/>
                <a:uLnTx/>
                <a:uFillTx/>
                <a:latin typeface="Lato Bold"/>
                <a:ea typeface="+mn-ea"/>
                <a:cs typeface="+mn-cs"/>
              </a:rPr>
              <a:t>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051610" y="5815431"/>
            <a:ext cx="4774313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37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13" b="0" i="0" u="none" strike="noStrike" kern="1200" cap="none" spc="0" normalizeH="0" baseline="0" noProof="0" dirty="0" err="1">
                <a:ln>
                  <a:noFill/>
                </a:ln>
                <a:solidFill>
                  <a:srgbClr val="06283D"/>
                </a:solidFill>
                <a:effectLst/>
                <a:uLnTx/>
                <a:uFillTx/>
                <a:latin typeface="Arimo Bold"/>
                <a:ea typeface="+mn-ea"/>
                <a:cs typeface="+mn-cs"/>
              </a:rPr>
              <a:t>Glaubhaftmachung</a:t>
            </a:r>
            <a:r>
              <a:rPr kumimoji="0" lang="en-US" sz="2413" b="0" i="0" u="none" strike="noStrike" kern="1200" cap="none" spc="0" normalizeH="0" baseline="0" noProof="0" dirty="0">
                <a:ln>
                  <a:noFill/>
                </a:ln>
                <a:solidFill>
                  <a:srgbClr val="06283D"/>
                </a:solidFill>
                <a:effectLst/>
                <a:uLnTx/>
                <a:uFillTx/>
                <a:latin typeface="Arimo"/>
                <a:ea typeface="+mn-ea"/>
                <a:cs typeface="+mn-cs"/>
              </a:rPr>
              <a:t> </a:t>
            </a:r>
          </a:p>
          <a:p>
            <a:pPr marL="0" marR="0" lvl="0" indent="0" algn="l" defTabSz="609630" rtl="0" eaLnBrk="1" fontAlgn="auto" latinLnBrk="0" hangingPunct="1">
              <a:lnSpc>
                <a:spcPts val="337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13" b="0" i="0" u="none" strike="noStrike" kern="1200" cap="none" spc="0" normalizeH="0" baseline="0" noProof="0" dirty="0">
              <a:ln>
                <a:noFill/>
              </a:ln>
              <a:solidFill>
                <a:srgbClr val="06283D"/>
              </a:solidFill>
              <a:effectLst/>
              <a:uLnTx/>
              <a:uFillTx/>
              <a:latin typeface="Arimo"/>
              <a:ea typeface="+mn-ea"/>
              <a:cs typeface="+mn-cs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983781" y="5912424"/>
            <a:ext cx="4748364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3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6283D"/>
                </a:solidFill>
                <a:effectLst/>
                <a:uLnTx/>
                <a:uFillTx/>
                <a:latin typeface="Arimo Bold"/>
                <a:ea typeface="+mn-ea"/>
                <a:cs typeface="+mn-cs"/>
              </a:rPr>
              <a:t>Titel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6283D"/>
                </a:solidFill>
                <a:effectLst/>
                <a:uLnTx/>
                <a:uFillTx/>
                <a:latin typeface="Arimo Bold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6283D"/>
                </a:solidFill>
                <a:effectLst/>
                <a:uLnTx/>
                <a:uFillTx/>
                <a:latin typeface="Arimo Bold"/>
                <a:ea typeface="+mn-ea"/>
                <a:cs typeface="+mn-cs"/>
              </a:rPr>
              <a:t>Klausel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6283D"/>
                </a:solidFill>
                <a:effectLst/>
                <a:uLnTx/>
                <a:uFillTx/>
                <a:latin typeface="Arimo Bold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6283D"/>
                </a:solidFill>
                <a:effectLst/>
                <a:uLnTx/>
                <a:uFillTx/>
                <a:latin typeface="Arimo Bold"/>
                <a:ea typeface="+mn-ea"/>
                <a:cs typeface="+mn-cs"/>
              </a:rPr>
              <a:t>Zustellung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6283D"/>
              </a:solidFill>
              <a:effectLst/>
              <a:uLnTx/>
              <a:uFillTx/>
              <a:latin typeface="Arimo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938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22831" y="839159"/>
            <a:ext cx="4334256" cy="54864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6427457" y="2690004"/>
            <a:ext cx="4397916" cy="2743200"/>
          </a:xfrm>
          <a:custGeom>
            <a:avLst/>
            <a:gdLst/>
            <a:ahLst/>
            <a:cxnLst/>
            <a:rect l="l" t="t" r="r" b="b"/>
            <a:pathLst>
              <a:path w="6596874" h="4114800">
                <a:moveTo>
                  <a:pt x="0" y="0"/>
                </a:moveTo>
                <a:lnTo>
                  <a:pt x="6596874" y="0"/>
                </a:lnTo>
                <a:lnTo>
                  <a:pt x="659687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096000" y="2900539"/>
            <a:ext cx="5559245" cy="1885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47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Begriffe </a:t>
            </a:r>
          </a:p>
        </p:txBody>
      </p:sp>
    </p:spTree>
    <p:extLst>
      <p:ext uri="{BB962C8B-B14F-4D97-AF65-F5344CB8AC3E}">
        <p14:creationId xmlns:p14="http://schemas.microsoft.com/office/powerpoint/2010/main" val="158743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27881" y="0"/>
            <a:ext cx="6164119" cy="6769684"/>
          </a:xfrm>
          <a:custGeom>
            <a:avLst/>
            <a:gdLst/>
            <a:ahLst/>
            <a:cxnLst/>
            <a:rect l="l" t="t" r="r" b="b"/>
            <a:pathLst>
              <a:path w="9246179" h="10154526">
                <a:moveTo>
                  <a:pt x="0" y="0"/>
                </a:moveTo>
                <a:lnTo>
                  <a:pt x="9246179" y="0"/>
                </a:lnTo>
                <a:lnTo>
                  <a:pt x="9246179" y="10154526"/>
                </a:lnTo>
                <a:lnTo>
                  <a:pt x="0" y="101545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8683" r="-2050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85800" y="258389"/>
            <a:ext cx="4876800" cy="1471907"/>
          </a:xfrm>
          <a:custGeom>
            <a:avLst/>
            <a:gdLst/>
            <a:ahLst/>
            <a:cxnLst/>
            <a:rect l="l" t="t" r="r" b="b"/>
            <a:pathLst>
              <a:path w="7315200" h="2207860">
                <a:moveTo>
                  <a:pt x="0" y="0"/>
                </a:moveTo>
                <a:lnTo>
                  <a:pt x="7315200" y="0"/>
                </a:lnTo>
                <a:lnTo>
                  <a:pt x="7315200" y="2207860"/>
                </a:lnTo>
                <a:lnTo>
                  <a:pt x="0" y="22078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7117" y="2342135"/>
            <a:ext cx="508683" cy="430993"/>
          </a:xfrm>
          <a:custGeom>
            <a:avLst/>
            <a:gdLst/>
            <a:ahLst/>
            <a:cxnLst/>
            <a:rect l="l" t="t" r="r" b="b"/>
            <a:pathLst>
              <a:path w="763025" h="646490">
                <a:moveTo>
                  <a:pt x="0" y="0"/>
                </a:moveTo>
                <a:lnTo>
                  <a:pt x="763025" y="0"/>
                </a:lnTo>
                <a:lnTo>
                  <a:pt x="763025" y="646490"/>
                </a:lnTo>
                <a:lnTo>
                  <a:pt x="0" y="6464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77117" y="3527982"/>
            <a:ext cx="508683" cy="430993"/>
          </a:xfrm>
          <a:custGeom>
            <a:avLst/>
            <a:gdLst/>
            <a:ahLst/>
            <a:cxnLst/>
            <a:rect l="l" t="t" r="r" b="b"/>
            <a:pathLst>
              <a:path w="763025" h="646490">
                <a:moveTo>
                  <a:pt x="0" y="0"/>
                </a:moveTo>
                <a:lnTo>
                  <a:pt x="763025" y="0"/>
                </a:lnTo>
                <a:lnTo>
                  <a:pt x="763025" y="646490"/>
                </a:lnTo>
                <a:lnTo>
                  <a:pt x="0" y="6464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45864" y="5599685"/>
            <a:ext cx="154458" cy="849519"/>
          </a:xfrm>
          <a:custGeom>
            <a:avLst/>
            <a:gdLst/>
            <a:ahLst/>
            <a:cxnLst/>
            <a:rect l="l" t="t" r="r" b="b"/>
            <a:pathLst>
              <a:path w="231687" h="1274279">
                <a:moveTo>
                  <a:pt x="0" y="0"/>
                </a:moveTo>
                <a:lnTo>
                  <a:pt x="231687" y="0"/>
                </a:lnTo>
                <a:lnTo>
                  <a:pt x="231687" y="1274280"/>
                </a:lnTo>
                <a:lnTo>
                  <a:pt x="0" y="12742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02966" y="182190"/>
            <a:ext cx="5424915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513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67" b="0" i="0" u="none" strike="noStrike" kern="1200" cap="none" spc="0" normalizeH="0" baseline="0" noProof="0">
                <a:ln>
                  <a:noFill/>
                </a:ln>
                <a:solidFill>
                  <a:srgbClr val="06283D"/>
                </a:solidFill>
                <a:effectLst/>
                <a:uLnTx/>
                <a:uFillTx/>
                <a:latin typeface="Alegreya Bold"/>
                <a:ea typeface="+mn-ea"/>
                <a:cs typeface="+mn-cs"/>
              </a:rPr>
              <a:t>Der Insolvenzschuldner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16709" y="2297685"/>
            <a:ext cx="5424915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6283D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Derjenige, über dessen Vermögen das Insolvenzverfahren eröffnet werden soll. </a:t>
            </a:r>
          </a:p>
          <a:p>
            <a:pPr marL="0" marR="0" lvl="0" indent="0" algn="l" defTabSz="60963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6283D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  <a:p>
            <a:pPr marL="0" marR="0" lvl="0" indent="0" algn="l" defTabSz="60963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6283D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natürliche oder juristische Personen oder Personenhandelsgesellschaften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213171" y="484869"/>
            <a:ext cx="2631991" cy="2372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6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09630" rtl="0" eaLnBrk="1" fontAlgn="auto" latinLnBrk="0" hangingPunct="1">
              <a:lnSpc>
                <a:spcPts val="36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14" b="0" i="0" u="none" strike="noStrike" kern="1200" cap="none" spc="0" normalizeH="0" baseline="0" noProof="0">
                <a:ln>
                  <a:noFill/>
                </a:ln>
                <a:solidFill>
                  <a:srgbClr val="06283D"/>
                </a:solidFill>
                <a:effectLst/>
                <a:uLnTx/>
                <a:uFillTx/>
                <a:latin typeface="Calibri"/>
                <a:ea typeface="Lato Bold"/>
                <a:cs typeface="+mn-cs"/>
              </a:rPr>
              <a:t>§ 11 InsO</a:t>
            </a:r>
          </a:p>
          <a:p>
            <a:pPr marL="0" marR="0" lvl="0" indent="0" algn="l" defTabSz="609630" rtl="0" eaLnBrk="1" fontAlgn="auto" latinLnBrk="0" hangingPunct="1">
              <a:lnSpc>
                <a:spcPts val="36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14" b="0" i="0" u="none" strike="noStrike" kern="1200" cap="none" spc="0" normalizeH="0" baseline="0" noProof="0">
                <a:ln>
                  <a:noFill/>
                </a:ln>
                <a:solidFill>
                  <a:srgbClr val="06283D"/>
                </a:solidFill>
                <a:effectLst/>
                <a:uLnTx/>
                <a:uFillTx/>
                <a:latin typeface="Lato Bold"/>
                <a:ea typeface="+mn-ea"/>
                <a:cs typeface="+mn-cs"/>
              </a:rPr>
              <a:t>  </a:t>
            </a:r>
          </a:p>
          <a:p>
            <a:pPr marL="0" marR="0" lvl="0" indent="0" algn="l" defTabSz="609630" rtl="0" eaLnBrk="1" fontAlgn="auto" latinLnBrk="0" hangingPunct="1">
              <a:lnSpc>
                <a:spcPts val="36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14" b="0" i="0" u="none" strike="noStrike" kern="1200" cap="none" spc="0" normalizeH="0" baseline="0" noProof="0">
                <a:ln>
                  <a:noFill/>
                </a:ln>
                <a:solidFill>
                  <a:srgbClr val="06283D"/>
                </a:solidFill>
                <a:effectLst/>
                <a:uLnTx/>
                <a:uFillTx/>
                <a:latin typeface="Lato Bold"/>
                <a:ea typeface="+mn-ea"/>
                <a:cs typeface="+mn-cs"/>
              </a:rPr>
              <a:t> </a:t>
            </a:r>
          </a:p>
          <a:p>
            <a:pPr marL="0" marR="0" lvl="0" indent="0" algn="l" defTabSz="609630" rtl="0" eaLnBrk="1" fontAlgn="auto" latinLnBrk="0" hangingPunct="1">
              <a:lnSpc>
                <a:spcPts val="36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14" b="0" i="0" u="none" strike="noStrike" kern="1200" cap="none" spc="0" normalizeH="0" baseline="0" noProof="0">
              <a:ln>
                <a:noFill/>
              </a:ln>
              <a:solidFill>
                <a:srgbClr val="06283D"/>
              </a:solidFill>
              <a:effectLst/>
              <a:uLnTx/>
              <a:uFillTx/>
              <a:latin typeface="Lato Bold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213171" y="5785274"/>
            <a:ext cx="1230511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1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66" b="0" i="0" u="none" strike="noStrike" kern="1200" cap="none" spc="0" normalizeH="0" baseline="0" noProof="0">
                <a:ln>
                  <a:noFill/>
                </a:ln>
                <a:solidFill>
                  <a:srgbClr val="06283D"/>
                </a:solidFill>
                <a:effectLst/>
                <a:uLnTx/>
                <a:uFillTx/>
                <a:latin typeface="Calibri"/>
                <a:ea typeface="Canva Sans"/>
                <a:cs typeface="+mn-cs"/>
              </a:rPr>
              <a:t>§ 12 InsO</a:t>
            </a:r>
          </a:p>
        </p:txBody>
      </p:sp>
    </p:spTree>
    <p:extLst>
      <p:ext uri="{BB962C8B-B14F-4D97-AF65-F5344CB8AC3E}">
        <p14:creationId xmlns:p14="http://schemas.microsoft.com/office/powerpoint/2010/main" val="26996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657600" y="450179"/>
            <a:ext cx="4876800" cy="1471907"/>
          </a:xfrm>
          <a:custGeom>
            <a:avLst/>
            <a:gdLst/>
            <a:ahLst/>
            <a:cxnLst/>
            <a:rect l="l" t="t" r="r" b="b"/>
            <a:pathLst>
              <a:path w="7315200" h="2207860">
                <a:moveTo>
                  <a:pt x="0" y="0"/>
                </a:moveTo>
                <a:lnTo>
                  <a:pt x="7315200" y="0"/>
                </a:lnTo>
                <a:lnTo>
                  <a:pt x="7315200" y="2207860"/>
                </a:lnTo>
                <a:lnTo>
                  <a:pt x="0" y="22078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472744" y="2459966"/>
            <a:ext cx="3725908" cy="2743200"/>
          </a:xfrm>
          <a:custGeom>
            <a:avLst/>
            <a:gdLst/>
            <a:ahLst/>
            <a:cxnLst/>
            <a:rect l="l" t="t" r="r" b="b"/>
            <a:pathLst>
              <a:path w="5588862" h="4114800">
                <a:moveTo>
                  <a:pt x="0" y="0"/>
                </a:moveTo>
                <a:lnTo>
                  <a:pt x="5588862" y="0"/>
                </a:lnTo>
                <a:lnTo>
                  <a:pt x="558886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31580" y="2459966"/>
            <a:ext cx="559365" cy="3298605"/>
          </a:xfrm>
          <a:custGeom>
            <a:avLst/>
            <a:gdLst/>
            <a:ahLst/>
            <a:cxnLst/>
            <a:rect l="l" t="t" r="r" b="b"/>
            <a:pathLst>
              <a:path w="839047" h="4947907">
                <a:moveTo>
                  <a:pt x="0" y="0"/>
                </a:moveTo>
                <a:lnTo>
                  <a:pt x="839046" y="0"/>
                </a:lnTo>
                <a:lnTo>
                  <a:pt x="839046" y="4947907"/>
                </a:lnTo>
                <a:lnTo>
                  <a:pt x="0" y="494790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177878" y="158000"/>
            <a:ext cx="6423322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843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Bold"/>
                <a:ea typeface="+mn-ea"/>
                <a:cs typeface="+mn-cs"/>
              </a:rPr>
              <a:t>Insolvenzgläubige</a:t>
            </a:r>
            <a:r>
              <a:rPr kumimoji="0" lang="en-US" sz="602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Bold"/>
                <a:ea typeface="+mn-ea"/>
                <a:cs typeface="+mn-cs"/>
              </a:rPr>
              <a:t>r</a:t>
            </a:r>
            <a:endParaRPr kumimoji="0" lang="en-US" sz="602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swald Bold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233046" y="1286414"/>
            <a:ext cx="3725908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298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Lato Bold"/>
                <a:cs typeface="+mn-cs"/>
              </a:rPr>
              <a:t>§ 38 InsO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31440" y="2428216"/>
            <a:ext cx="6141305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2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va Sans"/>
                <a:ea typeface="+mn-ea"/>
                <a:cs typeface="+mn-cs"/>
              </a:rPr>
              <a:t>Gläubiger, die zum Zeitpunkt der Eröffnung eine berechtigte Forderung gegen den Schuldner haben</a:t>
            </a:r>
          </a:p>
          <a:p>
            <a:pPr marL="0" marR="0" lvl="0" indent="0" algn="ctr" defTabSz="609630" rtl="0" eaLnBrk="1" fontAlgn="auto" latinLnBrk="0" hangingPunct="1">
              <a:lnSpc>
                <a:spcPts val="2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va Sans"/>
              <a:ea typeface="+mn-ea"/>
              <a:cs typeface="+mn-cs"/>
            </a:endParaRPr>
          </a:p>
          <a:p>
            <a:pPr marL="0" marR="0" lvl="0" indent="0" algn="ctr" defTabSz="609630" rtl="0" eaLnBrk="1" fontAlgn="auto" latinLnBrk="0" hangingPunct="1">
              <a:lnSpc>
                <a:spcPts val="2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va Sans"/>
              <a:ea typeface="+mn-ea"/>
              <a:cs typeface="+mn-cs"/>
            </a:endParaRPr>
          </a:p>
          <a:p>
            <a:pPr marL="0" marR="0" lvl="0" indent="0" algn="ctr" defTabSz="609630" rtl="0" eaLnBrk="1" fontAlgn="auto" latinLnBrk="0" hangingPunct="1">
              <a:lnSpc>
                <a:spcPts val="2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va Sans"/>
              <a:ea typeface="+mn-ea"/>
              <a:cs typeface="+mn-cs"/>
            </a:endParaRPr>
          </a:p>
          <a:p>
            <a:pPr marL="0" marR="0" lvl="0" indent="0" algn="ctr" defTabSz="609630" rtl="0" eaLnBrk="1" fontAlgn="auto" latinLnBrk="0" hangingPunct="1">
              <a:lnSpc>
                <a:spcPts val="27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va Sans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389162" y="4071168"/>
            <a:ext cx="4536877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29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va Sans"/>
                <a:ea typeface="+mn-ea"/>
                <a:cs typeface="+mn-cs"/>
              </a:rPr>
              <a:t>Forderung muss nicht tituliert sein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71406" y="5442588"/>
            <a:ext cx="6911578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29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nva Sans"/>
                <a:cs typeface="+mn-cs"/>
              </a:rPr>
              <a:t>§14 </a:t>
            </a:r>
            <a:r>
              <a:rPr kumimoji="0" lang="en-US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nva Sans"/>
                <a:cs typeface="+mn-cs"/>
              </a:rPr>
              <a:t>InsO</a:t>
            </a: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nva Sans"/>
                <a:cs typeface="+mn-cs"/>
              </a:rPr>
              <a:t> </a:t>
            </a:r>
            <a:r>
              <a:rPr kumimoji="0" lang="en-US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nva Sans"/>
                <a:cs typeface="+mn-cs"/>
              </a:rPr>
              <a:t>Forderung</a:t>
            </a: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nva Sans"/>
                <a:cs typeface="+mn-cs"/>
              </a:rPr>
              <a:t> muss </a:t>
            </a:r>
            <a:r>
              <a:rPr kumimoji="0" lang="en-US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nva Sans"/>
                <a:cs typeface="+mn-cs"/>
              </a:rPr>
              <a:t>glaubhaft</a:t>
            </a: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nva Sans"/>
                <a:cs typeface="+mn-cs"/>
              </a:rPr>
              <a:t> </a:t>
            </a:r>
            <a:r>
              <a:rPr kumimoji="0" lang="en-US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nva Sans"/>
                <a:cs typeface="+mn-cs"/>
              </a:rPr>
              <a:t>gemacht</a:t>
            </a: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nva Sans"/>
                <a:cs typeface="+mn-cs"/>
              </a:rPr>
              <a:t> </a:t>
            </a:r>
            <a:r>
              <a:rPr kumimoji="0" lang="en-US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nva Sans"/>
                <a:cs typeface="+mn-cs"/>
              </a:rPr>
              <a:t>werden</a:t>
            </a: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nva San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408393" y="685800"/>
            <a:ext cx="4876800" cy="1471907"/>
          </a:xfrm>
          <a:custGeom>
            <a:avLst/>
            <a:gdLst/>
            <a:ahLst/>
            <a:cxnLst/>
            <a:rect l="l" t="t" r="r" b="b"/>
            <a:pathLst>
              <a:path w="7315200" h="2207860">
                <a:moveTo>
                  <a:pt x="0" y="0"/>
                </a:moveTo>
                <a:lnTo>
                  <a:pt x="7315200" y="0"/>
                </a:lnTo>
                <a:lnTo>
                  <a:pt x="7315200" y="2207860"/>
                </a:lnTo>
                <a:lnTo>
                  <a:pt x="0" y="22078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963317" y="393622"/>
            <a:ext cx="6950704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843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Bold"/>
                <a:ea typeface="+mn-ea"/>
                <a:cs typeface="+mn-cs"/>
              </a:rPr>
              <a:t>Gläubigerausschus</a:t>
            </a:r>
            <a:r>
              <a:rPr kumimoji="0" lang="en-US" sz="602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Bold"/>
                <a:ea typeface="+mn-ea"/>
                <a:cs typeface="+mn-cs"/>
              </a:rPr>
              <a:t>s</a:t>
            </a:r>
            <a:endParaRPr kumimoji="0" lang="en-US" sz="602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swald Bold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685778" y="1759520"/>
            <a:ext cx="4820444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29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Lato Bold"/>
                <a:cs typeface="+mn-cs"/>
              </a:rPr>
              <a:t>§§ 67ff InsO </a:t>
            </a:r>
          </a:p>
          <a:p>
            <a:pPr marL="0" marR="0" lvl="0" indent="0" algn="ctr" defTabSz="609630" rtl="0" eaLnBrk="1" fontAlgn="auto" latinLnBrk="0" hangingPunct="1">
              <a:lnSpc>
                <a:spcPts val="29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Lato Bold"/>
              <a:cs typeface="+mn-cs"/>
            </a:endParaRPr>
          </a:p>
          <a:p>
            <a:pPr marL="0" marR="0" lvl="0" indent="0" algn="ctr" defTabSz="609630" rtl="0" eaLnBrk="1" fontAlgn="auto" latinLnBrk="0" hangingPunct="1">
              <a:lnSpc>
                <a:spcPts val="298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Lato Bold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25683" y="2599389"/>
            <a:ext cx="8736905" cy="3924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86" marR="0" lvl="1" indent="-259093" algn="just" defTabSz="60963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Bold"/>
                <a:ea typeface="+mn-ea"/>
                <a:cs typeface="+mn-cs"/>
              </a:rPr>
              <a:t>vom Insolvenzgericht eingesetztes unabhängiges Gremium</a:t>
            </a:r>
          </a:p>
          <a:p>
            <a:pPr marL="0" marR="0" lvl="0" indent="0" algn="just" defTabSz="60963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Bold"/>
              <a:ea typeface="+mn-ea"/>
              <a:cs typeface="+mn-cs"/>
            </a:endParaRPr>
          </a:p>
          <a:p>
            <a:pPr marL="518186" marR="0" lvl="1" indent="-259093" algn="just" defTabSz="60963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Bold"/>
                <a:ea typeface="+mn-ea"/>
                <a:cs typeface="+mn-cs"/>
              </a:rPr>
              <a:t>nur in großen Verfahren</a:t>
            </a:r>
          </a:p>
          <a:p>
            <a:pPr marL="0" marR="0" lvl="0" indent="0" algn="just" defTabSz="60963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Bold"/>
                <a:ea typeface="+mn-ea"/>
                <a:cs typeface="+mn-cs"/>
              </a:rPr>
              <a:t> </a:t>
            </a:r>
          </a:p>
          <a:p>
            <a:pPr marL="518186" marR="0" lvl="1" indent="-259093" algn="just" defTabSz="60963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Bold"/>
                <a:ea typeface="+mn-ea"/>
                <a:cs typeface="+mn-cs"/>
              </a:rPr>
              <a:t>Insolvenzgläubiger, Sachverständige, Arbeitnehmervertreter</a:t>
            </a:r>
          </a:p>
          <a:p>
            <a:pPr marL="0" marR="0" lvl="0" indent="0" algn="just" defTabSz="60963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Bold"/>
              <a:ea typeface="+mn-ea"/>
              <a:cs typeface="+mn-cs"/>
            </a:endParaRPr>
          </a:p>
          <a:p>
            <a:pPr marL="518186" marR="0" lvl="1" indent="-259093" algn="just" defTabSz="60963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Bold"/>
                <a:ea typeface="+mn-ea"/>
                <a:cs typeface="+mn-cs"/>
              </a:rPr>
              <a:t>Unterstützung und Überwachung des IV</a:t>
            </a:r>
          </a:p>
          <a:p>
            <a:pPr marL="0" marR="0" lvl="0" indent="0" algn="just" defTabSz="60963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Bold"/>
              <a:ea typeface="+mn-ea"/>
              <a:cs typeface="+mn-cs"/>
            </a:endParaRPr>
          </a:p>
          <a:p>
            <a:pPr marL="518186" marR="0" lvl="1" indent="-259093" algn="just" defTabSz="60963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Bold"/>
                <a:ea typeface="+mn-ea"/>
                <a:cs typeface="+mn-cs"/>
              </a:rPr>
              <a:t>Abstimmung über Verfahrensablauf</a:t>
            </a:r>
          </a:p>
        </p:txBody>
      </p:sp>
      <p:sp>
        <p:nvSpPr>
          <p:cNvPr id="6" name="Freeform 6"/>
          <p:cNvSpPr/>
          <p:nvPr/>
        </p:nvSpPr>
        <p:spPr>
          <a:xfrm>
            <a:off x="8962588" y="3956496"/>
            <a:ext cx="2846717" cy="2743200"/>
          </a:xfrm>
          <a:custGeom>
            <a:avLst/>
            <a:gdLst/>
            <a:ahLst/>
            <a:cxnLst/>
            <a:rect l="l" t="t" r="r" b="b"/>
            <a:pathLst>
              <a:path w="4270075" h="4114800">
                <a:moveTo>
                  <a:pt x="0" y="0"/>
                </a:moveTo>
                <a:lnTo>
                  <a:pt x="4270075" y="0"/>
                </a:lnTo>
                <a:lnTo>
                  <a:pt x="427007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89799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03057" y="1023809"/>
            <a:ext cx="4876800" cy="1471907"/>
          </a:xfrm>
          <a:custGeom>
            <a:avLst/>
            <a:gdLst/>
            <a:ahLst/>
            <a:cxnLst/>
            <a:rect l="l" t="t" r="r" b="b"/>
            <a:pathLst>
              <a:path w="7315200" h="2207860">
                <a:moveTo>
                  <a:pt x="0" y="0"/>
                </a:moveTo>
                <a:lnTo>
                  <a:pt x="7315200" y="0"/>
                </a:lnTo>
                <a:lnTo>
                  <a:pt x="7315200" y="2207861"/>
                </a:lnTo>
                <a:lnTo>
                  <a:pt x="0" y="22078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83784" y="3185261"/>
            <a:ext cx="2923953" cy="2743200"/>
          </a:xfrm>
          <a:custGeom>
            <a:avLst/>
            <a:gdLst/>
            <a:ahLst/>
            <a:cxnLst/>
            <a:rect l="l" t="t" r="r" b="b"/>
            <a:pathLst>
              <a:path w="4385930" h="4114800">
                <a:moveTo>
                  <a:pt x="0" y="0"/>
                </a:moveTo>
                <a:lnTo>
                  <a:pt x="4385931" y="0"/>
                </a:lnTo>
                <a:lnTo>
                  <a:pt x="43859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719651" y="679700"/>
            <a:ext cx="7043611" cy="3193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82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Bold"/>
                <a:ea typeface="+mn-ea"/>
                <a:cs typeface="+mn-cs"/>
              </a:rPr>
              <a:t>Gläubigerversammlung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swald Bold"/>
              <a:ea typeface="+mn-ea"/>
              <a:cs typeface="+mn-cs"/>
            </a:endParaRPr>
          </a:p>
          <a:p>
            <a:pPr marL="0" marR="0" lvl="0" indent="0" algn="ctr" defTabSz="609630" rtl="0" eaLnBrk="1" fontAlgn="auto" latinLnBrk="0" hangingPunct="1">
              <a:lnSpc>
                <a:spcPts val="82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90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swald Bold"/>
              <a:ea typeface="+mn-ea"/>
              <a:cs typeface="+mn-cs"/>
            </a:endParaRPr>
          </a:p>
          <a:p>
            <a:pPr marL="0" marR="0" lvl="0" indent="0" algn="ctr" defTabSz="609630" rtl="0" eaLnBrk="1" fontAlgn="auto" latinLnBrk="0" hangingPunct="1">
              <a:lnSpc>
                <a:spcPts val="826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90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swald 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859414" y="1715312"/>
            <a:ext cx="4820444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298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Lato Bold"/>
                <a:cs typeface="+mn-cs"/>
              </a:rPr>
              <a:t>§ 74 InsO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190381" y="2853580"/>
            <a:ext cx="7043611" cy="3462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0608" marR="0" lvl="1" indent="-230304" algn="l" defTabSz="609630" rtl="0" eaLnBrk="1" fontAlgn="auto" latinLnBrk="0" hangingPunct="1">
              <a:lnSpc>
                <a:spcPts val="29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1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Bold"/>
                <a:ea typeface="+mn-ea"/>
                <a:cs typeface="+mn-cs"/>
              </a:rPr>
              <a:t>einberufen durch Insolvenzgericht</a:t>
            </a:r>
          </a:p>
          <a:p>
            <a:pPr marL="0" marR="0" lvl="0" indent="0" algn="l" defTabSz="609630" rtl="0" eaLnBrk="1" fontAlgn="auto" latinLnBrk="0" hangingPunct="1">
              <a:lnSpc>
                <a:spcPts val="29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Bold"/>
              <a:ea typeface="+mn-ea"/>
              <a:cs typeface="+mn-cs"/>
            </a:endParaRPr>
          </a:p>
          <a:p>
            <a:pPr marL="460608" marR="0" lvl="1" indent="-230304" algn="l" defTabSz="609630" rtl="0" eaLnBrk="1" fontAlgn="auto" latinLnBrk="0" hangingPunct="1">
              <a:lnSpc>
                <a:spcPts val="29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1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Bold"/>
                <a:ea typeface="+mn-ea"/>
                <a:cs typeface="+mn-cs"/>
              </a:rPr>
              <a:t>alle Beteiligten des Verfahrens können teilnehmen</a:t>
            </a:r>
          </a:p>
          <a:p>
            <a:pPr marL="0" marR="0" lvl="0" indent="0" algn="l" defTabSz="609630" rtl="0" eaLnBrk="1" fontAlgn="auto" latinLnBrk="0" hangingPunct="1">
              <a:lnSpc>
                <a:spcPts val="29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Bold"/>
              <a:ea typeface="+mn-ea"/>
              <a:cs typeface="+mn-cs"/>
            </a:endParaRPr>
          </a:p>
          <a:p>
            <a:pPr marL="460608" marR="0" lvl="1" indent="-230304" algn="l" defTabSz="609630" rtl="0" eaLnBrk="1" fontAlgn="auto" latinLnBrk="0" hangingPunct="1">
              <a:lnSpc>
                <a:spcPts val="29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1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Bold"/>
                <a:ea typeface="+mn-ea"/>
                <a:cs typeface="+mn-cs"/>
              </a:rPr>
              <a:t>Gläubiger können als „Herren des Verfahrens“ einwirken</a:t>
            </a:r>
          </a:p>
          <a:p>
            <a:pPr marL="0" marR="0" lvl="0" indent="0" algn="l" defTabSz="609630" rtl="0" eaLnBrk="1" fontAlgn="auto" latinLnBrk="0" hangingPunct="1">
              <a:lnSpc>
                <a:spcPts val="29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Bold"/>
              <a:ea typeface="+mn-ea"/>
              <a:cs typeface="+mn-cs"/>
            </a:endParaRPr>
          </a:p>
          <a:p>
            <a:pPr marL="460608" marR="0" lvl="1" indent="-230304" algn="l" defTabSz="609630" rtl="0" eaLnBrk="1" fontAlgn="auto" latinLnBrk="0" hangingPunct="1">
              <a:lnSpc>
                <a:spcPts val="29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1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Bold"/>
                <a:ea typeface="+mn-ea"/>
                <a:cs typeface="+mn-cs"/>
              </a:rPr>
              <a:t>Rechte der Gläubiger werden gewahrt, sofern kein Gläubigerausschuss </a:t>
            </a:r>
          </a:p>
        </p:txBody>
      </p:sp>
    </p:spTree>
    <p:extLst>
      <p:ext uri="{BB962C8B-B14F-4D97-AF65-F5344CB8AC3E}">
        <p14:creationId xmlns:p14="http://schemas.microsoft.com/office/powerpoint/2010/main" val="199020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</Words>
  <Application>Microsoft Office PowerPoint</Application>
  <PresentationFormat>Breitbild</PresentationFormat>
  <Paragraphs>98</Paragraphs>
  <Slides>13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6" baseType="lpstr">
      <vt:lpstr>Alegreya Bold</vt:lpstr>
      <vt:lpstr>Arial</vt:lpstr>
      <vt:lpstr>Arimo</vt:lpstr>
      <vt:lpstr>Arimo Bold</vt:lpstr>
      <vt:lpstr>Calibri</vt:lpstr>
      <vt:lpstr>Canva Sans</vt:lpstr>
      <vt:lpstr>Canva Sans Bold</vt:lpstr>
      <vt:lpstr>Eastman Grotesque</vt:lpstr>
      <vt:lpstr>Eastman Grotesque Bold</vt:lpstr>
      <vt:lpstr>Lato</vt:lpstr>
      <vt:lpstr>Lato Bold</vt:lpstr>
      <vt:lpstr>Oswald Bold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ITDZ-Berlin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Rachner, Kathrin</dc:creator>
  <cp:lastModifiedBy>Rachner, Kathrin</cp:lastModifiedBy>
  <cp:revision>1</cp:revision>
  <dcterms:created xsi:type="dcterms:W3CDTF">2024-05-30T12:40:54Z</dcterms:created>
  <dcterms:modified xsi:type="dcterms:W3CDTF">2024-05-30T12:41:26Z</dcterms:modified>
</cp:coreProperties>
</file>