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17648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10.927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885,00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63341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870,00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90352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61030" y="378145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 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1755,00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87990" y="460191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417573">
            <a:off x="589127" y="4460493"/>
            <a:ext cx="1628528" cy="156038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Wegen der Zustellungen bitte § 21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 beachten!!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849554" y="3753337"/>
            <a:ext cx="1099032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870,00 €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>
            <a:endCxn id="39" idx="3"/>
          </p:cNvCxnSpPr>
          <p:nvPr/>
        </p:nvCxnSpPr>
        <p:spPr>
          <a:xfrm flipH="1">
            <a:off x="5553856" y="3798289"/>
            <a:ext cx="2686032" cy="2508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885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=  1755,00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=120,00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750,00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= 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750 EUR</a:t>
            </a:r>
            <a:endParaRPr lang="de-DE" dirty="0"/>
          </a:p>
        </p:txBody>
      </p:sp>
      <p:sp>
        <p:nvSpPr>
          <p:cNvPr id="45" name="Gefaltete Ecke 44"/>
          <p:cNvSpPr/>
          <p:nvPr/>
        </p:nvSpPr>
        <p:spPr>
          <a:xfrm>
            <a:off x="8239889" y="3475366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Bekl.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>
            <a:off x="3262475" y="4945679"/>
            <a:ext cx="1904600" cy="179964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gibt eine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für die restlichen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120 €, durch den Bekl.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21313808">
            <a:off x="1093507" y="4643128"/>
            <a:ext cx="1904600" cy="1799648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haftet für diese 120€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8239888" y="4945679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</a:p>
          <a:p>
            <a:pPr marL="285750" indent="-285750" algn="ctr">
              <a:buFontTx/>
              <a:buChar char="-"/>
            </a:pP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750€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120€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5" grpId="0" animBg="1"/>
      <p:bldP spid="24" grpId="0" animBg="1"/>
      <p:bldP spid="26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83911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die Klägerin Entscheidungsschuldnerin.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438191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der Beklagten, </a:t>
            </a:r>
            <a:r>
              <a:rPr lang="de-DE" dirty="0"/>
              <a:t>als </a:t>
            </a:r>
            <a:r>
              <a:rPr lang="de-DE" dirty="0" smtClean="0"/>
              <a:t>Antragsschuldnerin </a:t>
            </a:r>
            <a:r>
              <a:rPr lang="de-DE" dirty="0"/>
              <a:t>gem. § 22 I S.1 GKG, geleisteter </a:t>
            </a:r>
            <a:r>
              <a:rPr lang="de-DE" dirty="0" smtClean="0"/>
              <a:t>Vorschuss für den 	Gutachter </a:t>
            </a:r>
            <a:r>
              <a:rPr lang="de-DE" dirty="0"/>
              <a:t>ist auf die </a:t>
            </a:r>
            <a:r>
              <a:rPr lang="de-DE" dirty="0" smtClean="0"/>
              <a:t>zu 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</a:t>
            </a:r>
            <a:r>
              <a:rPr lang="de-DE" dirty="0" smtClean="0"/>
              <a:t>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5853683" y="5573328"/>
            <a:ext cx="932879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351365" y="241497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351365" y="34619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1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351365" y="476765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473516"/>
            <a:ext cx="892061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In der Akte befinden sich 12 Zustellungsurkunden. Vier Zustellungsurkunden sind entstanden da es </a:t>
            </a:r>
            <a:r>
              <a:rPr lang="de-DE" dirty="0" err="1"/>
              <a:t>Terminsverlegungen</a:t>
            </a:r>
            <a:r>
              <a:rPr lang="de-DE" dirty="0"/>
              <a:t> und Umladungen, </a:t>
            </a:r>
            <a:r>
              <a:rPr lang="de-DE" u="sng" dirty="0"/>
              <a:t>von Amtswegen</a:t>
            </a:r>
            <a:r>
              <a:rPr lang="de-DE" dirty="0"/>
              <a:t>, gab.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6395" y="905479"/>
            <a:ext cx="9533743" cy="390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2258181"/>
            <a:ext cx="89206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b="1"/>
              <a:t>Was müssen Sie bezüglich der Zustellungen veranlassen?</a:t>
            </a:r>
            <a:endParaRPr lang="de-DE"/>
          </a:p>
          <a:p>
            <a:r>
              <a:rPr lang="de-DE" b="1"/>
              <a:t>Muss etwas Besonderes beachtet werden?</a:t>
            </a:r>
            <a:endParaRPr lang="de-DE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3042846"/>
            <a:ext cx="89206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 smtClean="0"/>
              <a:t>Gem. § 21 </a:t>
            </a:r>
            <a:r>
              <a:rPr lang="de-DE" u="sng" dirty="0" smtClean="0"/>
              <a:t>I </a:t>
            </a:r>
            <a:r>
              <a:rPr lang="de-DE" u="sng" dirty="0" smtClean="0"/>
              <a:t>GKG </a:t>
            </a:r>
            <a:r>
              <a:rPr lang="de-DE" dirty="0" smtClean="0"/>
              <a:t>sind Kosten die durch </a:t>
            </a:r>
            <a:r>
              <a:rPr lang="de-DE" u="sng" dirty="0" smtClean="0"/>
              <a:t>eine von Amts wegen veranlasste Verlegung eines Termins </a:t>
            </a:r>
            <a:r>
              <a:rPr lang="de-DE" dirty="0" smtClean="0"/>
              <a:t>entstanden sind, nicht zu erheben.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371976" y="4792696"/>
            <a:ext cx="6015037" cy="1508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>
                <a:solidFill>
                  <a:schemeClr val="tx1"/>
                </a:solidFill>
              </a:rPr>
              <a:t>Verm.: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Die Zustellungen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xx,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xx,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und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bleiben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gem. § 21 </a:t>
            </a:r>
            <a:r>
              <a:rPr lang="de-DE" sz="2000" dirty="0" smtClean="0">
                <a:solidFill>
                  <a:schemeClr val="tx1"/>
                </a:solidFill>
              </a:rPr>
              <a:t>I GKG </a:t>
            </a:r>
            <a:r>
              <a:rPr lang="de-DE" sz="2000" dirty="0" smtClean="0">
                <a:solidFill>
                  <a:schemeClr val="tx1"/>
                </a:solidFill>
              </a:rPr>
              <a:t>außer Ansatz.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Datum, Name, Dienstbezeichnung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1243013" y="3751296"/>
            <a:ext cx="2914650" cy="1688522"/>
          </a:xfrm>
          <a:prstGeom prst="wedgeEllipseCallout">
            <a:avLst>
              <a:gd name="adj1" fmla="val 65834"/>
              <a:gd name="adj2" fmla="val 155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Sie müssen einen Vermerk bezüglich der Zustellungen machen!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0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343" y="747077"/>
            <a:ext cx="6109942" cy="863912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5433509" y="2351029"/>
            <a:ext cx="3799391" cy="117486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efaltete Ecke 15"/>
          <p:cNvSpPr/>
          <p:nvPr/>
        </p:nvSpPr>
        <p:spPr>
          <a:xfrm rot="21277117">
            <a:off x="1379125" y="2218276"/>
            <a:ext cx="1290229" cy="1249874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Innen-akten-deckel</a:t>
            </a:r>
          </a:p>
        </p:txBody>
      </p:sp>
      <p:sp>
        <p:nvSpPr>
          <p:cNvPr id="11" name="Rechteck 10"/>
          <p:cNvSpPr/>
          <p:nvPr/>
        </p:nvSpPr>
        <p:spPr>
          <a:xfrm>
            <a:off x="4084020" y="2160528"/>
            <a:ext cx="1340824" cy="381000"/>
          </a:xfrm>
          <a:prstGeom prst="rect">
            <a:avLst/>
          </a:prstGeom>
          <a:solidFill>
            <a:srgbClr val="F0C77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23(Verm.)</a:t>
            </a:r>
            <a:endParaRPr lang="de-DE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77117">
            <a:off x="9038973" y="2649054"/>
            <a:ext cx="1500593" cy="155989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Kosten-vermerk</a:t>
            </a:r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muss auch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notiert werden!!</a:t>
            </a:r>
            <a:endParaRPr lang="de-DE" sz="1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277117">
            <a:off x="680232" y="282364"/>
            <a:ext cx="1405509" cy="129770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Achtung!!</a:t>
            </a:r>
          </a:p>
        </p:txBody>
      </p:sp>
    </p:spTree>
    <p:extLst>
      <p:ext uri="{BB962C8B-B14F-4D97-AF65-F5344CB8AC3E}">
        <p14:creationId xmlns:p14="http://schemas.microsoft.com/office/powerpoint/2010/main" val="36231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Breitbild</PresentationFormat>
  <Paragraphs>119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39</cp:revision>
  <dcterms:created xsi:type="dcterms:W3CDTF">2023-07-24T07:26:55Z</dcterms:created>
  <dcterms:modified xsi:type="dcterms:W3CDTF">2024-05-07T11:20:01Z</dcterms:modified>
</cp:coreProperties>
</file>