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  <p:sldId id="263" r:id="rId5"/>
    <p:sldId id="264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14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43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1017648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10.927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6863341" y="3166207"/>
            <a:ext cx="1110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885,00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885,00 €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6863341" y="385579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870,00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90352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261030" y="378145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870,00 €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88215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Sachverständigen 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1845499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1755,00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8849554" y="3824096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Gefaltete Ecke 27"/>
          <p:cNvSpPr/>
          <p:nvPr/>
        </p:nvSpPr>
        <p:spPr>
          <a:xfrm>
            <a:off x="8587990" y="4601917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Kläger=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1755€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3" name="Gefaltete Ecke 32"/>
          <p:cNvSpPr/>
          <p:nvPr/>
        </p:nvSpPr>
        <p:spPr>
          <a:xfrm>
            <a:off x="10139878" y="5189352"/>
            <a:ext cx="1491341" cy="1362384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Antrag-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stellerschuld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Beklagter=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5" name="Gefaltete Ecke 24"/>
          <p:cNvSpPr/>
          <p:nvPr/>
        </p:nvSpPr>
        <p:spPr>
          <a:xfrm rot="417573">
            <a:off x="589127" y="4460493"/>
            <a:ext cx="1628528" cy="1560389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Wegen der Zustellungen bitte § 21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GKG beachten!!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8849554" y="3753337"/>
            <a:ext cx="1099032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870,00 €</a:t>
            </a:r>
            <a:endParaRPr lang="de-DE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6" grpId="0" animBg="1"/>
      <p:bldP spid="32" grpId="0" animBg="1"/>
      <p:bldP spid="36" grpId="0" animBg="1"/>
      <p:bldP spid="37" grpId="0" animBg="1"/>
      <p:bldP spid="28" grpId="0" animBg="1"/>
      <p:bldP spid="33" grpId="0" animBg="1"/>
      <p:bldP spid="25" grpId="0" animBg="1"/>
      <p:bldP spid="2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>
            <a:endCxn id="39" idx="3"/>
          </p:cNvCxnSpPr>
          <p:nvPr/>
        </p:nvCxnSpPr>
        <p:spPr>
          <a:xfrm flipH="1">
            <a:off x="5553856" y="3798289"/>
            <a:ext cx="2686032" cy="250806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848330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885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=  1755,00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503420" y="4370777"/>
            <a:ext cx="5050437" cy="421672"/>
            <a:chOff x="1190005" y="6361812"/>
            <a:chExt cx="5050437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466124" y="6387982"/>
              <a:ext cx="1774318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=120,00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503420" y="3789092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779538" y="3864429"/>
            <a:ext cx="1774318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750,00 EUR</a:t>
            </a:r>
            <a:endParaRPr lang="de-DE" dirty="0"/>
          </a:p>
        </p:txBody>
      </p: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= 0,00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497879" y="3150001"/>
            <a:ext cx="1694786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750 EUR</a:t>
            </a:r>
            <a:endParaRPr lang="de-DE" dirty="0"/>
          </a:p>
        </p:txBody>
      </p:sp>
      <p:sp>
        <p:nvSpPr>
          <p:cNvPr id="45" name="Gefaltete Ecke 44"/>
          <p:cNvSpPr/>
          <p:nvPr/>
        </p:nvSpPr>
        <p:spPr>
          <a:xfrm>
            <a:off x="8239889" y="3475366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des </a:t>
            </a:r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Bekl.</a:t>
            </a: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870€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4" name="Gefaltete Ecke 23"/>
          <p:cNvSpPr/>
          <p:nvPr/>
        </p:nvSpPr>
        <p:spPr>
          <a:xfrm>
            <a:off x="3262475" y="4945679"/>
            <a:ext cx="1904600" cy="1799648"/>
          </a:xfrm>
          <a:prstGeom prst="foldedCorner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Es gibt eine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für die restlichen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120 €, durch den Bekl.</a:t>
            </a:r>
            <a:endParaRPr lang="de-DE" b="1" u="sng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6" name="Gefaltete Ecke 25"/>
          <p:cNvSpPr/>
          <p:nvPr/>
        </p:nvSpPr>
        <p:spPr>
          <a:xfrm rot="21313808">
            <a:off x="1093507" y="4643128"/>
            <a:ext cx="1904600" cy="1799648"/>
          </a:xfrm>
          <a:prstGeom prst="foldedCorner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Wer haftet für diese 120€ 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 ?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8239888" y="4945679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870€</a:t>
            </a:r>
          </a:p>
          <a:p>
            <a:pPr marL="285750" indent="-285750" algn="ctr">
              <a:buFontTx/>
              <a:buChar char="-"/>
            </a:pP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750€</a:t>
            </a: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 120€</a:t>
            </a:r>
            <a:endParaRPr lang="de-DE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38" grpId="0" animBg="1"/>
      <p:bldP spid="39" grpId="0" animBg="1"/>
      <p:bldP spid="22" grpId="0" animBg="1"/>
      <p:bldP spid="31" grpId="0" animBg="1"/>
      <p:bldP spid="45" grpId="0" animBg="1"/>
      <p:bldP spid="24" grpId="0" animBg="1"/>
      <p:bldP spid="26" grpId="0" animBg="1"/>
      <p:bldP spid="2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2383582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a) Alle </a:t>
            </a:r>
            <a:r>
              <a:rPr lang="de-DE" dirty="0"/>
              <a:t>Kosten sind nun gem. § 9 Abs. </a:t>
            </a:r>
            <a:r>
              <a:rPr lang="de-DE" dirty="0" smtClean="0"/>
              <a:t>3 </a:t>
            </a:r>
            <a:r>
              <a:rPr lang="de-DE" dirty="0"/>
              <a:t>Nr. 1 GKG fällig. Gem. § 28 Abs. 1 </a:t>
            </a:r>
            <a:r>
              <a:rPr lang="de-DE" dirty="0" err="1"/>
              <a:t>KostVfg</a:t>
            </a:r>
            <a:r>
              <a:rPr lang="de-DE" dirty="0"/>
              <a:t>. Ist</a:t>
            </a:r>
          </a:p>
          <a:p>
            <a:r>
              <a:rPr lang="de-DE" dirty="0"/>
              <a:t>	nunmehr eine neue Kostenrechnung die Schlusskostenrechnung, zu erstellen.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9036" y="1118555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3583911"/>
            <a:ext cx="10150979" cy="36933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</a:t>
            </a:r>
            <a:r>
              <a:rPr lang="de-DE" dirty="0"/>
              <a:t>ist gem. § 29 Nr. 1 GKG </a:t>
            </a:r>
            <a:r>
              <a:rPr lang="de-DE" dirty="0" smtClean="0"/>
              <a:t>die Klägerin Entscheidungsschuldnerin.</a:t>
            </a:r>
            <a:endParaRPr lang="de-DE" dirty="0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5" y="4381912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Der </a:t>
            </a:r>
            <a:r>
              <a:rPr lang="de-DE" dirty="0"/>
              <a:t>von </a:t>
            </a:r>
            <a:r>
              <a:rPr lang="de-DE" dirty="0" smtClean="0"/>
              <a:t>der Beklagten, </a:t>
            </a:r>
            <a:r>
              <a:rPr lang="de-DE" dirty="0"/>
              <a:t>als </a:t>
            </a:r>
            <a:r>
              <a:rPr lang="de-DE" dirty="0" smtClean="0"/>
              <a:t>Antragsschuldnerin </a:t>
            </a:r>
            <a:r>
              <a:rPr lang="de-DE" dirty="0"/>
              <a:t>gem. § 22 I S.1 GKG, geleisteter </a:t>
            </a:r>
            <a:r>
              <a:rPr lang="de-DE" dirty="0" smtClean="0"/>
              <a:t>Vorschuss für den 	Gutachter </a:t>
            </a:r>
            <a:r>
              <a:rPr lang="de-DE" dirty="0"/>
              <a:t>ist auf die </a:t>
            </a:r>
            <a:r>
              <a:rPr lang="de-DE" dirty="0" smtClean="0"/>
              <a:t>zu Kosten </a:t>
            </a:r>
            <a:r>
              <a:rPr lang="de-DE" dirty="0"/>
              <a:t>der </a:t>
            </a:r>
            <a:r>
              <a:rPr lang="de-DE" dirty="0" smtClean="0"/>
              <a:t>Klägerin, </a:t>
            </a:r>
            <a:r>
              <a:rPr lang="de-DE" dirty="0"/>
              <a:t>im Rahmen der </a:t>
            </a:r>
            <a:r>
              <a:rPr lang="de-DE" dirty="0" err="1"/>
              <a:t>Mithaft</a:t>
            </a:r>
            <a:r>
              <a:rPr lang="de-DE" dirty="0"/>
              <a:t>, zu </a:t>
            </a:r>
            <a:r>
              <a:rPr lang="de-DE" dirty="0" smtClean="0"/>
              <a:t>verrechnen</a:t>
            </a:r>
            <a:r>
              <a:rPr lang="de-DE" dirty="0"/>
              <a:t>. </a:t>
            </a:r>
          </a:p>
          <a:p>
            <a:r>
              <a:rPr lang="de-DE" dirty="0"/>
              <a:t>	Der offene Restbetrag wird im Wege </a:t>
            </a:r>
            <a:r>
              <a:rPr lang="de-DE" u="sng" dirty="0">
                <a:solidFill>
                  <a:srgbClr val="FF0000"/>
                </a:solidFill>
              </a:rPr>
              <a:t>der Sollstellung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/>
              <a:t>gem. §§ 4 Abs. 2, 15 Abs. 1 </a:t>
            </a:r>
          </a:p>
          <a:p>
            <a:r>
              <a:rPr lang="de-DE" dirty="0"/>
              <a:t>	und 25 </a:t>
            </a:r>
            <a:r>
              <a:rPr lang="de-DE" dirty="0" err="1"/>
              <a:t>KostVfg</a:t>
            </a:r>
            <a:r>
              <a:rPr lang="de-DE" dirty="0"/>
              <a:t> mit Kost23 von </a:t>
            </a:r>
            <a:r>
              <a:rPr lang="de-DE" dirty="0" smtClean="0"/>
              <a:t>der Klägerin </a:t>
            </a:r>
            <a:r>
              <a:rPr lang="de-DE" dirty="0" smtClean="0"/>
              <a:t>erfordert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2" name="Pfeil nach unten 11"/>
          <p:cNvSpPr/>
          <p:nvPr/>
        </p:nvSpPr>
        <p:spPr>
          <a:xfrm>
            <a:off x="5853683" y="5573328"/>
            <a:ext cx="932879" cy="978408"/>
          </a:xfrm>
          <a:prstGeom prst="downArrow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Rechteck 13"/>
          <p:cNvSpPr/>
          <p:nvPr/>
        </p:nvSpPr>
        <p:spPr>
          <a:xfrm>
            <a:off x="11351365" y="241497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7" name="Rechteck 16"/>
          <p:cNvSpPr/>
          <p:nvPr/>
        </p:nvSpPr>
        <p:spPr>
          <a:xfrm>
            <a:off x="11351365" y="3461971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1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18" name="Rechteck 17"/>
          <p:cNvSpPr/>
          <p:nvPr/>
        </p:nvSpPr>
        <p:spPr>
          <a:xfrm>
            <a:off x="11351365" y="4767652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12" grpId="0" animBg="1"/>
      <p:bldP spid="14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466396" y="1473516"/>
            <a:ext cx="8920617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In der Akte befinden sich 12 Zustellungsurkunden. Vier Zustellungsurkunden sind entstanden da es </a:t>
            </a:r>
            <a:r>
              <a:rPr lang="de-DE" dirty="0" err="1"/>
              <a:t>Terminsverlegungen</a:t>
            </a:r>
            <a:r>
              <a:rPr lang="de-DE" dirty="0"/>
              <a:t> und Umladungen, </a:t>
            </a:r>
            <a:r>
              <a:rPr lang="de-DE" u="sng" dirty="0"/>
              <a:t>von Amtswegen</a:t>
            </a:r>
            <a:r>
              <a:rPr lang="de-DE" dirty="0"/>
              <a:t>, gab.</a:t>
            </a:r>
          </a:p>
        </p:txBody>
      </p:sp>
      <p:sp>
        <p:nvSpPr>
          <p:cNvPr id="8" name="Rechteck 7"/>
          <p:cNvSpPr/>
          <p:nvPr/>
        </p:nvSpPr>
        <p:spPr>
          <a:xfrm>
            <a:off x="1466395" y="905479"/>
            <a:ext cx="9533743" cy="39015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466395" y="2258181"/>
            <a:ext cx="892061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b="1"/>
              <a:t>Was müssen Sie bezüglich der Zustellungen veranlassen?</a:t>
            </a:r>
            <a:endParaRPr lang="de-DE"/>
          </a:p>
          <a:p>
            <a:r>
              <a:rPr lang="de-DE" b="1"/>
              <a:t>Muss etwas Besonderes beachtet werden?</a:t>
            </a:r>
            <a:endParaRPr lang="de-DE"/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466395" y="3042846"/>
            <a:ext cx="8920618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u="sng" dirty="0" smtClean="0"/>
              <a:t>Gem. § 21 </a:t>
            </a:r>
            <a:r>
              <a:rPr lang="de-DE" u="sng" dirty="0" smtClean="0"/>
              <a:t>I </a:t>
            </a:r>
            <a:r>
              <a:rPr lang="de-DE" u="sng" dirty="0" smtClean="0"/>
              <a:t>GKG </a:t>
            </a:r>
            <a:r>
              <a:rPr lang="de-DE" dirty="0" smtClean="0"/>
              <a:t>sind Kosten die durch </a:t>
            </a:r>
            <a:r>
              <a:rPr lang="de-DE" u="sng" dirty="0" smtClean="0"/>
              <a:t>eine von Amts wegen veranlasste Verlegung eines Termins </a:t>
            </a:r>
            <a:r>
              <a:rPr lang="de-DE" dirty="0" smtClean="0"/>
              <a:t>entstanden sind, nicht zu erheben.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4371976" y="4792696"/>
            <a:ext cx="6015037" cy="15082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dirty="0" smtClean="0">
                <a:solidFill>
                  <a:schemeClr val="tx1"/>
                </a:solidFill>
              </a:rPr>
              <a:t>Verm.: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Die Zustellungen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xx,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xx,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 und </a:t>
            </a:r>
            <a:r>
              <a:rPr lang="de-DE" sz="2000" dirty="0" err="1" smtClean="0">
                <a:solidFill>
                  <a:schemeClr val="tx1"/>
                </a:solidFill>
              </a:rPr>
              <a:t>Bl</a:t>
            </a:r>
            <a:r>
              <a:rPr lang="de-DE" sz="2000" dirty="0" smtClean="0">
                <a:solidFill>
                  <a:schemeClr val="tx1"/>
                </a:solidFill>
              </a:rPr>
              <a:t>. xx bleiben 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gem. § 21 </a:t>
            </a:r>
            <a:r>
              <a:rPr lang="de-DE" sz="2000" dirty="0" smtClean="0">
                <a:solidFill>
                  <a:schemeClr val="tx1"/>
                </a:solidFill>
              </a:rPr>
              <a:t>I GKG </a:t>
            </a:r>
            <a:r>
              <a:rPr lang="de-DE" sz="2000" dirty="0" smtClean="0">
                <a:solidFill>
                  <a:schemeClr val="tx1"/>
                </a:solidFill>
              </a:rPr>
              <a:t>außer Ansatz.</a:t>
            </a:r>
          </a:p>
          <a:p>
            <a:endParaRPr lang="de-DE" sz="2000" dirty="0" smtClean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Datum, Name, Dienstbezeichnung</a:t>
            </a:r>
            <a:endParaRPr lang="de-DE" sz="2000" dirty="0">
              <a:solidFill>
                <a:schemeClr val="tx1"/>
              </a:solidFill>
            </a:endParaRPr>
          </a:p>
        </p:txBody>
      </p:sp>
      <p:sp>
        <p:nvSpPr>
          <p:cNvPr id="3" name="Ovale Legende 2"/>
          <p:cNvSpPr/>
          <p:nvPr/>
        </p:nvSpPr>
        <p:spPr>
          <a:xfrm>
            <a:off x="1243013" y="3751296"/>
            <a:ext cx="2914650" cy="1688522"/>
          </a:xfrm>
          <a:prstGeom prst="wedgeEllipseCallout">
            <a:avLst>
              <a:gd name="adj1" fmla="val 65834"/>
              <a:gd name="adj2" fmla="val 15501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Sie müssen einen Vermerk bezüglich der Zustellungen machen!</a:t>
            </a: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290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2" grpId="0" animBg="1"/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Abgerundetes Rechteck 13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Ü014z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343" y="747077"/>
            <a:ext cx="6109942" cy="8639128"/>
          </a:xfrm>
          <a:prstGeom prst="rect">
            <a:avLst/>
          </a:prstGeom>
        </p:spPr>
      </p:pic>
      <p:sp>
        <p:nvSpPr>
          <p:cNvPr id="3" name="Rechteck 2"/>
          <p:cNvSpPr/>
          <p:nvPr/>
        </p:nvSpPr>
        <p:spPr>
          <a:xfrm>
            <a:off x="0" y="6561222"/>
            <a:ext cx="914400" cy="2967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bg1">
                    <a:lumMod val="50000"/>
                  </a:schemeClr>
                </a:solidFill>
              </a:rPr>
              <a:t>5</a:t>
            </a:r>
            <a:endParaRPr lang="de-DE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Rechteck 5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cxnSp>
        <p:nvCxnSpPr>
          <p:cNvPr id="8" name="Gerade Verbindung mit Pfeil 7"/>
          <p:cNvCxnSpPr/>
          <p:nvPr/>
        </p:nvCxnSpPr>
        <p:spPr>
          <a:xfrm flipH="1" flipV="1">
            <a:off x="5433509" y="2351029"/>
            <a:ext cx="3799391" cy="1174869"/>
          </a:xfrm>
          <a:prstGeom prst="straightConnector1">
            <a:avLst/>
          </a:prstGeom>
          <a:ln>
            <a:solidFill>
              <a:srgbClr val="0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Gefaltete Ecke 15"/>
          <p:cNvSpPr/>
          <p:nvPr/>
        </p:nvSpPr>
        <p:spPr>
          <a:xfrm rot="21277117">
            <a:off x="1379125" y="2218276"/>
            <a:ext cx="1290229" cy="1249874"/>
          </a:xfrm>
          <a:prstGeom prst="foldedCorner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Innen-akten-deckel</a:t>
            </a:r>
          </a:p>
        </p:txBody>
      </p:sp>
      <p:sp>
        <p:nvSpPr>
          <p:cNvPr id="11" name="Rechteck 10"/>
          <p:cNvSpPr/>
          <p:nvPr/>
        </p:nvSpPr>
        <p:spPr>
          <a:xfrm>
            <a:off x="4084020" y="2160528"/>
            <a:ext cx="1340824" cy="381000"/>
          </a:xfrm>
          <a:prstGeom prst="rect">
            <a:avLst/>
          </a:prstGeom>
          <a:solidFill>
            <a:srgbClr val="F0C774">
              <a:alpha val="16863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  <a:latin typeface="Bradley Hand ITC" panose="03070402050302030203" pitchFamily="66" charset="0"/>
              </a:rPr>
              <a:t>23(Verm.)</a:t>
            </a:r>
            <a:endParaRPr lang="de-DE" sz="2000" b="1" dirty="0">
              <a:solidFill>
                <a:schemeClr val="tx1"/>
              </a:solidFill>
              <a:latin typeface="Bradley Hand ITC" panose="03070402050302030203" pitchFamily="66" charset="0"/>
            </a:endParaRPr>
          </a:p>
        </p:txBody>
      </p:sp>
      <p:sp>
        <p:nvSpPr>
          <p:cNvPr id="12" name="Gefaltete Ecke 11"/>
          <p:cNvSpPr/>
          <p:nvPr/>
        </p:nvSpPr>
        <p:spPr>
          <a:xfrm rot="21277117">
            <a:off x="9038973" y="2649054"/>
            <a:ext cx="1500593" cy="1559890"/>
          </a:xfrm>
          <a:prstGeom prst="foldedCorner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1600" u="sng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Kosten-vermerk</a:t>
            </a:r>
            <a:r>
              <a:rPr lang="de-DE" sz="1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muss auch</a:t>
            </a:r>
          </a:p>
          <a:p>
            <a:pPr algn="ctr"/>
            <a:r>
              <a:rPr lang="de-DE" sz="1600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notiert werden!!</a:t>
            </a:r>
            <a:endParaRPr lang="de-DE" sz="1600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3" name="Gefaltete Ecke 12"/>
          <p:cNvSpPr/>
          <p:nvPr/>
        </p:nvSpPr>
        <p:spPr>
          <a:xfrm rot="21277117">
            <a:off x="680232" y="282364"/>
            <a:ext cx="1405509" cy="1297704"/>
          </a:xfrm>
          <a:prstGeom prst="foldedCorner">
            <a:avLst/>
          </a:prstGeom>
          <a:solidFill>
            <a:srgbClr val="FF0000"/>
          </a:solidFill>
          <a:ln>
            <a:solidFill>
              <a:schemeClr val="bg1">
                <a:lumMod val="75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Achtung!!</a:t>
            </a:r>
          </a:p>
        </p:txBody>
      </p:sp>
    </p:spTree>
    <p:extLst>
      <p:ext uri="{BB962C8B-B14F-4D97-AF65-F5344CB8AC3E}">
        <p14:creationId xmlns:p14="http://schemas.microsoft.com/office/powerpoint/2010/main" val="3623185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437</Words>
  <Application>Microsoft Office PowerPoint</Application>
  <PresentationFormat>Breitbild</PresentationFormat>
  <Paragraphs>119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2" baseType="lpstr">
      <vt:lpstr>Arial</vt:lpstr>
      <vt:lpstr>Bradley Hand ITC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39</cp:revision>
  <dcterms:created xsi:type="dcterms:W3CDTF">2023-07-24T07:26:55Z</dcterms:created>
  <dcterms:modified xsi:type="dcterms:W3CDTF">2024-05-07T11:20:01Z</dcterms:modified>
</cp:coreProperties>
</file>