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1" r:id="rId4"/>
    <p:sldId id="263" r:id="rId5"/>
    <p:sldId id="264" r:id="rId6"/>
    <p:sldId id="265" r:id="rId7"/>
    <p:sldId id="266" r:id="rId8"/>
    <p:sldId id="272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10.12.2024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05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10.12.2024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42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10.12.2024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22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10.12.2024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91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10.12.2024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6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10.12.2024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07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10.12.2024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44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10.12.2024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87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10.12.2024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5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10.12.2024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46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10.12.2024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470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02CDF-2DC7-49AC-9ECF-63027A015A06}" type="datetimeFigureOut">
              <a:rPr lang="de-DE" smtClean="0"/>
              <a:t>10.12.2024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47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Schlusskostenrechnung</a:t>
            </a: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935825"/>
              </p:ext>
            </p:extLst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Kläger/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Beklagter/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Ü024z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1210</a:t>
            </a: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22.100,00</a:t>
            </a: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1233,00</a:t>
            </a:r>
          </a:p>
        </p:txBody>
      </p:sp>
      <p:sp>
        <p:nvSpPr>
          <p:cNvPr id="13" name="Rechteck 12"/>
          <p:cNvSpPr/>
          <p:nvPr/>
        </p:nvSpPr>
        <p:spPr>
          <a:xfrm>
            <a:off x="8742880" y="312599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1233,00 </a:t>
            </a: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961341" y="3870868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534,00</a:t>
            </a:r>
          </a:p>
        </p:txBody>
      </p:sp>
      <p:sp>
        <p:nvSpPr>
          <p:cNvPr id="24" name="Rechteck 23"/>
          <p:cNvSpPr/>
          <p:nvPr/>
        </p:nvSpPr>
        <p:spPr>
          <a:xfrm>
            <a:off x="8925150" y="3907140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534,00 </a:t>
            </a:r>
          </a:p>
        </p:txBody>
      </p:sp>
      <p:sp>
        <p:nvSpPr>
          <p:cNvPr id="26" name="Rechteck 25"/>
          <p:cNvSpPr/>
          <p:nvPr/>
        </p:nvSpPr>
        <p:spPr>
          <a:xfrm>
            <a:off x="1496899" y="3855794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9005</a:t>
            </a: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Sachverständigen-auslagen nach JVEG in voller Höhe</a:t>
            </a: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Gesamtkosten des Verfahrens</a:t>
            </a:r>
          </a:p>
        </p:txBody>
      </p:sp>
      <p:sp>
        <p:nvSpPr>
          <p:cNvPr id="37" name="Rechteck 36"/>
          <p:cNvSpPr/>
          <p:nvPr/>
        </p:nvSpPr>
        <p:spPr>
          <a:xfrm>
            <a:off x="6727869" y="5370158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>
                <a:solidFill>
                  <a:schemeClr val="tx1"/>
                </a:solidFill>
              </a:rPr>
              <a:t> 1.767,00</a:t>
            </a:r>
          </a:p>
        </p:txBody>
      </p:sp>
      <p:sp>
        <p:nvSpPr>
          <p:cNvPr id="38" name="Rechteck 37"/>
          <p:cNvSpPr/>
          <p:nvPr/>
        </p:nvSpPr>
        <p:spPr>
          <a:xfrm>
            <a:off x="10439377" y="390714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534,00</a:t>
            </a:r>
          </a:p>
        </p:txBody>
      </p:sp>
      <p:sp>
        <p:nvSpPr>
          <p:cNvPr id="28" name="Gefaltete Ecke 27"/>
          <p:cNvSpPr/>
          <p:nvPr/>
        </p:nvSpPr>
        <p:spPr>
          <a:xfrm>
            <a:off x="8560612" y="520887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1767,00€</a:t>
            </a: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</a:p>
        </p:txBody>
      </p:sp>
      <p:sp>
        <p:nvSpPr>
          <p:cNvPr id="22" name="Gefaltete Ecke 21"/>
          <p:cNvSpPr/>
          <p:nvPr/>
        </p:nvSpPr>
        <p:spPr>
          <a:xfrm>
            <a:off x="10146261" y="5138854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Beklagter=</a:t>
            </a:r>
          </a:p>
          <a:p>
            <a:pPr algn="ctr"/>
            <a:r>
              <a: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534,00€</a:t>
            </a: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29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4" grpId="0" animBg="1"/>
      <p:bldP spid="26" grpId="0" animBg="1"/>
      <p:bldP spid="32" grpId="0" animBg="1"/>
      <p:bldP spid="36" grpId="0" animBg="1"/>
      <p:bldP spid="37" grpId="0" animBg="1"/>
      <p:bldP spid="38" grpId="0" animBg="1"/>
      <p:bldP spid="28" grpId="0" animBg="1"/>
      <p:bldP spid="2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Schlusskostenrechnung</a:t>
            </a: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111851"/>
              </p:ext>
            </p:extLst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Widerbekl</a:t>
                      </a:r>
                      <a:r>
                        <a:rPr lang="de-DE" sz="20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</a:t>
                      </a:r>
                      <a:r>
                        <a:rPr lang="de-DE" sz="20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Ü024z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1210</a:t>
            </a: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8.500,00</a:t>
            </a: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735,00</a:t>
            </a: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483,00</a:t>
            </a: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420,00</a:t>
            </a: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Gesamtkosten des Verfahrens</a:t>
            </a:r>
          </a:p>
        </p:txBody>
      </p:sp>
      <p:sp>
        <p:nvSpPr>
          <p:cNvPr id="37" name="Rechteck 36"/>
          <p:cNvSpPr/>
          <p:nvPr/>
        </p:nvSpPr>
        <p:spPr>
          <a:xfrm>
            <a:off x="6783348" y="5425647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>
                <a:solidFill>
                  <a:schemeClr val="tx1"/>
                </a:solidFill>
              </a:rPr>
              <a:t> 735,00</a:t>
            </a:r>
          </a:p>
        </p:txBody>
      </p:sp>
      <p:sp>
        <p:nvSpPr>
          <p:cNvPr id="28" name="Gefaltete Ecke 27"/>
          <p:cNvSpPr/>
          <p:nvPr/>
        </p:nvSpPr>
        <p:spPr>
          <a:xfrm>
            <a:off x="8639513" y="5162519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483,00€</a:t>
            </a: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</a:t>
            </a:r>
            <a:r>
              <a:rPr lang="de-DE" sz="24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9334441" y="3558282"/>
            <a:ext cx="1491341" cy="1362384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err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gem. Gebühr nach Einzelstreitwerten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09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13" grpId="0" animBg="1"/>
      <p:bldP spid="15" grpId="0" animBg="1"/>
      <p:bldP spid="22" grpId="0" animBg="1"/>
      <p:bldP spid="36" grpId="0" animBg="1"/>
      <p:bldP spid="37" grpId="0" animBg="1"/>
      <p:bldP spid="28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uppieren 32"/>
          <p:cNvGrpSpPr/>
          <p:nvPr/>
        </p:nvGrpSpPr>
        <p:grpSpPr>
          <a:xfrm>
            <a:off x="6258288" y="383485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     0,00 EUR</a:t>
              </a:r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5203846" y="3489328"/>
            <a:ext cx="1638656" cy="22915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gezahlt von Klägerin: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Schlusskostenrechnung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Davon tragen: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=     483,00 EUR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der Kläger 	                                     =  0,00 EUR</a:t>
            </a:r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=0,00 EUR</a:t>
              </a:r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024z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Zu verrechnen auf den Beklagten:</a:t>
            </a: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= 483,00 EUR</a:t>
            </a:r>
          </a:p>
        </p:txBody>
      </p: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der Beklagte 	mit 100%                    = 735,00 EUR</a:t>
            </a:r>
          </a:p>
        </p:txBody>
      </p:sp>
      <p:grpSp>
        <p:nvGrpSpPr>
          <p:cNvPr id="3" name="Gruppieren 2"/>
          <p:cNvGrpSpPr/>
          <p:nvPr/>
        </p:nvGrpSpPr>
        <p:grpSpPr>
          <a:xfrm>
            <a:off x="6260045" y="2546344"/>
            <a:ext cx="4858304" cy="399259"/>
            <a:chOff x="6334361" y="3120074"/>
            <a:chExt cx="4858304" cy="399259"/>
          </a:xfrm>
        </p:grpSpPr>
        <p:sp>
          <p:nvSpPr>
            <p:cNvPr id="32" name="Rechteck 31"/>
            <p:cNvSpPr/>
            <p:nvPr/>
          </p:nvSpPr>
          <p:spPr>
            <a:xfrm>
              <a:off x="6334361" y="3120074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</a:rPr>
                <a:t>Bereits gezahlt vom Beklagten:</a:t>
              </a:r>
            </a:p>
          </p:txBody>
        </p:sp>
        <p:sp>
          <p:nvSpPr>
            <p:cNvPr id="31" name="Rectangle 1"/>
            <p:cNvSpPr>
              <a:spLocks noChangeArrowheads="1"/>
            </p:cNvSpPr>
            <p:nvPr/>
          </p:nvSpPr>
          <p:spPr bwMode="auto">
            <a:xfrm>
              <a:off x="9497879" y="3150001"/>
              <a:ext cx="1694786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252,00 EUR</a:t>
              </a:r>
            </a:p>
          </p:txBody>
        </p:sp>
      </p:grpSp>
      <p:sp>
        <p:nvSpPr>
          <p:cNvPr id="36" name="Gefaltete Ecke 35"/>
          <p:cNvSpPr/>
          <p:nvPr/>
        </p:nvSpPr>
        <p:spPr>
          <a:xfrm>
            <a:off x="3174849" y="16663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483,00€</a:t>
            </a: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1" name="Gefaltete Ecke 40"/>
          <p:cNvSpPr/>
          <p:nvPr/>
        </p:nvSpPr>
        <p:spPr>
          <a:xfrm>
            <a:off x="3712505" y="5286361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483€</a:t>
            </a: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26" name="Gruppieren 25"/>
          <p:cNvGrpSpPr/>
          <p:nvPr/>
        </p:nvGrpSpPr>
        <p:grpSpPr>
          <a:xfrm>
            <a:off x="6260045" y="3085259"/>
            <a:ext cx="4858304" cy="399259"/>
            <a:chOff x="6334361" y="3120074"/>
            <a:chExt cx="4858304" cy="399259"/>
          </a:xfrm>
        </p:grpSpPr>
        <p:sp>
          <p:nvSpPr>
            <p:cNvPr id="29" name="Rechteck 28"/>
            <p:cNvSpPr/>
            <p:nvPr/>
          </p:nvSpPr>
          <p:spPr>
            <a:xfrm>
              <a:off x="6334361" y="3120074"/>
              <a:ext cx="4188811" cy="29391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>
                  <a:solidFill>
                    <a:schemeClr val="tx1"/>
                  </a:solidFill>
                </a:rPr>
                <a:t>Zu verrechnen vom Kläger:</a:t>
              </a:r>
            </a:p>
          </p:txBody>
        </p:sp>
        <p:sp>
          <p:nvSpPr>
            <p:cNvPr id="30" name="Rectangle 1"/>
            <p:cNvSpPr>
              <a:spLocks noChangeArrowheads="1"/>
            </p:cNvSpPr>
            <p:nvPr/>
          </p:nvSpPr>
          <p:spPr bwMode="auto">
            <a:xfrm>
              <a:off x="9497879" y="3150001"/>
              <a:ext cx="1694786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483,00 EUR</a:t>
              </a:r>
            </a:p>
          </p:txBody>
        </p:sp>
      </p:grpSp>
      <p:sp>
        <p:nvSpPr>
          <p:cNvPr id="37" name="Gefaltete Ecke 36"/>
          <p:cNvSpPr/>
          <p:nvPr/>
        </p:nvSpPr>
        <p:spPr>
          <a:xfrm>
            <a:off x="8346263" y="4792449"/>
            <a:ext cx="1620140" cy="154852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Vorschuss für Widerklage=</a:t>
            </a:r>
          </a:p>
          <a:p>
            <a:pPr algn="ctr"/>
            <a:r>
              <a: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735-483=252</a:t>
            </a: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165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3" grpId="0" animBg="1"/>
      <p:bldP spid="15" grpId="0" animBg="1"/>
      <p:bldP spid="38" grpId="0" animBg="1"/>
      <p:bldP spid="39" grpId="0" animBg="1"/>
      <p:bldP spid="22" grpId="0" animBg="1"/>
      <p:bldP spid="36" grpId="0" animBg="1"/>
      <p:bldP spid="41" grpId="0" animBg="1"/>
      <p:bldP spid="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a) Alle Kosten sind nun gem. § 9 Abs. 3 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Schlusskostenrechnung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514659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b) Kostenschuldner ist gem. § 29 Nr. 1 GKG der </a:t>
            </a:r>
            <a:r>
              <a:rPr lang="de-DE" u="sng" dirty="0"/>
              <a:t>Beklagte als Entscheidungsschuldner</a:t>
            </a:r>
            <a:r>
              <a:rPr lang="de-DE" dirty="0"/>
              <a:t>.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4428077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c) Der von dem Kläger, als Antragsschuldner gem. § 22 I S.1 GKG, geleisteter Vorschuss ist auf die </a:t>
            </a:r>
          </a:p>
          <a:p>
            <a:r>
              <a:rPr lang="de-DE" dirty="0"/>
              <a:t>    zu Kosten der Beklagten, im Rahmen der restlichen </a:t>
            </a:r>
            <a:r>
              <a:rPr lang="de-DE" dirty="0" err="1"/>
              <a:t>Mithaft</a:t>
            </a:r>
            <a:r>
              <a:rPr lang="de-DE" dirty="0"/>
              <a:t>, zu verrechnen.</a:t>
            </a:r>
          </a:p>
          <a:p>
            <a:endParaRPr lang="de-DE" dirty="0"/>
          </a:p>
          <a:p>
            <a:r>
              <a:rPr lang="de-DE" dirty="0"/>
              <a:t>    Es gibt </a:t>
            </a:r>
            <a:r>
              <a:rPr lang="de-DE" b="1" dirty="0"/>
              <a:t>keine</a:t>
            </a:r>
            <a:r>
              <a:rPr lang="de-DE" dirty="0"/>
              <a:t> offene </a:t>
            </a:r>
            <a:r>
              <a:rPr lang="de-DE" b="1" dirty="0"/>
              <a:t>Restforderung.</a:t>
            </a:r>
            <a:endParaRPr lang="de-DE" dirty="0"/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Ü024z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2" name="Rechteck 11"/>
          <p:cNvSpPr/>
          <p:nvPr/>
        </p:nvSpPr>
        <p:spPr>
          <a:xfrm>
            <a:off x="11503759" y="2560155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" name="Rechteck 13"/>
          <p:cNvSpPr/>
          <p:nvPr/>
        </p:nvSpPr>
        <p:spPr>
          <a:xfrm>
            <a:off x="11503759" y="337106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503759" y="5087028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G</a:t>
            </a:r>
            <a:r>
              <a:rPr lang="de-DE" sz="1600" dirty="0">
                <a:solidFill>
                  <a:schemeClr val="tx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45939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2" grpId="0" animBg="1"/>
      <p:bldP spid="14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Zu verrechnen auf Kläger:</a:t>
            </a: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   0,00 EUR</a:t>
              </a:r>
            </a:p>
          </p:txBody>
        </p:sp>
      </p:grp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gezahlt von Klägerin: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Schlusskostenrechnung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Davon tragen: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=     1233,00 EUR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der Kläger 			= 1767,00 EUR</a:t>
            </a:r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=84,00 EUR</a:t>
              </a:r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024z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Zu verrechnen vom Beklagten:</a:t>
            </a:r>
          </a:p>
        </p:txBody>
      </p:sp>
      <p:grpSp>
        <p:nvGrpSpPr>
          <p:cNvPr id="3" name="Gruppieren 2"/>
          <p:cNvGrpSpPr/>
          <p:nvPr/>
        </p:nvGrpSpPr>
        <p:grpSpPr>
          <a:xfrm>
            <a:off x="342423" y="2944538"/>
            <a:ext cx="5322445" cy="429560"/>
            <a:chOff x="649264" y="4830623"/>
            <a:chExt cx="5322445" cy="429560"/>
          </a:xfrm>
        </p:grpSpPr>
        <p:sp>
          <p:nvSpPr>
            <p:cNvPr id="42" name="Rechteck 41"/>
            <p:cNvSpPr/>
            <p:nvPr/>
          </p:nvSpPr>
          <p:spPr>
            <a:xfrm>
              <a:off x="649264" y="4830623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</a:rPr>
                <a:t>Summe: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123378" y="4890851"/>
              <a:ext cx="18483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    534,00 EUR</a:t>
              </a:r>
            </a:p>
          </p:txBody>
        </p:sp>
      </p:grp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der Beklagte 			= 0,00 EUR</a:t>
            </a:r>
          </a:p>
        </p:txBody>
      </p:sp>
      <p:sp>
        <p:nvSpPr>
          <p:cNvPr id="24" name="Rechteck 23"/>
          <p:cNvSpPr/>
          <p:nvPr/>
        </p:nvSpPr>
        <p:spPr>
          <a:xfrm>
            <a:off x="6322896" y="2549009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rgbClr val="FF0000"/>
                </a:solidFill>
              </a:rPr>
              <a:t>Bereits gezahlt von Beklagten:</a:t>
            </a: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9583357" y="261805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= 450,00 EUR</a:t>
            </a:r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497879" y="315000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= 450,00 EUR</a:t>
            </a:r>
          </a:p>
        </p:txBody>
      </p:sp>
      <p:sp>
        <p:nvSpPr>
          <p:cNvPr id="36" name="Gefaltete Ecke 35"/>
          <p:cNvSpPr/>
          <p:nvPr/>
        </p:nvSpPr>
        <p:spPr>
          <a:xfrm>
            <a:off x="8454341" y="268187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Bekl.=</a:t>
            </a:r>
          </a:p>
          <a:p>
            <a:pPr algn="ctr"/>
            <a:r>
              <a: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534€</a:t>
            </a: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1" name="Gefaltete Ecke 40"/>
          <p:cNvSpPr/>
          <p:nvPr/>
        </p:nvSpPr>
        <p:spPr>
          <a:xfrm>
            <a:off x="7179026" y="4837618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Beklagten=</a:t>
            </a:r>
          </a:p>
          <a:p>
            <a:pPr algn="ctr"/>
            <a:r>
              <a: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534€</a:t>
            </a: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6" name="Gefaltete Ecke 45"/>
          <p:cNvSpPr/>
          <p:nvPr/>
        </p:nvSpPr>
        <p:spPr>
          <a:xfrm>
            <a:off x="8750829" y="4837618"/>
            <a:ext cx="1447400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534€</a:t>
            </a:r>
          </a:p>
          <a:p>
            <a:pPr algn="ctr"/>
            <a:r>
              <a: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450€=</a:t>
            </a:r>
          </a:p>
          <a:p>
            <a:pPr algn="ctr"/>
            <a:r>
              <a: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84€</a:t>
            </a: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0" name="Gefaltete Ecke 39"/>
          <p:cNvSpPr/>
          <p:nvPr/>
        </p:nvSpPr>
        <p:spPr>
          <a:xfrm>
            <a:off x="10260702" y="4815733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restliche </a:t>
            </a:r>
            <a:r>
              <a:rPr lang="de-DE" b="1" dirty="0" err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Bekl.=</a:t>
            </a:r>
          </a:p>
          <a:p>
            <a:pPr algn="ctr"/>
            <a:r>
              <a: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84</a:t>
            </a: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7" name="Rechteckige Legende 46"/>
          <p:cNvSpPr/>
          <p:nvPr/>
        </p:nvSpPr>
        <p:spPr>
          <a:xfrm>
            <a:off x="1267794" y="5136587"/>
            <a:ext cx="2727701" cy="612648"/>
          </a:xfrm>
          <a:prstGeom prst="wedgeRectCallout">
            <a:avLst>
              <a:gd name="adj1" fmla="val 53631"/>
              <a:gd name="adj2" fmla="val -124857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u="sng" dirty="0">
                <a:solidFill>
                  <a:schemeClr val="tx1"/>
                </a:solidFill>
              </a:rPr>
              <a:t>Zweitschuldnerrechnung</a:t>
            </a:r>
            <a:r>
              <a:rPr lang="de-DE" sz="1600" dirty="0">
                <a:solidFill>
                  <a:schemeClr val="tx1"/>
                </a:solidFill>
              </a:rPr>
              <a:t> über diesen Betrag möglich !!</a:t>
            </a:r>
          </a:p>
        </p:txBody>
      </p:sp>
      <p:cxnSp>
        <p:nvCxnSpPr>
          <p:cNvPr id="9" name="Gerade Verbindung mit Pfeil 8"/>
          <p:cNvCxnSpPr/>
          <p:nvPr/>
        </p:nvCxnSpPr>
        <p:spPr>
          <a:xfrm flipV="1">
            <a:off x="5320066" y="2802717"/>
            <a:ext cx="1125307" cy="115077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= 450,00 EUR</a:t>
            </a:r>
          </a:p>
        </p:txBody>
      </p:sp>
    </p:spTree>
    <p:extLst>
      <p:ext uri="{BB962C8B-B14F-4D97-AF65-F5344CB8AC3E}">
        <p14:creationId xmlns:p14="http://schemas.microsoft.com/office/powerpoint/2010/main" val="132564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38" grpId="0" animBg="1"/>
      <p:bldP spid="22" grpId="0" animBg="1"/>
      <p:bldP spid="24" grpId="0" animBg="1"/>
      <p:bldP spid="26" grpId="0" animBg="1"/>
      <p:bldP spid="31" grpId="0" animBg="1"/>
      <p:bldP spid="36" grpId="0" animBg="1"/>
      <p:bldP spid="41" grpId="0" animBg="1"/>
      <p:bldP spid="46" grpId="0" animBg="1"/>
      <p:bldP spid="40" grpId="0" animBg="1"/>
      <p:bldP spid="47" grpId="0" animBg="1"/>
      <p:bldP spid="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a) Alle Kosten sind nun gem. § 9 Abs. 3 </a:t>
            </a:r>
            <a:r>
              <a:rPr lang="de-DE" dirty="0">
                <a:solidFill>
                  <a:srgbClr val="FF0000"/>
                </a:solidFill>
              </a:rPr>
              <a:t>Nr. 2 </a:t>
            </a:r>
            <a:r>
              <a:rPr lang="de-DE" dirty="0"/>
              <a:t>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Schlusskostenrechnung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4" y="3417947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b) Kostenschuldner ist gem. § 29 Nr. 1 GKG der Beklagte als Entscheidungsschuldner.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Ü024z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466394" y="4289576"/>
            <a:ext cx="10150979" cy="17543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c) Der von dem Beklagten, als Antragsschuldner gem. § 22 I S.1 GKG, geleisteter Vorschuss ist auf die zu 	Kosten der Klägerin, im Rahmen der </a:t>
            </a:r>
            <a:r>
              <a:rPr lang="de-DE" dirty="0" err="1"/>
              <a:t>Mithaft</a:t>
            </a:r>
            <a:r>
              <a:rPr lang="de-DE" dirty="0"/>
              <a:t>, zu verrechnen. </a:t>
            </a:r>
          </a:p>
          <a:p>
            <a:r>
              <a:rPr lang="de-DE" dirty="0"/>
              <a:t>	Der offene Restbetrag wird im Wege </a:t>
            </a:r>
            <a:r>
              <a:rPr lang="de-DE" u="sng" dirty="0">
                <a:solidFill>
                  <a:srgbClr val="FF0000"/>
                </a:solidFill>
              </a:rPr>
              <a:t>der Sollstellung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/>
              <a:t>gem. §§ 4 Abs. 2, 15 Abs. 1 </a:t>
            </a:r>
          </a:p>
          <a:p>
            <a:r>
              <a:rPr lang="de-DE" dirty="0"/>
              <a:t>	und 25 </a:t>
            </a:r>
            <a:r>
              <a:rPr lang="de-DE" dirty="0" err="1"/>
              <a:t>KostVfg</a:t>
            </a:r>
            <a:r>
              <a:rPr lang="de-DE" dirty="0"/>
              <a:t> von dem Kläger erfordert. Für den Restbetrag von 84 EUR trägt der Bekl. die 	</a:t>
            </a:r>
            <a:r>
              <a:rPr lang="de-DE" dirty="0" err="1"/>
              <a:t>Mithaft</a:t>
            </a:r>
            <a:r>
              <a:rPr lang="de-DE" dirty="0"/>
              <a:t> voll.</a:t>
            </a:r>
          </a:p>
          <a:p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>
            <a:off x="11503759" y="337106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hteck 15"/>
          <p:cNvSpPr/>
          <p:nvPr/>
        </p:nvSpPr>
        <p:spPr>
          <a:xfrm>
            <a:off x="11503759" y="2560155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503759" y="560827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G</a:t>
            </a:r>
            <a:r>
              <a:rPr lang="de-DE" sz="1600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0999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9" grpId="0" animBg="1"/>
      <p:bldP spid="12" grpId="0" animBg="1"/>
      <p:bldP spid="14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Schlusskostenrechnung</a:t>
            </a: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614994"/>
              </p:ext>
            </p:extLst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Kläger/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 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Ü024z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2" name="Rechteck 1"/>
          <p:cNvSpPr/>
          <p:nvPr/>
        </p:nvSpPr>
        <p:spPr>
          <a:xfrm>
            <a:off x="1569583" y="3218372"/>
            <a:ext cx="809468" cy="2950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1211</a:t>
            </a:r>
          </a:p>
        </p:txBody>
      </p:sp>
      <p:sp>
        <p:nvSpPr>
          <p:cNvPr id="4" name="Rechteck 3"/>
          <p:cNvSpPr/>
          <p:nvPr/>
        </p:nvSpPr>
        <p:spPr>
          <a:xfrm>
            <a:off x="4698135" y="3138762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2.340,00</a:t>
            </a:r>
          </a:p>
        </p:txBody>
      </p:sp>
      <p:sp>
        <p:nvSpPr>
          <p:cNvPr id="12" name="Rechteck 11"/>
          <p:cNvSpPr/>
          <p:nvPr/>
        </p:nvSpPr>
        <p:spPr>
          <a:xfrm>
            <a:off x="6814752" y="3207180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119,00</a:t>
            </a:r>
          </a:p>
        </p:txBody>
      </p:sp>
      <p:sp>
        <p:nvSpPr>
          <p:cNvPr id="13" name="Rechteck 12"/>
          <p:cNvSpPr/>
          <p:nvPr/>
        </p:nvSpPr>
        <p:spPr>
          <a:xfrm>
            <a:off x="8619985" y="3189914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119,00 </a:t>
            </a:r>
          </a:p>
        </p:txBody>
      </p:sp>
      <p:sp>
        <p:nvSpPr>
          <p:cNvPr id="15" name="Rechteck 14"/>
          <p:cNvSpPr/>
          <p:nvPr/>
        </p:nvSpPr>
        <p:spPr>
          <a:xfrm>
            <a:off x="2480869" y="3115721"/>
            <a:ext cx="1781284" cy="5482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</p:txBody>
      </p:sp>
      <p:sp>
        <p:nvSpPr>
          <p:cNvPr id="22" name="Rechteck 21"/>
          <p:cNvSpPr/>
          <p:nvPr/>
        </p:nvSpPr>
        <p:spPr>
          <a:xfrm>
            <a:off x="10217314" y="3187430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</a:t>
            </a:r>
          </a:p>
        </p:txBody>
      </p:sp>
      <p:sp>
        <p:nvSpPr>
          <p:cNvPr id="36" name="Rechteck 35"/>
          <p:cNvSpPr/>
          <p:nvPr/>
        </p:nvSpPr>
        <p:spPr>
          <a:xfrm>
            <a:off x="2480869" y="3853401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Gesamtkosten des Verfahrens</a:t>
            </a:r>
          </a:p>
        </p:txBody>
      </p:sp>
      <p:sp>
        <p:nvSpPr>
          <p:cNvPr id="37" name="Rechteck 36"/>
          <p:cNvSpPr/>
          <p:nvPr/>
        </p:nvSpPr>
        <p:spPr>
          <a:xfrm>
            <a:off x="6543204" y="3836683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>
                <a:solidFill>
                  <a:schemeClr val="tx1"/>
                </a:solidFill>
              </a:rPr>
              <a:t> 119,00</a:t>
            </a: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2.</a:t>
            </a:r>
          </a:p>
        </p:txBody>
      </p:sp>
      <p:sp>
        <p:nvSpPr>
          <p:cNvPr id="43" name="Rechteck 42"/>
          <p:cNvSpPr/>
          <p:nvPr/>
        </p:nvSpPr>
        <p:spPr>
          <a:xfrm>
            <a:off x="10259734" y="5359909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788,00</a:t>
            </a:r>
          </a:p>
        </p:txBody>
      </p:sp>
    </p:spTree>
    <p:extLst>
      <p:ext uri="{BB962C8B-B14F-4D97-AF65-F5344CB8AC3E}">
        <p14:creationId xmlns:p14="http://schemas.microsoft.com/office/powerpoint/2010/main" val="114435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22" grpId="0" animBg="1"/>
      <p:bldP spid="36" grpId="0" animBg="1"/>
      <p:bldP spid="37" grpId="0" animBg="1"/>
      <p:bldP spid="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>
                  <a:solidFill>
                    <a:schemeClr val="tx1"/>
                  </a:solidFill>
                </a:rPr>
                <a:t>zuviel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     130,00 EUR</a:t>
              </a:r>
            </a:p>
          </p:txBody>
        </p:sp>
      </p:grp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gezahlt von Klägerin: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Schlusskostenrechnung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Davon tragen: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=     357,00 EUR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der Kläger mit      		       100% =  119,00 EUR</a:t>
            </a:r>
          </a:p>
        </p:txBody>
      </p: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024z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330957" y="2905294"/>
            <a:ext cx="5322445" cy="429560"/>
            <a:chOff x="649264" y="4830623"/>
            <a:chExt cx="5322445" cy="429560"/>
          </a:xfrm>
        </p:grpSpPr>
        <p:sp>
          <p:nvSpPr>
            <p:cNvPr id="42" name="Rechteck 41"/>
            <p:cNvSpPr/>
            <p:nvPr/>
          </p:nvSpPr>
          <p:spPr>
            <a:xfrm>
              <a:off x="649264" y="4830623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</a:rPr>
                <a:t>Summe/Rest: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123378" y="4890851"/>
              <a:ext cx="18483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  238,00 EUR</a:t>
              </a:r>
            </a:p>
          </p:txBody>
        </p:sp>
      </p:grp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der Beklagte	                       mit 0% = 0,00 EUR</a:t>
            </a:r>
          </a:p>
        </p:txBody>
      </p:sp>
      <p:sp>
        <p:nvSpPr>
          <p:cNvPr id="24" name="Rechteck 23"/>
          <p:cNvSpPr/>
          <p:nvPr/>
        </p:nvSpPr>
        <p:spPr>
          <a:xfrm>
            <a:off x="6322896" y="2549009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gezahlt von Beklagten:</a:t>
            </a: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9583357" y="261805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= 130,00 EUR</a:t>
            </a:r>
          </a:p>
        </p:txBody>
      </p:sp>
      <p:grpSp>
        <p:nvGrpSpPr>
          <p:cNvPr id="37" name="Gruppieren 36"/>
          <p:cNvGrpSpPr/>
          <p:nvPr/>
        </p:nvGrpSpPr>
        <p:grpSpPr>
          <a:xfrm>
            <a:off x="723752" y="4727673"/>
            <a:ext cx="3961829" cy="1366140"/>
            <a:chOff x="7682832" y="4870700"/>
            <a:chExt cx="3961829" cy="1366140"/>
          </a:xfrm>
        </p:grpSpPr>
        <p:sp>
          <p:nvSpPr>
            <p:cNvPr id="45" name="Gleichschenkliges Dreieck 44"/>
            <p:cNvSpPr/>
            <p:nvPr/>
          </p:nvSpPr>
          <p:spPr>
            <a:xfrm rot="21378574">
              <a:off x="10463418" y="4870700"/>
              <a:ext cx="928038" cy="777549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Rechteck 46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>
                  <a:solidFill>
                    <a:srgbClr val="C00000"/>
                  </a:solidFill>
                </a:rPr>
                <a:t>Bl</a:t>
              </a:r>
              <a:r>
                <a:rPr lang="de-DE" sz="2000" b="1" i="1" dirty="0">
                  <a:solidFill>
                    <a:srgbClr val="C00000"/>
                  </a:solidFill>
                </a:rPr>
                <a:t>. … an die Kl. zu erstatten sind.</a:t>
              </a:r>
            </a:p>
          </p:txBody>
        </p:sp>
      </p:grpSp>
      <p:grpSp>
        <p:nvGrpSpPr>
          <p:cNvPr id="48" name="Gruppieren 47"/>
          <p:cNvGrpSpPr/>
          <p:nvPr/>
        </p:nvGrpSpPr>
        <p:grpSpPr>
          <a:xfrm>
            <a:off x="7579881" y="4735848"/>
            <a:ext cx="3961829" cy="1366140"/>
            <a:chOff x="7682832" y="4870700"/>
            <a:chExt cx="3961829" cy="1366140"/>
          </a:xfrm>
        </p:grpSpPr>
        <p:sp>
          <p:nvSpPr>
            <p:cNvPr id="49" name="Gleichschenkliges Dreieck 48"/>
            <p:cNvSpPr/>
            <p:nvPr/>
          </p:nvSpPr>
          <p:spPr>
            <a:xfrm rot="21378574">
              <a:off x="10463418" y="4870700"/>
              <a:ext cx="928038" cy="777549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Rechteck 49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>
                  <a:solidFill>
                    <a:srgbClr val="C00000"/>
                  </a:solidFill>
                </a:rPr>
                <a:t>Bl</a:t>
              </a:r>
              <a:r>
                <a:rPr lang="de-DE" sz="2000" b="1" i="1" dirty="0">
                  <a:solidFill>
                    <a:srgbClr val="C00000"/>
                  </a:solidFill>
                </a:rPr>
                <a:t>. … an Bekl. zu erstatten sind.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6805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3" grpId="0" animBg="1"/>
      <p:bldP spid="15" grpId="0" animBg="1"/>
      <p:bldP spid="22" grpId="0" animBg="1"/>
      <p:bldP spid="24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a) Alle Kosten sind nun gem. § 9 Abs. 3 </a:t>
            </a:r>
            <a:r>
              <a:rPr lang="de-DE" dirty="0">
                <a:solidFill>
                  <a:srgbClr val="FF0000"/>
                </a:solidFill>
              </a:rPr>
              <a:t>Nr. 2 </a:t>
            </a:r>
            <a:r>
              <a:rPr lang="de-DE" dirty="0"/>
              <a:t>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Schlusskostenrechnung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514659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b) </a:t>
            </a:r>
            <a:r>
              <a:rPr lang="de-DE" dirty="0">
                <a:solidFill>
                  <a:srgbClr val="FF0000"/>
                </a:solidFill>
              </a:rPr>
              <a:t>Kostenschuldner ist gem. . § 22 I S.1 GKG der Kläger mit, als </a:t>
            </a:r>
            <a:r>
              <a:rPr lang="de-DE" dirty="0" err="1">
                <a:solidFill>
                  <a:srgbClr val="FF0000"/>
                </a:solidFill>
              </a:rPr>
              <a:t>Antragsschulder</a:t>
            </a:r>
            <a:r>
              <a:rPr lang="de-DE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4349588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c) Die verbleibende Überzahlung wird gem.  § 29 Abs. 3 + 4 S.1 </a:t>
            </a:r>
            <a:r>
              <a:rPr lang="de-DE" dirty="0" err="1"/>
              <a:t>KostVfg</a:t>
            </a:r>
            <a:r>
              <a:rPr lang="de-DE" dirty="0"/>
              <a:t> mit </a:t>
            </a:r>
            <a:r>
              <a:rPr lang="de-DE" b="1" dirty="0"/>
              <a:t>Kost18 </a:t>
            </a:r>
          </a:p>
          <a:p>
            <a:r>
              <a:rPr lang="de-DE" b="1" dirty="0"/>
              <a:t>(</a:t>
            </a:r>
            <a:r>
              <a:rPr lang="de-DE" b="1" dirty="0" err="1"/>
              <a:t>forumSTAR</a:t>
            </a:r>
            <a:r>
              <a:rPr lang="de-DE" b="1" dirty="0"/>
              <a:t> Formular 3648)</a:t>
            </a:r>
            <a:r>
              <a:rPr lang="de-DE" dirty="0"/>
              <a:t>, an den Kläger und den Beklagten erstattet.  </a:t>
            </a:r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Ü024z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2" name="Rechteck 11"/>
          <p:cNvSpPr/>
          <p:nvPr/>
        </p:nvSpPr>
        <p:spPr>
          <a:xfrm>
            <a:off x="11351366" y="2561616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351366" y="4420486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G</a:t>
            </a:r>
            <a:r>
              <a:rPr lang="de-DE" sz="1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" name="Rechteck 17"/>
          <p:cNvSpPr/>
          <p:nvPr/>
        </p:nvSpPr>
        <p:spPr>
          <a:xfrm>
            <a:off x="11351366" y="3430381"/>
            <a:ext cx="532014" cy="55733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27329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2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Schlusskostenrechnung</a:t>
            </a: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524227"/>
              </p:ext>
            </p:extLst>
          </p:nvPr>
        </p:nvGraphicFramePr>
        <p:xfrm>
          <a:off x="1467765" y="1380484"/>
          <a:ext cx="10150879" cy="4687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Kläger zu 1)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Kläger zu</a:t>
                      </a:r>
                      <a:r>
                        <a:rPr lang="de-DE" sz="2000" baseline="0" dirty="0">
                          <a:solidFill>
                            <a:schemeClr val="tx1"/>
                          </a:solidFill>
                          <a:effectLst/>
                        </a:rPr>
                        <a:t> 2)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Ü024z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1211</a:t>
            </a: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16.800,00</a:t>
            </a: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353,00</a:t>
            </a:r>
          </a:p>
        </p:txBody>
      </p:sp>
      <p:sp>
        <p:nvSpPr>
          <p:cNvPr id="13" name="Rechteck 12"/>
          <p:cNvSpPr/>
          <p:nvPr/>
        </p:nvSpPr>
        <p:spPr>
          <a:xfrm>
            <a:off x="8338474" y="3046115"/>
            <a:ext cx="1786063" cy="8336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Kl.zu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1) 353,00</a:t>
            </a:r>
          </a:p>
          <a:p>
            <a:pPr>
              <a:lnSpc>
                <a:spcPct val="107000"/>
              </a:lnSpc>
              <a:defRPr/>
            </a:pPr>
            <a:r>
              <a:rPr lang="de-DE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Kl.zu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2) 353,00</a:t>
            </a:r>
          </a:p>
          <a:p>
            <a:pPr lvl="0">
              <a:lnSpc>
                <a:spcPct val="107000"/>
              </a:lnSpc>
              <a:defRPr/>
            </a:pP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</a:t>
            </a: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Gesamtkosten des Verfahrens</a:t>
            </a: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>
                <a:solidFill>
                  <a:schemeClr val="tx1"/>
                </a:solidFill>
              </a:rPr>
              <a:t> 353,00</a:t>
            </a:r>
          </a:p>
        </p:txBody>
      </p:sp>
      <p:sp>
        <p:nvSpPr>
          <p:cNvPr id="28" name="Gefaltete Ecke 27"/>
          <p:cNvSpPr/>
          <p:nvPr/>
        </p:nvSpPr>
        <p:spPr>
          <a:xfrm>
            <a:off x="8639513" y="5162519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je Kläger=</a:t>
            </a:r>
          </a:p>
          <a:p>
            <a:pPr algn="ctr"/>
            <a:r>
              <a: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353€</a:t>
            </a: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56852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13" grpId="0" animBg="1"/>
      <p:bldP spid="15" grpId="0" animBg="1"/>
      <p:bldP spid="22" grpId="0" animBg="1"/>
      <p:bldP spid="36" grpId="0" animBg="1"/>
      <p:bldP spid="37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581227" y="2443220"/>
            <a:ext cx="3076373" cy="3594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>
                <a:solidFill>
                  <a:schemeClr val="tx1"/>
                </a:solidFill>
              </a:rPr>
              <a:t>Bereits gezahlt: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Schlusskostenrechnung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Davon tragen: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7743824" y="1697661"/>
            <a:ext cx="3686175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der Beklagte   50%        =  176,50 EUR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2450106" y="2444346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=  529,50 EUR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3365524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der Kläger zu 1)  25% =  88,25 EUR</a:t>
            </a:r>
          </a:p>
        </p:txBody>
      </p:sp>
      <p:grpSp>
        <p:nvGrpSpPr>
          <p:cNvPr id="5" name="Gruppieren 4"/>
          <p:cNvGrpSpPr/>
          <p:nvPr/>
        </p:nvGrpSpPr>
        <p:grpSpPr>
          <a:xfrm>
            <a:off x="582577" y="3115764"/>
            <a:ext cx="3405887" cy="440895"/>
            <a:chOff x="1190005" y="5486617"/>
            <a:chExt cx="3405887" cy="440895"/>
          </a:xfrm>
        </p:grpSpPr>
        <p:sp>
          <p:nvSpPr>
            <p:cNvPr id="4" name="Rechteck 3"/>
            <p:cNvSpPr/>
            <p:nvPr/>
          </p:nvSpPr>
          <p:spPr>
            <a:xfrm>
              <a:off x="1190005" y="5505840"/>
              <a:ext cx="2060611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>
                  <a:solidFill>
                    <a:schemeClr val="tx1"/>
                  </a:solidFill>
                </a:rPr>
                <a:t>zuviel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1"/>
            <p:cNvSpPr>
              <a:spLocks noChangeArrowheads="1"/>
            </p:cNvSpPr>
            <p:nvPr/>
          </p:nvSpPr>
          <p:spPr bwMode="auto">
            <a:xfrm>
              <a:off x="3074073" y="5486617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 441,25 EUR</a:t>
              </a:r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581227" y="3502304"/>
            <a:ext cx="3407237" cy="528013"/>
            <a:chOff x="1188655" y="5940139"/>
            <a:chExt cx="3407237" cy="528013"/>
          </a:xfrm>
        </p:grpSpPr>
        <p:sp>
          <p:nvSpPr>
            <p:cNvPr id="24" name="Rechteck 23"/>
            <p:cNvSpPr/>
            <p:nvPr/>
          </p:nvSpPr>
          <p:spPr>
            <a:xfrm>
              <a:off x="1188655" y="5940139"/>
              <a:ext cx="2390573" cy="52801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</a:rPr>
                <a:t>Zu verrechnen </a:t>
              </a:r>
            </a:p>
            <a:p>
              <a:r>
                <a:rPr lang="de-DE" dirty="0">
                  <a:solidFill>
                    <a:schemeClr val="tx1"/>
                  </a:solidFill>
                </a:rPr>
                <a:t>auf Bekl. </a:t>
              </a:r>
            </a:p>
          </p:txBody>
        </p:sp>
        <p:sp>
          <p:nvSpPr>
            <p:cNvPr id="22" name="Rectangle 1"/>
            <p:cNvSpPr>
              <a:spLocks noChangeArrowheads="1"/>
            </p:cNvSpPr>
            <p:nvPr/>
          </p:nvSpPr>
          <p:spPr bwMode="auto">
            <a:xfrm>
              <a:off x="3074073" y="6027258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88,25 EUR</a:t>
              </a:r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606401" y="4210156"/>
            <a:ext cx="3382063" cy="421672"/>
            <a:chOff x="1190005" y="6361812"/>
            <a:chExt cx="3382063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2365399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>
                  <a:solidFill>
                    <a:schemeClr val="tx1"/>
                  </a:solidFill>
                </a:rPr>
                <a:t>zuviel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3050249" y="641415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 353,00 EUR</a:t>
              </a:r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7854385" y="3837717"/>
            <a:ext cx="3420168" cy="421672"/>
            <a:chOff x="2013682" y="6290355"/>
            <a:chExt cx="3420168" cy="421672"/>
          </a:xfrm>
        </p:grpSpPr>
        <p:sp>
          <p:nvSpPr>
            <p:cNvPr id="35" name="Rechteck 34"/>
            <p:cNvSpPr/>
            <p:nvPr/>
          </p:nvSpPr>
          <p:spPr>
            <a:xfrm>
              <a:off x="2013682" y="6290355"/>
              <a:ext cx="2736089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6" name="Rectangle 1"/>
            <p:cNvSpPr>
              <a:spLocks noChangeArrowheads="1"/>
            </p:cNvSpPr>
            <p:nvPr/>
          </p:nvSpPr>
          <p:spPr bwMode="auto">
            <a:xfrm>
              <a:off x="3912031" y="6342695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 0,00 EUR</a:t>
              </a:r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024z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4175113" y="1708166"/>
            <a:ext cx="3365524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der Kläger zu 2)  25% =  88,25 EUR</a:t>
            </a:r>
          </a:p>
        </p:txBody>
      </p:sp>
      <p:grpSp>
        <p:nvGrpSpPr>
          <p:cNvPr id="30" name="Gruppieren 29"/>
          <p:cNvGrpSpPr/>
          <p:nvPr/>
        </p:nvGrpSpPr>
        <p:grpSpPr>
          <a:xfrm>
            <a:off x="7812904" y="2331354"/>
            <a:ext cx="3407237" cy="528013"/>
            <a:chOff x="1188655" y="5940139"/>
            <a:chExt cx="3407237" cy="528013"/>
          </a:xfrm>
        </p:grpSpPr>
        <p:sp>
          <p:nvSpPr>
            <p:cNvPr id="37" name="Rechteck 36"/>
            <p:cNvSpPr/>
            <p:nvPr/>
          </p:nvSpPr>
          <p:spPr>
            <a:xfrm>
              <a:off x="1188655" y="5940139"/>
              <a:ext cx="2390573" cy="52801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</a:rPr>
                <a:t>Zu verrechnen </a:t>
              </a:r>
            </a:p>
            <a:p>
              <a:r>
                <a:rPr lang="de-DE" dirty="0">
                  <a:solidFill>
                    <a:schemeClr val="tx1"/>
                  </a:solidFill>
                </a:rPr>
                <a:t>von </a:t>
              </a:r>
              <a:r>
                <a:rPr lang="de-DE" dirty="0" err="1">
                  <a:solidFill>
                    <a:schemeClr val="tx1"/>
                  </a:solidFill>
                </a:rPr>
                <a:t>Kl</a:t>
              </a:r>
              <a:r>
                <a:rPr lang="de-DE" dirty="0">
                  <a:solidFill>
                    <a:schemeClr val="tx1"/>
                  </a:solidFill>
                </a:rPr>
                <a:t> zu 1) </a:t>
              </a:r>
            </a:p>
          </p:txBody>
        </p:sp>
        <p:sp>
          <p:nvSpPr>
            <p:cNvPr id="38" name="Rectangle 1"/>
            <p:cNvSpPr>
              <a:spLocks noChangeArrowheads="1"/>
            </p:cNvSpPr>
            <p:nvPr/>
          </p:nvSpPr>
          <p:spPr bwMode="auto">
            <a:xfrm>
              <a:off x="3074073" y="6027258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 88,25 EUR</a:t>
              </a:r>
            </a:p>
          </p:txBody>
        </p:sp>
      </p:grpSp>
      <p:grpSp>
        <p:nvGrpSpPr>
          <p:cNvPr id="39" name="Gruppieren 38"/>
          <p:cNvGrpSpPr/>
          <p:nvPr/>
        </p:nvGrpSpPr>
        <p:grpSpPr>
          <a:xfrm>
            <a:off x="7840431" y="3115764"/>
            <a:ext cx="3407237" cy="528013"/>
            <a:chOff x="1188655" y="5940139"/>
            <a:chExt cx="3407237" cy="528013"/>
          </a:xfrm>
        </p:grpSpPr>
        <p:sp>
          <p:nvSpPr>
            <p:cNvPr id="40" name="Rechteck 39"/>
            <p:cNvSpPr/>
            <p:nvPr/>
          </p:nvSpPr>
          <p:spPr>
            <a:xfrm>
              <a:off x="1188655" y="5940139"/>
              <a:ext cx="2390573" cy="52801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</a:rPr>
                <a:t>Zu verrechnen </a:t>
              </a:r>
            </a:p>
            <a:p>
              <a:r>
                <a:rPr lang="de-DE" dirty="0">
                  <a:solidFill>
                    <a:schemeClr val="tx1"/>
                  </a:solidFill>
                </a:rPr>
                <a:t>von </a:t>
              </a:r>
              <a:r>
                <a:rPr lang="de-DE" dirty="0" err="1">
                  <a:solidFill>
                    <a:schemeClr val="tx1"/>
                  </a:solidFill>
                </a:rPr>
                <a:t>Kl</a:t>
              </a:r>
              <a:r>
                <a:rPr lang="de-DE" dirty="0">
                  <a:solidFill>
                    <a:schemeClr val="tx1"/>
                  </a:solidFill>
                </a:rPr>
                <a:t> zu 2) </a:t>
              </a:r>
            </a:p>
          </p:txBody>
        </p:sp>
        <p:sp>
          <p:nvSpPr>
            <p:cNvPr id="41" name="Rectangle 1"/>
            <p:cNvSpPr>
              <a:spLocks noChangeArrowheads="1"/>
            </p:cNvSpPr>
            <p:nvPr/>
          </p:nvSpPr>
          <p:spPr bwMode="auto">
            <a:xfrm>
              <a:off x="3074073" y="6027258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  88,25  EUR</a:t>
              </a:r>
            </a:p>
          </p:txBody>
        </p:sp>
      </p:grpSp>
      <p:grpSp>
        <p:nvGrpSpPr>
          <p:cNvPr id="3" name="Gruppieren 2"/>
          <p:cNvGrpSpPr/>
          <p:nvPr/>
        </p:nvGrpSpPr>
        <p:grpSpPr>
          <a:xfrm>
            <a:off x="4175113" y="2439383"/>
            <a:ext cx="3290331" cy="374295"/>
            <a:chOff x="4175113" y="2439383"/>
            <a:chExt cx="3290331" cy="374295"/>
          </a:xfrm>
        </p:grpSpPr>
        <p:sp>
          <p:nvSpPr>
            <p:cNvPr id="42" name="Rechteck 41"/>
            <p:cNvSpPr/>
            <p:nvPr/>
          </p:nvSpPr>
          <p:spPr>
            <a:xfrm>
              <a:off x="4175113" y="2439383"/>
              <a:ext cx="3076373" cy="35949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u="sng" dirty="0">
                  <a:solidFill>
                    <a:schemeClr val="tx1"/>
                  </a:solidFill>
                </a:rPr>
                <a:t>Bereits gezahlt: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5943625" y="2444346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 529,50 EUR</a:t>
              </a:r>
            </a:p>
          </p:txBody>
        </p:sp>
      </p:grpSp>
      <p:grpSp>
        <p:nvGrpSpPr>
          <p:cNvPr id="44" name="Gruppieren 43"/>
          <p:cNvGrpSpPr/>
          <p:nvPr/>
        </p:nvGrpSpPr>
        <p:grpSpPr>
          <a:xfrm>
            <a:off x="4169588" y="3099205"/>
            <a:ext cx="3295856" cy="421672"/>
            <a:chOff x="1190005" y="5505840"/>
            <a:chExt cx="3295856" cy="421672"/>
          </a:xfrm>
        </p:grpSpPr>
        <p:sp>
          <p:nvSpPr>
            <p:cNvPr id="45" name="Rechteck 44"/>
            <p:cNvSpPr/>
            <p:nvPr/>
          </p:nvSpPr>
          <p:spPr>
            <a:xfrm>
              <a:off x="1190005" y="5505840"/>
              <a:ext cx="2060611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>
                  <a:solidFill>
                    <a:schemeClr val="tx1"/>
                  </a:solidFill>
                </a:rPr>
                <a:t>zuviel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1"/>
            <p:cNvSpPr>
              <a:spLocks noChangeArrowheads="1"/>
            </p:cNvSpPr>
            <p:nvPr/>
          </p:nvSpPr>
          <p:spPr bwMode="auto">
            <a:xfrm>
              <a:off x="2964042" y="5505840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 441,25 EUR</a:t>
              </a:r>
            </a:p>
          </p:txBody>
        </p:sp>
      </p:grpSp>
      <p:grpSp>
        <p:nvGrpSpPr>
          <p:cNvPr id="47" name="Gruppieren 46"/>
          <p:cNvGrpSpPr/>
          <p:nvPr/>
        </p:nvGrpSpPr>
        <p:grpSpPr>
          <a:xfrm>
            <a:off x="4176063" y="3605705"/>
            <a:ext cx="3289380" cy="528013"/>
            <a:chOff x="1188655" y="5940139"/>
            <a:chExt cx="3289380" cy="528013"/>
          </a:xfrm>
        </p:grpSpPr>
        <p:sp>
          <p:nvSpPr>
            <p:cNvPr id="48" name="Rechteck 47"/>
            <p:cNvSpPr/>
            <p:nvPr/>
          </p:nvSpPr>
          <p:spPr>
            <a:xfrm>
              <a:off x="1188655" y="5940139"/>
              <a:ext cx="2390573" cy="52801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</a:rPr>
                <a:t>Zu verrechnen </a:t>
              </a:r>
            </a:p>
            <a:p>
              <a:r>
                <a:rPr lang="de-DE" dirty="0">
                  <a:solidFill>
                    <a:schemeClr val="tx1"/>
                  </a:solidFill>
                </a:rPr>
                <a:t>auf Bekl. </a:t>
              </a:r>
            </a:p>
          </p:txBody>
        </p:sp>
        <p:sp>
          <p:nvSpPr>
            <p:cNvPr id="49" name="Rectangle 1"/>
            <p:cNvSpPr>
              <a:spLocks noChangeArrowheads="1"/>
            </p:cNvSpPr>
            <p:nvPr/>
          </p:nvSpPr>
          <p:spPr bwMode="auto">
            <a:xfrm>
              <a:off x="2956216" y="6019479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88,25 EUR</a:t>
              </a:r>
            </a:p>
          </p:txBody>
        </p:sp>
      </p:grpSp>
      <p:sp>
        <p:nvSpPr>
          <p:cNvPr id="50" name="Gefaltete Ecke 49"/>
          <p:cNvSpPr/>
          <p:nvPr/>
        </p:nvSpPr>
        <p:spPr>
          <a:xfrm>
            <a:off x="7908874" y="4465663"/>
            <a:ext cx="1526944" cy="15263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</a:t>
            </a:r>
            <a:r>
              <a:rPr lang="de-DE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. Mithaft-</a:t>
            </a:r>
          </a:p>
          <a:p>
            <a:pPr algn="ctr"/>
            <a:r>
              <a:rPr lang="de-DE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353</a:t>
            </a:r>
          </a:p>
          <a:p>
            <a:pPr marL="342900" indent="-342900" algn="ctr">
              <a:buFontTx/>
              <a:buChar char="-"/>
            </a:pPr>
            <a:r>
              <a:rPr lang="de-DE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88,25</a:t>
            </a:r>
          </a:p>
          <a:p>
            <a:pPr algn="ctr"/>
            <a:r>
              <a:rPr lang="de-DE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 264,75</a:t>
            </a:r>
          </a:p>
        </p:txBody>
      </p:sp>
      <p:cxnSp>
        <p:nvCxnSpPr>
          <p:cNvPr id="9" name="Gerade Verbindung mit Pfeil 8"/>
          <p:cNvCxnSpPr/>
          <p:nvPr/>
        </p:nvCxnSpPr>
        <p:spPr>
          <a:xfrm flipV="1">
            <a:off x="3938863" y="2684996"/>
            <a:ext cx="4238005" cy="100920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/>
          <p:cNvCxnSpPr>
            <a:stCxn id="49" idx="3"/>
          </p:cNvCxnSpPr>
          <p:nvPr/>
        </p:nvCxnSpPr>
        <p:spPr>
          <a:xfrm flipV="1">
            <a:off x="7465443" y="3484592"/>
            <a:ext cx="771906" cy="38511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Gefaltete Ecke 52"/>
          <p:cNvSpPr/>
          <p:nvPr/>
        </p:nvSpPr>
        <p:spPr>
          <a:xfrm>
            <a:off x="180860" y="3476766"/>
            <a:ext cx="1526944" cy="15263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</a:t>
            </a:r>
            <a:r>
              <a:rPr lang="de-DE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. Mithaft-</a:t>
            </a:r>
          </a:p>
          <a:p>
            <a:pPr algn="ctr"/>
            <a:r>
              <a:rPr lang="de-DE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353</a:t>
            </a:r>
          </a:p>
          <a:p>
            <a:pPr marL="342900" indent="-342900" algn="ctr">
              <a:buFontTx/>
              <a:buChar char="-"/>
            </a:pPr>
            <a:r>
              <a:rPr lang="de-DE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88,25</a:t>
            </a:r>
          </a:p>
          <a:p>
            <a:pPr algn="ctr"/>
            <a:r>
              <a:rPr lang="de-DE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 264,75</a:t>
            </a:r>
          </a:p>
        </p:txBody>
      </p:sp>
      <p:grpSp>
        <p:nvGrpSpPr>
          <p:cNvPr id="54" name="Gruppieren 53"/>
          <p:cNvGrpSpPr/>
          <p:nvPr/>
        </p:nvGrpSpPr>
        <p:grpSpPr>
          <a:xfrm>
            <a:off x="4293264" y="4312202"/>
            <a:ext cx="3224842" cy="421672"/>
            <a:chOff x="4724468" y="6347024"/>
            <a:chExt cx="3224842" cy="421672"/>
          </a:xfrm>
        </p:grpSpPr>
        <p:sp>
          <p:nvSpPr>
            <p:cNvPr id="55" name="Rechteck 54"/>
            <p:cNvSpPr/>
            <p:nvPr/>
          </p:nvSpPr>
          <p:spPr>
            <a:xfrm>
              <a:off x="4724468" y="6347024"/>
              <a:ext cx="2365399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>
                  <a:solidFill>
                    <a:schemeClr val="tx1"/>
                  </a:solidFill>
                </a:rPr>
                <a:t>zuviel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1"/>
            <p:cNvSpPr>
              <a:spLocks noChangeArrowheads="1"/>
            </p:cNvSpPr>
            <p:nvPr/>
          </p:nvSpPr>
          <p:spPr bwMode="auto">
            <a:xfrm>
              <a:off x="6427491" y="6385048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 353,00 EUR</a:t>
              </a:r>
            </a:p>
          </p:txBody>
        </p:sp>
      </p:grpSp>
      <p:grpSp>
        <p:nvGrpSpPr>
          <p:cNvPr id="51" name="Gruppieren 50">
            <a:extLst>
              <a:ext uri="{FF2B5EF4-FFF2-40B4-BE49-F238E27FC236}">
                <a16:creationId xmlns:a16="http://schemas.microsoft.com/office/drawing/2014/main" id="{DA98C535-23AD-4319-A538-F2DACBC5297B}"/>
              </a:ext>
            </a:extLst>
          </p:cNvPr>
          <p:cNvGrpSpPr/>
          <p:nvPr/>
        </p:nvGrpSpPr>
        <p:grpSpPr>
          <a:xfrm>
            <a:off x="550442" y="4583018"/>
            <a:ext cx="3961829" cy="1366140"/>
            <a:chOff x="7682832" y="4870700"/>
            <a:chExt cx="3961829" cy="1366140"/>
          </a:xfrm>
        </p:grpSpPr>
        <p:sp>
          <p:nvSpPr>
            <p:cNvPr id="57" name="Gleichschenkliges Dreieck 56">
              <a:extLst>
                <a:ext uri="{FF2B5EF4-FFF2-40B4-BE49-F238E27FC236}">
                  <a16:creationId xmlns:a16="http://schemas.microsoft.com/office/drawing/2014/main" id="{70DF1E85-ED5F-4D5A-B045-464D0BF9C0A1}"/>
                </a:ext>
              </a:extLst>
            </p:cNvPr>
            <p:cNvSpPr/>
            <p:nvPr/>
          </p:nvSpPr>
          <p:spPr>
            <a:xfrm rot="21378574">
              <a:off x="10463418" y="4870700"/>
              <a:ext cx="928038" cy="777549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8" name="Rechteck 57">
              <a:extLst>
                <a:ext uri="{FF2B5EF4-FFF2-40B4-BE49-F238E27FC236}">
                  <a16:creationId xmlns:a16="http://schemas.microsoft.com/office/drawing/2014/main" id="{0A99A529-A873-4C48-BD71-E2B4D8811517}"/>
                </a:ext>
              </a:extLst>
            </p:cNvPr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>
                  <a:solidFill>
                    <a:srgbClr val="C00000"/>
                  </a:solidFill>
                </a:rPr>
                <a:t>Bl</a:t>
              </a:r>
              <a:r>
                <a:rPr lang="de-DE" sz="2000" b="1" i="1" dirty="0">
                  <a:solidFill>
                    <a:srgbClr val="C00000"/>
                  </a:solidFill>
                </a:rPr>
                <a:t>. … an die Kl. zu erstatten sind.</a:t>
              </a:r>
            </a:p>
          </p:txBody>
        </p:sp>
      </p:grpSp>
      <p:grpSp>
        <p:nvGrpSpPr>
          <p:cNvPr id="59" name="Gruppieren 58">
            <a:extLst>
              <a:ext uri="{FF2B5EF4-FFF2-40B4-BE49-F238E27FC236}">
                <a16:creationId xmlns:a16="http://schemas.microsoft.com/office/drawing/2014/main" id="{D96AC0C9-DD0E-4139-91E5-3897DC5FE761}"/>
              </a:ext>
            </a:extLst>
          </p:cNvPr>
          <p:cNvGrpSpPr/>
          <p:nvPr/>
        </p:nvGrpSpPr>
        <p:grpSpPr>
          <a:xfrm>
            <a:off x="3839522" y="5214389"/>
            <a:ext cx="3961829" cy="1366140"/>
            <a:chOff x="7682832" y="4870700"/>
            <a:chExt cx="3961829" cy="1366140"/>
          </a:xfrm>
        </p:grpSpPr>
        <p:sp>
          <p:nvSpPr>
            <p:cNvPr id="60" name="Gleichschenkliges Dreieck 59">
              <a:extLst>
                <a:ext uri="{FF2B5EF4-FFF2-40B4-BE49-F238E27FC236}">
                  <a16:creationId xmlns:a16="http://schemas.microsoft.com/office/drawing/2014/main" id="{9CD61A4C-6037-46CC-87C1-59F8DF06B8A4}"/>
                </a:ext>
              </a:extLst>
            </p:cNvPr>
            <p:cNvSpPr/>
            <p:nvPr/>
          </p:nvSpPr>
          <p:spPr>
            <a:xfrm rot="21378574">
              <a:off x="10463418" y="4870700"/>
              <a:ext cx="928038" cy="777549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1" name="Rechteck 60">
              <a:extLst>
                <a:ext uri="{FF2B5EF4-FFF2-40B4-BE49-F238E27FC236}">
                  <a16:creationId xmlns:a16="http://schemas.microsoft.com/office/drawing/2014/main" id="{078C7844-A9AE-4520-AE34-5EBE1CE84CEF}"/>
                </a:ext>
              </a:extLst>
            </p:cNvPr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>
                  <a:solidFill>
                    <a:srgbClr val="C00000"/>
                  </a:solidFill>
                </a:rPr>
                <a:t>Bl</a:t>
              </a:r>
              <a:r>
                <a:rPr lang="de-DE" sz="2000" b="1" i="1" dirty="0">
                  <a:solidFill>
                    <a:srgbClr val="C00000"/>
                  </a:solidFill>
                </a:rPr>
                <a:t>. … an die Kl. zu erstatten sind.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1157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2" grpId="0" animBg="1"/>
      <p:bldP spid="13" grpId="0" animBg="1"/>
      <p:bldP spid="15" grpId="0" animBg="1"/>
      <p:bldP spid="29" grpId="0" animBg="1"/>
      <p:bldP spid="50" grpId="0" animBg="1"/>
      <p:bldP spid="5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a) Alle Kosten sind nun gem. § 9 Abs. 3 </a:t>
            </a:r>
            <a:r>
              <a:rPr lang="de-DE" dirty="0">
                <a:solidFill>
                  <a:srgbClr val="FF0000"/>
                </a:solidFill>
              </a:rPr>
              <a:t>Nr. 2 </a:t>
            </a:r>
            <a:r>
              <a:rPr lang="de-DE" dirty="0"/>
              <a:t>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Schlusskostenrechnung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18229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b) Kostenschuldner ist gem. § 29 Nr. 2 GKG der </a:t>
            </a:r>
            <a:r>
              <a:rPr lang="de-DE" u="sng" dirty="0"/>
              <a:t>Beklagte und die Kläger als Übernahmeschuldner</a:t>
            </a:r>
            <a:r>
              <a:rPr lang="de-DE" dirty="0"/>
              <a:t>.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3771486"/>
            <a:ext cx="10150979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c) Der von den Klägern, als Antragsschuldner gem. § 22 I S.1 GKG, geleisteter Vorschuss ist auf die zu 	Kosten der Beklagten, im Rahmen der </a:t>
            </a:r>
            <a:r>
              <a:rPr lang="de-DE" dirty="0" err="1"/>
              <a:t>Mithaft</a:t>
            </a:r>
            <a:r>
              <a:rPr lang="de-DE" dirty="0"/>
              <a:t>, zu verrechnen. </a:t>
            </a:r>
          </a:p>
          <a:p>
            <a:pPr lvl="0"/>
            <a:r>
              <a:rPr lang="de-DE" dirty="0"/>
              <a:t>	Es gibt </a:t>
            </a:r>
            <a:r>
              <a:rPr lang="de-DE" b="1" dirty="0"/>
              <a:t>keine</a:t>
            </a:r>
            <a:r>
              <a:rPr lang="de-DE" dirty="0"/>
              <a:t> offene </a:t>
            </a:r>
            <a:r>
              <a:rPr lang="de-DE" b="1" dirty="0"/>
              <a:t>Restforderung</a:t>
            </a:r>
            <a:endParaRPr lang="de-DE" dirty="0"/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Ü024z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2" name="Rechteck 11"/>
          <p:cNvSpPr/>
          <p:nvPr/>
        </p:nvSpPr>
        <p:spPr>
          <a:xfrm>
            <a:off x="11503759" y="2383582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4" name="Rechteck 13"/>
          <p:cNvSpPr/>
          <p:nvPr/>
        </p:nvSpPr>
        <p:spPr>
          <a:xfrm>
            <a:off x="11503759" y="309728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F</a:t>
            </a:r>
            <a:r>
              <a:rPr lang="de-DE" sz="16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503759" y="4168119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G</a:t>
            </a:r>
            <a:r>
              <a:rPr lang="de-DE" sz="1600" dirty="0">
                <a:solidFill>
                  <a:schemeClr val="tx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82964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2" grpId="0" animBg="1"/>
      <p:bldP spid="14" grpId="0" animBg="1"/>
      <p:bldP spid="17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1177</Words>
  <Application>Microsoft Office PowerPoint</Application>
  <PresentationFormat>Breitbild</PresentationFormat>
  <Paragraphs>339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62</cp:revision>
  <dcterms:created xsi:type="dcterms:W3CDTF">2023-07-24T07:26:55Z</dcterms:created>
  <dcterms:modified xsi:type="dcterms:W3CDTF">2024-12-10T10:01:27Z</dcterms:modified>
</cp:coreProperties>
</file>