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  <p:sldId id="264" r:id="rId6"/>
    <p:sldId id="265" r:id="rId7"/>
    <p:sldId id="266" r:id="rId8"/>
    <p:sldId id="272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10.12.2024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35825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1210</a:t>
            </a: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22.100,00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1233,00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742880" y="312599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1233,00 </a:t>
            </a: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61341" y="3870868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534,00</a:t>
            </a:r>
          </a:p>
        </p:txBody>
      </p:sp>
      <p:sp>
        <p:nvSpPr>
          <p:cNvPr id="24" name="Rechteck 23"/>
          <p:cNvSpPr/>
          <p:nvPr/>
        </p:nvSpPr>
        <p:spPr>
          <a:xfrm>
            <a:off x="8925150" y="390714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534,00 </a:t>
            </a: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9005</a:t>
            </a: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Sachverständigen-auslagen nach JVEG in voller Höhe</a:t>
            </a: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Gesamtkosten des Verfahrens</a:t>
            </a:r>
          </a:p>
        </p:txBody>
      </p:sp>
      <p:sp>
        <p:nvSpPr>
          <p:cNvPr id="37" name="Rechteck 36"/>
          <p:cNvSpPr/>
          <p:nvPr/>
        </p:nvSpPr>
        <p:spPr>
          <a:xfrm>
            <a:off x="6727869" y="5370158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chemeClr val="tx1"/>
                </a:solidFill>
              </a:rPr>
              <a:t> 1.767,00</a:t>
            </a:r>
          </a:p>
        </p:txBody>
      </p:sp>
      <p:sp>
        <p:nvSpPr>
          <p:cNvPr id="38" name="Rechteck 37"/>
          <p:cNvSpPr/>
          <p:nvPr/>
        </p:nvSpPr>
        <p:spPr>
          <a:xfrm>
            <a:off x="10439377" y="390714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534,00</a:t>
            </a: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1767,00€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</a:p>
        </p:txBody>
      </p:sp>
      <p:sp>
        <p:nvSpPr>
          <p:cNvPr id="22" name="Gefaltete Ecke 21"/>
          <p:cNvSpPr/>
          <p:nvPr/>
        </p:nvSpPr>
        <p:spPr>
          <a:xfrm>
            <a:off x="10146261" y="513885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534,00€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11851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Widerbekl</a:t>
                      </a:r>
                      <a:r>
                        <a:rPr lang="de-DE" sz="20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1210</a:t>
            </a: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8.500,00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735,00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483,00</a:t>
            </a: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420,00</a:t>
            </a: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Gesamtkosten des Verfahrens</a:t>
            </a:r>
          </a:p>
        </p:txBody>
      </p:sp>
      <p:sp>
        <p:nvSpPr>
          <p:cNvPr id="37" name="Rechteck 36"/>
          <p:cNvSpPr/>
          <p:nvPr/>
        </p:nvSpPr>
        <p:spPr>
          <a:xfrm>
            <a:off x="6783348" y="5425647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chemeClr val="tx1"/>
                </a:solidFill>
              </a:rPr>
              <a:t> 735,00</a:t>
            </a: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483,00€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de-DE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9334441" y="3558282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gem. Gebühr nach Einzelstreitwerten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8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258288" y="383485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    0,00 EUR</a:t>
              </a:r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gezahlt von Klägerin: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Schlusskostenrechnung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Davon tragen: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   483,00 EUR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Kläger 	                                     =  0,00 EUR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=0,00 EUR</a:t>
              </a:r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Zu verrechnen auf den Beklagten:</a:t>
            </a: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483,00 EUR</a:t>
            </a:r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Beklagte 	mit 100%                    = 735,00 EUR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6260045" y="2546344"/>
            <a:ext cx="4858304" cy="399259"/>
            <a:chOff x="6334361" y="3120074"/>
            <a:chExt cx="4858304" cy="399259"/>
          </a:xfrm>
        </p:grpSpPr>
        <p:sp>
          <p:nvSpPr>
            <p:cNvPr id="32" name="Rechteck 31"/>
            <p:cNvSpPr/>
            <p:nvPr/>
          </p:nvSpPr>
          <p:spPr>
            <a:xfrm>
              <a:off x="6334361" y="3120074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Bereits gezahlt vom Beklagten:</a:t>
              </a:r>
            </a:p>
          </p:txBody>
        </p:sp>
        <p:sp>
          <p:nvSpPr>
            <p:cNvPr id="31" name="Rectangle 1"/>
            <p:cNvSpPr>
              <a:spLocks noChangeArrowheads="1"/>
            </p:cNvSpPr>
            <p:nvPr/>
          </p:nvSpPr>
          <p:spPr bwMode="auto">
            <a:xfrm>
              <a:off x="9497879" y="3150001"/>
              <a:ext cx="1694786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252,00 EUR</a:t>
              </a:r>
            </a:p>
          </p:txBody>
        </p:sp>
      </p:grp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483,00€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483€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6260045" y="3085259"/>
            <a:ext cx="4858304" cy="399259"/>
            <a:chOff x="6334361" y="3120074"/>
            <a:chExt cx="4858304" cy="399259"/>
          </a:xfrm>
        </p:grpSpPr>
        <p:sp>
          <p:nvSpPr>
            <p:cNvPr id="29" name="Rechteck 28"/>
            <p:cNvSpPr/>
            <p:nvPr/>
          </p:nvSpPr>
          <p:spPr>
            <a:xfrm>
              <a:off x="6334361" y="3120074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Zu verrechnen vom Kläger:</a:t>
              </a: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9497879" y="3150001"/>
              <a:ext cx="1694786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483,00 EUR</a:t>
              </a:r>
            </a:p>
          </p:txBody>
        </p:sp>
      </p:grpSp>
      <p:sp>
        <p:nvSpPr>
          <p:cNvPr id="37" name="Gefaltete Ecke 36"/>
          <p:cNvSpPr/>
          <p:nvPr/>
        </p:nvSpPr>
        <p:spPr>
          <a:xfrm>
            <a:off x="8346263" y="4792449"/>
            <a:ext cx="1620140" cy="154852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Vorschuss für Widerklage=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735-483=252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6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6" grpId="0" animBg="1"/>
      <p:bldP spid="41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a) Alle Kosten sind nun gem. § 9 Abs. 3 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Kostenschuldner ist gem. § 29 Nr. 1 GKG der </a:t>
            </a:r>
            <a:r>
              <a:rPr lang="de-DE" u="sng" dirty="0"/>
              <a:t>Beklagte als Entscheidungsschuldner</a:t>
            </a:r>
            <a:r>
              <a:rPr lang="de-DE" dirty="0"/>
              <a:t>.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Der von dem Kläger, als Antragsschuldner gem. § 22 I S.1 GKG, geleisteter Vorschuss ist auf die </a:t>
            </a:r>
          </a:p>
          <a:p>
            <a:r>
              <a:rPr lang="de-DE" dirty="0"/>
              <a:t>    zu Kosten der Beklagten, im Rahmen der restlichen </a:t>
            </a:r>
            <a:r>
              <a:rPr lang="de-DE" dirty="0" err="1"/>
              <a:t>Mithaft</a:t>
            </a:r>
            <a:r>
              <a:rPr lang="de-DE" dirty="0"/>
              <a:t>, zu verrechnen.</a:t>
            </a:r>
          </a:p>
          <a:p>
            <a:endParaRPr lang="de-DE" dirty="0"/>
          </a:p>
          <a:p>
            <a:r>
              <a:rPr lang="de-DE" dirty="0"/>
              <a:t>    Es gibt </a:t>
            </a:r>
            <a:r>
              <a:rPr lang="de-DE" b="1" dirty="0"/>
              <a:t>keine</a:t>
            </a:r>
            <a:r>
              <a:rPr lang="de-DE" dirty="0"/>
              <a:t> offene </a:t>
            </a:r>
            <a:r>
              <a:rPr lang="de-DE" b="1" dirty="0"/>
              <a:t>Restforderung.</a:t>
            </a:r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2" name="Rechteck 11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087028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4593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Zu verrechnen auf Kläger:</a:t>
            </a: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  0,00 EUR</a:t>
              </a:r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gezahlt von Klägerin: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Schlusskostenrechnung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Davon tragen: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   1233,00 EUR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Kläger 			= 1767,00 EUR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=84,00 EUR</a:t>
              </a:r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Zu verrechnen vom Beklagten: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342423" y="2944538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   534,00 EUR</a:t>
              </a:r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Beklagte 			= 0,00 EUR</a:t>
            </a:r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rgbClr val="FF0000"/>
                </a:solidFill>
              </a:rPr>
              <a:t>Bereits gezahlt von Beklagten:</a:t>
            </a: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= 450,00 EUR</a:t>
            </a: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450,00 EUR</a:t>
            </a:r>
          </a:p>
        </p:txBody>
      </p:sp>
      <p:sp>
        <p:nvSpPr>
          <p:cNvPr id="36" name="Gefaltete Ecke 35"/>
          <p:cNvSpPr/>
          <p:nvPr/>
        </p:nvSpPr>
        <p:spPr>
          <a:xfrm>
            <a:off x="8454341" y="268187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534€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7179026" y="4837618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Beklagten=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534€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8750829" y="4837618"/>
            <a:ext cx="1447400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534€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450€=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84€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10260702" y="4815733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restliche </a:t>
            </a:r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Bekl.=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84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7" name="Rechteckige Legende 46"/>
          <p:cNvSpPr/>
          <p:nvPr/>
        </p:nvSpPr>
        <p:spPr>
          <a:xfrm>
            <a:off x="1267794" y="5136587"/>
            <a:ext cx="2727701" cy="612648"/>
          </a:xfrm>
          <a:prstGeom prst="wedgeRectCallout">
            <a:avLst>
              <a:gd name="adj1" fmla="val 53631"/>
              <a:gd name="adj2" fmla="val -12485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>
                <a:solidFill>
                  <a:schemeClr val="tx1"/>
                </a:solidFill>
              </a:rPr>
              <a:t>Zweitschuldnerrechnung</a:t>
            </a:r>
            <a:r>
              <a:rPr lang="de-DE" sz="1600" dirty="0">
                <a:solidFill>
                  <a:schemeClr val="tx1"/>
                </a:solidFill>
              </a:rPr>
              <a:t> über diesen Betrag möglich !!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5320066" y="2802717"/>
            <a:ext cx="1125307" cy="115077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450,00 EUR</a:t>
            </a: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22" grpId="0" animBg="1"/>
      <p:bldP spid="24" grpId="0" animBg="1"/>
      <p:bldP spid="26" grpId="0" animBg="1"/>
      <p:bldP spid="31" grpId="0" animBg="1"/>
      <p:bldP spid="36" grpId="0" animBg="1"/>
      <p:bldP spid="41" grpId="0" animBg="1"/>
      <p:bldP spid="46" grpId="0" animBg="1"/>
      <p:bldP spid="40" grpId="0" animBg="1"/>
      <p:bldP spid="47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a) Alle Kosten sind nun gem. § 9 Abs. 3 </a:t>
            </a:r>
            <a:r>
              <a:rPr lang="de-DE" dirty="0">
                <a:solidFill>
                  <a:srgbClr val="FF0000"/>
                </a:solidFill>
              </a:rPr>
              <a:t>Nr. 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417947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Kostenschuldner ist gem. § 29 Nr. 1 GKG der Beklagte als Entscheidungsschuldner.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66394" y="4289576"/>
            <a:ext cx="10150979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Der von dem Beklagten, als Antragsschuldner gem. § 22 I S.1 GKG, geleisteter Vorschuss ist auf die zu 	Kosten der Klägerin, im Rahmen der </a:t>
            </a:r>
            <a:r>
              <a:rPr lang="de-DE" dirty="0" err="1"/>
              <a:t>Mithaft</a:t>
            </a:r>
            <a:r>
              <a:rPr lang="de-DE" dirty="0"/>
              <a:t>, zu verrechnen.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von dem Kläger erfordert. Für den Restbetrag von 84 EUR trägt der Bekl. die 	</a:t>
            </a:r>
            <a:r>
              <a:rPr lang="de-DE" dirty="0" err="1"/>
              <a:t>Mithaft</a:t>
            </a:r>
            <a:r>
              <a:rPr lang="de-DE" dirty="0"/>
              <a:t> voll.</a:t>
            </a:r>
          </a:p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hteck 15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60827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149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569583" y="3218372"/>
            <a:ext cx="809468" cy="295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1211</a:t>
            </a:r>
          </a:p>
        </p:txBody>
      </p:sp>
      <p:sp>
        <p:nvSpPr>
          <p:cNvPr id="4" name="Rechteck 3"/>
          <p:cNvSpPr/>
          <p:nvPr/>
        </p:nvSpPr>
        <p:spPr>
          <a:xfrm>
            <a:off x="4698135" y="3138762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2.340,00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6814752" y="3207180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119,00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619985" y="3189914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119,00 </a:t>
            </a:r>
          </a:p>
        </p:txBody>
      </p:sp>
      <p:sp>
        <p:nvSpPr>
          <p:cNvPr id="15" name="Rechteck 14"/>
          <p:cNvSpPr/>
          <p:nvPr/>
        </p:nvSpPr>
        <p:spPr>
          <a:xfrm>
            <a:off x="2480869" y="3115721"/>
            <a:ext cx="1781284" cy="548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</p:txBody>
      </p:sp>
      <p:sp>
        <p:nvSpPr>
          <p:cNvPr id="22" name="Rechteck 21"/>
          <p:cNvSpPr/>
          <p:nvPr/>
        </p:nvSpPr>
        <p:spPr>
          <a:xfrm>
            <a:off x="10217314" y="318743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</a:p>
        </p:txBody>
      </p:sp>
      <p:sp>
        <p:nvSpPr>
          <p:cNvPr id="36" name="Rechteck 35"/>
          <p:cNvSpPr/>
          <p:nvPr/>
        </p:nvSpPr>
        <p:spPr>
          <a:xfrm>
            <a:off x="2480869" y="3853401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Gesamtkosten des Verfahrens</a:t>
            </a:r>
          </a:p>
        </p:txBody>
      </p:sp>
      <p:sp>
        <p:nvSpPr>
          <p:cNvPr id="37" name="Rechteck 36"/>
          <p:cNvSpPr/>
          <p:nvPr/>
        </p:nvSpPr>
        <p:spPr>
          <a:xfrm>
            <a:off x="6543204" y="3836683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chemeClr val="tx1"/>
                </a:solidFill>
              </a:rPr>
              <a:t> 119,00</a:t>
            </a: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</a:t>
            </a:r>
          </a:p>
        </p:txBody>
      </p:sp>
      <p:sp>
        <p:nvSpPr>
          <p:cNvPr id="43" name="Rechteck 42"/>
          <p:cNvSpPr/>
          <p:nvPr/>
        </p:nvSpPr>
        <p:spPr>
          <a:xfrm>
            <a:off x="10259734" y="535990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788,00</a:t>
            </a:r>
          </a:p>
        </p:txBody>
      </p:sp>
    </p:spTree>
    <p:extLst>
      <p:ext uri="{BB962C8B-B14F-4D97-AF65-F5344CB8AC3E}">
        <p14:creationId xmlns:p14="http://schemas.microsoft.com/office/powerpoint/2010/main" val="11443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>
                  <a:solidFill>
                    <a:schemeClr val="tx1"/>
                  </a:solidFill>
                </a:rPr>
                <a:t>zuviel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    130,00 EUR</a:t>
              </a:r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gezahlt von Klägerin: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Schlusskostenrechnung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Davon tragen: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   357,00 EUR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Kläger mit      		       100% =  119,00 EUR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Summe/Rest: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 238,00 EUR</a:t>
              </a:r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Beklagte	                       mit 0% = 0,00 EUR</a:t>
            </a:r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gezahlt von Beklagten:</a:t>
            </a: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130,00 EUR</a:t>
            </a:r>
          </a:p>
        </p:txBody>
      </p:sp>
      <p:grpSp>
        <p:nvGrpSpPr>
          <p:cNvPr id="37" name="Gruppieren 36"/>
          <p:cNvGrpSpPr/>
          <p:nvPr/>
        </p:nvGrpSpPr>
        <p:grpSpPr>
          <a:xfrm>
            <a:off x="723752" y="4727673"/>
            <a:ext cx="3961829" cy="1366140"/>
            <a:chOff x="7682832" y="4870700"/>
            <a:chExt cx="3961829" cy="1366140"/>
          </a:xfrm>
        </p:grpSpPr>
        <p:sp>
          <p:nvSpPr>
            <p:cNvPr id="45" name="Gleichschenkliges Dreieck 44"/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>
                  <a:solidFill>
                    <a:srgbClr val="C00000"/>
                  </a:solidFill>
                </a:rPr>
                <a:t>Bl</a:t>
              </a:r>
              <a:r>
                <a:rPr lang="de-DE" sz="2000" b="1" i="1" dirty="0">
                  <a:solidFill>
                    <a:srgbClr val="C00000"/>
                  </a:solidFill>
                </a:rPr>
                <a:t>. … an die Kl. zu erstatten sind.</a:t>
              </a: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7579881" y="4735848"/>
            <a:ext cx="3961829" cy="1366140"/>
            <a:chOff x="7682832" y="4870700"/>
            <a:chExt cx="3961829" cy="1366140"/>
          </a:xfrm>
        </p:grpSpPr>
        <p:sp>
          <p:nvSpPr>
            <p:cNvPr id="49" name="Gleichschenkliges Dreieck 48"/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Rechteck 49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>
                  <a:solidFill>
                    <a:srgbClr val="C00000"/>
                  </a:solidFill>
                </a:rPr>
                <a:t>Bl</a:t>
              </a:r>
              <a:r>
                <a:rPr lang="de-DE" sz="2000" b="1" i="1" dirty="0">
                  <a:solidFill>
                    <a:srgbClr val="C00000"/>
                  </a:solidFill>
                </a:rPr>
                <a:t>. … an Bekl. zu erstatten sind.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80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22" grpId="0" animBg="1"/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a) Alle Kosten sind nun gem. § 9 Abs. 3 </a:t>
            </a:r>
            <a:r>
              <a:rPr lang="de-DE" dirty="0">
                <a:solidFill>
                  <a:srgbClr val="FF0000"/>
                </a:solidFill>
              </a:rPr>
              <a:t>Nr. 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</a:t>
            </a:r>
            <a:r>
              <a:rPr lang="de-DE" dirty="0">
                <a:solidFill>
                  <a:srgbClr val="FF0000"/>
                </a:solidFill>
              </a:rPr>
              <a:t>Kostenschuldner ist gem. . § 22 I S.1 GKG der Kläger mit, als </a:t>
            </a:r>
            <a:r>
              <a:rPr lang="de-DE" dirty="0" err="1">
                <a:solidFill>
                  <a:srgbClr val="FF0000"/>
                </a:solidFill>
              </a:rPr>
              <a:t>Antragsschulder</a:t>
            </a:r>
            <a:r>
              <a:rPr lang="de-DE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349588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mit </a:t>
            </a:r>
            <a:r>
              <a:rPr lang="de-DE" b="1" dirty="0"/>
              <a:t>Kost18 </a:t>
            </a:r>
          </a:p>
          <a:p>
            <a:r>
              <a:rPr lang="de-DE" b="1" dirty="0"/>
              <a:t>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den Kläger und den Beklagten erstattet. 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2" name="Rechteck 11"/>
          <p:cNvSpPr/>
          <p:nvPr/>
        </p:nvSpPr>
        <p:spPr>
          <a:xfrm>
            <a:off x="11351366" y="2561616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351366" y="4420486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hteck 17"/>
          <p:cNvSpPr/>
          <p:nvPr/>
        </p:nvSpPr>
        <p:spPr>
          <a:xfrm>
            <a:off x="11351366" y="3430381"/>
            <a:ext cx="532014" cy="5573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2732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524227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 zu 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 zu</a:t>
                      </a:r>
                      <a:r>
                        <a:rPr lang="de-DE" sz="2000" baseline="0" dirty="0">
                          <a:solidFill>
                            <a:schemeClr val="tx1"/>
                          </a:solidFill>
                          <a:effectLst/>
                        </a:rPr>
                        <a:t> 2)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1211</a:t>
            </a: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16.800,00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353,00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338474" y="3046115"/>
            <a:ext cx="1786063" cy="833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Kl.zu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1) 353,00</a:t>
            </a:r>
          </a:p>
          <a:p>
            <a:pPr>
              <a:lnSpc>
                <a:spcPct val="107000"/>
              </a:lnSpc>
              <a:defRPr/>
            </a:pPr>
            <a:r>
              <a:rPr lang="de-DE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Kl.zu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2) 353,00</a:t>
            </a:r>
          </a:p>
          <a:p>
            <a:pPr lvl="0">
              <a:lnSpc>
                <a:spcPct val="107000"/>
              </a:lnSpc>
              <a:defRPr/>
            </a:pP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Gesamtkosten des Verfahrens</a:t>
            </a: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>
                <a:solidFill>
                  <a:schemeClr val="tx1"/>
                </a:solidFill>
              </a:rPr>
              <a:t> 353,00</a:t>
            </a: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je Kläger=</a:t>
            </a:r>
          </a:p>
          <a:p>
            <a:pPr algn="ctr"/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353€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56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443220"/>
            <a:ext cx="3076373" cy="3594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Schlusskostenrechnung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Davon tragen: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743824" y="1697661"/>
            <a:ext cx="3686175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Beklagte   50%        =  176,50 EUR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450106" y="2444346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529,50 EUR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336552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Kläger zu 1)  25% =  88,25 EUR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15764"/>
            <a:ext cx="3405887" cy="440895"/>
            <a:chOff x="1190005" y="5486617"/>
            <a:chExt cx="3405887" cy="440895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2060611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>
                  <a:solidFill>
                    <a:schemeClr val="tx1"/>
                  </a:solidFill>
                </a:rPr>
                <a:t>zuviel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3074073" y="5486617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441,25 EUR</a:t>
              </a: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81227" y="3502304"/>
            <a:ext cx="3407237" cy="528013"/>
            <a:chOff x="1188655" y="5940139"/>
            <a:chExt cx="3407237" cy="528013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39"/>
              <a:ext cx="2390573" cy="5280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Zu verrechnen </a:t>
              </a:r>
            </a:p>
            <a:p>
              <a:r>
                <a:rPr lang="de-DE" dirty="0">
                  <a:solidFill>
                    <a:schemeClr val="tx1"/>
                  </a:solidFill>
                </a:rPr>
                <a:t>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3074073" y="6027258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88,25 EUR</a:t>
              </a: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606401" y="4210156"/>
            <a:ext cx="3382063" cy="421672"/>
            <a:chOff x="1190005" y="6361812"/>
            <a:chExt cx="3382063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2365399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>
                  <a:solidFill>
                    <a:schemeClr val="tx1"/>
                  </a:solidFill>
                </a:rPr>
                <a:t>zuviel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3050249" y="641415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353,00 EUR</a:t>
              </a: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7854385" y="3837717"/>
            <a:ext cx="3420168" cy="421672"/>
            <a:chOff x="2013682" y="6290355"/>
            <a:chExt cx="3420168" cy="421672"/>
          </a:xfrm>
        </p:grpSpPr>
        <p:sp>
          <p:nvSpPr>
            <p:cNvPr id="35" name="Rechteck 34"/>
            <p:cNvSpPr/>
            <p:nvPr/>
          </p:nvSpPr>
          <p:spPr>
            <a:xfrm>
              <a:off x="2013682" y="6290355"/>
              <a:ext cx="2736089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3912031" y="6342695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0,00 EUR</a:t>
              </a:r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175113" y="1708166"/>
            <a:ext cx="336552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Kläger zu 2)  25% =  88,25 EUR</a:t>
            </a:r>
          </a:p>
        </p:txBody>
      </p:sp>
      <p:grpSp>
        <p:nvGrpSpPr>
          <p:cNvPr id="30" name="Gruppieren 29"/>
          <p:cNvGrpSpPr/>
          <p:nvPr/>
        </p:nvGrpSpPr>
        <p:grpSpPr>
          <a:xfrm>
            <a:off x="7812904" y="2331354"/>
            <a:ext cx="3407237" cy="528013"/>
            <a:chOff x="1188655" y="5940139"/>
            <a:chExt cx="3407237" cy="528013"/>
          </a:xfrm>
        </p:grpSpPr>
        <p:sp>
          <p:nvSpPr>
            <p:cNvPr id="37" name="Rechteck 36"/>
            <p:cNvSpPr/>
            <p:nvPr/>
          </p:nvSpPr>
          <p:spPr>
            <a:xfrm>
              <a:off x="1188655" y="5940139"/>
              <a:ext cx="2390573" cy="5280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Zu verrechnen </a:t>
              </a:r>
            </a:p>
            <a:p>
              <a:r>
                <a:rPr lang="de-DE" dirty="0">
                  <a:solidFill>
                    <a:schemeClr val="tx1"/>
                  </a:solidFill>
                </a:rPr>
                <a:t>von </a:t>
              </a:r>
              <a:r>
                <a:rPr lang="de-DE" dirty="0" err="1">
                  <a:solidFill>
                    <a:schemeClr val="tx1"/>
                  </a:solidFill>
                </a:rPr>
                <a:t>Kl</a:t>
              </a:r>
              <a:r>
                <a:rPr lang="de-DE" dirty="0">
                  <a:solidFill>
                    <a:schemeClr val="tx1"/>
                  </a:solidFill>
                </a:rPr>
                <a:t> zu 1) </a:t>
              </a:r>
            </a:p>
          </p:txBody>
        </p:sp>
        <p:sp>
          <p:nvSpPr>
            <p:cNvPr id="38" name="Rectangle 1"/>
            <p:cNvSpPr>
              <a:spLocks noChangeArrowheads="1"/>
            </p:cNvSpPr>
            <p:nvPr/>
          </p:nvSpPr>
          <p:spPr bwMode="auto">
            <a:xfrm>
              <a:off x="3074073" y="6027258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88,25 EUR</a:t>
              </a: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7840431" y="3115764"/>
            <a:ext cx="3407237" cy="528013"/>
            <a:chOff x="1188655" y="5940139"/>
            <a:chExt cx="3407237" cy="528013"/>
          </a:xfrm>
        </p:grpSpPr>
        <p:sp>
          <p:nvSpPr>
            <p:cNvPr id="40" name="Rechteck 39"/>
            <p:cNvSpPr/>
            <p:nvPr/>
          </p:nvSpPr>
          <p:spPr>
            <a:xfrm>
              <a:off x="1188655" y="5940139"/>
              <a:ext cx="2390573" cy="5280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Zu verrechnen </a:t>
              </a:r>
            </a:p>
            <a:p>
              <a:r>
                <a:rPr lang="de-DE" dirty="0">
                  <a:solidFill>
                    <a:schemeClr val="tx1"/>
                  </a:solidFill>
                </a:rPr>
                <a:t>von </a:t>
              </a:r>
              <a:r>
                <a:rPr lang="de-DE" dirty="0" err="1">
                  <a:solidFill>
                    <a:schemeClr val="tx1"/>
                  </a:solidFill>
                </a:rPr>
                <a:t>Kl</a:t>
              </a:r>
              <a:r>
                <a:rPr lang="de-DE" dirty="0">
                  <a:solidFill>
                    <a:schemeClr val="tx1"/>
                  </a:solidFill>
                </a:rPr>
                <a:t> zu 2) </a:t>
              </a:r>
            </a:p>
          </p:txBody>
        </p:sp>
        <p:sp>
          <p:nvSpPr>
            <p:cNvPr id="41" name="Rectangle 1"/>
            <p:cNvSpPr>
              <a:spLocks noChangeArrowheads="1"/>
            </p:cNvSpPr>
            <p:nvPr/>
          </p:nvSpPr>
          <p:spPr bwMode="auto">
            <a:xfrm>
              <a:off x="3074073" y="6027258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 88,25  EUR</a:t>
              </a: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4175113" y="2439383"/>
            <a:ext cx="3290331" cy="374295"/>
            <a:chOff x="4175113" y="2439383"/>
            <a:chExt cx="3290331" cy="374295"/>
          </a:xfrm>
        </p:grpSpPr>
        <p:sp>
          <p:nvSpPr>
            <p:cNvPr id="42" name="Rechteck 41"/>
            <p:cNvSpPr/>
            <p:nvPr/>
          </p:nvSpPr>
          <p:spPr>
            <a:xfrm>
              <a:off x="4175113" y="2439383"/>
              <a:ext cx="3076373" cy="3594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gezahlt: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5943625" y="2444346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529,50 EUR</a:t>
              </a:r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4169588" y="3099205"/>
            <a:ext cx="3295856" cy="421672"/>
            <a:chOff x="1190005" y="5505840"/>
            <a:chExt cx="3295856" cy="421672"/>
          </a:xfrm>
        </p:grpSpPr>
        <p:sp>
          <p:nvSpPr>
            <p:cNvPr id="45" name="Rechteck 44"/>
            <p:cNvSpPr/>
            <p:nvPr/>
          </p:nvSpPr>
          <p:spPr>
            <a:xfrm>
              <a:off x="1190005" y="5505840"/>
              <a:ext cx="2060611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>
                  <a:solidFill>
                    <a:schemeClr val="tx1"/>
                  </a:solidFill>
                </a:rPr>
                <a:t>zuviel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1"/>
            <p:cNvSpPr>
              <a:spLocks noChangeArrowheads="1"/>
            </p:cNvSpPr>
            <p:nvPr/>
          </p:nvSpPr>
          <p:spPr bwMode="auto">
            <a:xfrm>
              <a:off x="2964042" y="5505840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441,25 EUR</a:t>
              </a:r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4176063" y="3605705"/>
            <a:ext cx="3289380" cy="528013"/>
            <a:chOff x="1188655" y="5940139"/>
            <a:chExt cx="3289380" cy="528013"/>
          </a:xfrm>
        </p:grpSpPr>
        <p:sp>
          <p:nvSpPr>
            <p:cNvPr id="48" name="Rechteck 47"/>
            <p:cNvSpPr/>
            <p:nvPr/>
          </p:nvSpPr>
          <p:spPr>
            <a:xfrm>
              <a:off x="1188655" y="5940139"/>
              <a:ext cx="2390573" cy="5280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Zu verrechnen </a:t>
              </a:r>
            </a:p>
            <a:p>
              <a:r>
                <a:rPr lang="de-DE" dirty="0">
                  <a:solidFill>
                    <a:schemeClr val="tx1"/>
                  </a:solidFill>
                </a:rPr>
                <a:t>auf Bekl. </a:t>
              </a:r>
            </a:p>
          </p:txBody>
        </p:sp>
        <p:sp>
          <p:nvSpPr>
            <p:cNvPr id="49" name="Rectangle 1"/>
            <p:cNvSpPr>
              <a:spLocks noChangeArrowheads="1"/>
            </p:cNvSpPr>
            <p:nvPr/>
          </p:nvSpPr>
          <p:spPr bwMode="auto">
            <a:xfrm>
              <a:off x="2956216" y="601947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88,25 EUR</a:t>
              </a:r>
            </a:p>
          </p:txBody>
        </p:sp>
      </p:grpSp>
      <p:sp>
        <p:nvSpPr>
          <p:cNvPr id="50" name="Gefaltete Ecke 49"/>
          <p:cNvSpPr/>
          <p:nvPr/>
        </p:nvSpPr>
        <p:spPr>
          <a:xfrm>
            <a:off x="7908874" y="4465663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</a:t>
            </a:r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 Mithaft-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353</a:t>
            </a:r>
          </a:p>
          <a:p>
            <a:pPr marL="342900" indent="-342900" algn="ctr">
              <a:buFontTx/>
              <a:buChar char="-"/>
            </a:pPr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88,25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 264,75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3938863" y="2684996"/>
            <a:ext cx="4238005" cy="10092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49" idx="3"/>
          </p:cNvCxnSpPr>
          <p:nvPr/>
        </p:nvCxnSpPr>
        <p:spPr>
          <a:xfrm flipV="1">
            <a:off x="7465443" y="3484592"/>
            <a:ext cx="771906" cy="38511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Gefaltete Ecke 52"/>
          <p:cNvSpPr/>
          <p:nvPr/>
        </p:nvSpPr>
        <p:spPr>
          <a:xfrm>
            <a:off x="180860" y="3476766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</a:t>
            </a:r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 Mithaft-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353</a:t>
            </a:r>
          </a:p>
          <a:p>
            <a:pPr marL="342900" indent="-342900" algn="ctr">
              <a:buFontTx/>
              <a:buChar char="-"/>
            </a:pPr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88,25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 264,75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4293264" y="4312202"/>
            <a:ext cx="3224842" cy="421672"/>
            <a:chOff x="4724468" y="6347024"/>
            <a:chExt cx="3224842" cy="421672"/>
          </a:xfrm>
        </p:grpSpPr>
        <p:sp>
          <p:nvSpPr>
            <p:cNvPr id="55" name="Rechteck 54"/>
            <p:cNvSpPr/>
            <p:nvPr/>
          </p:nvSpPr>
          <p:spPr>
            <a:xfrm>
              <a:off x="4724468" y="6347024"/>
              <a:ext cx="2365399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>
                  <a:solidFill>
                    <a:schemeClr val="tx1"/>
                  </a:solidFill>
                </a:rPr>
                <a:t>zuviel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1"/>
            <p:cNvSpPr>
              <a:spLocks noChangeArrowheads="1"/>
            </p:cNvSpPr>
            <p:nvPr/>
          </p:nvSpPr>
          <p:spPr bwMode="auto">
            <a:xfrm>
              <a:off x="6427491" y="6385048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353,00 EUR</a:t>
              </a:r>
            </a:p>
          </p:txBody>
        </p:sp>
      </p:grp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DA98C535-23AD-4319-A538-F2DACBC5297B}"/>
              </a:ext>
            </a:extLst>
          </p:cNvPr>
          <p:cNvGrpSpPr/>
          <p:nvPr/>
        </p:nvGrpSpPr>
        <p:grpSpPr>
          <a:xfrm>
            <a:off x="550442" y="4583018"/>
            <a:ext cx="3961829" cy="1366140"/>
            <a:chOff x="7682832" y="4870700"/>
            <a:chExt cx="3961829" cy="1366140"/>
          </a:xfrm>
        </p:grpSpPr>
        <p:sp>
          <p:nvSpPr>
            <p:cNvPr id="57" name="Gleichschenkliges Dreieck 56">
              <a:extLst>
                <a:ext uri="{FF2B5EF4-FFF2-40B4-BE49-F238E27FC236}">
                  <a16:creationId xmlns:a16="http://schemas.microsoft.com/office/drawing/2014/main" id="{70DF1E85-ED5F-4D5A-B045-464D0BF9C0A1}"/>
                </a:ext>
              </a:extLst>
            </p:cNvPr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Rechteck 57">
              <a:extLst>
                <a:ext uri="{FF2B5EF4-FFF2-40B4-BE49-F238E27FC236}">
                  <a16:creationId xmlns:a16="http://schemas.microsoft.com/office/drawing/2014/main" id="{0A99A529-A873-4C48-BD71-E2B4D8811517}"/>
                </a:ext>
              </a:extLst>
            </p:cNvPr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>
                  <a:solidFill>
                    <a:srgbClr val="C00000"/>
                  </a:solidFill>
                </a:rPr>
                <a:t>Bl</a:t>
              </a:r>
              <a:r>
                <a:rPr lang="de-DE" sz="2000" b="1" i="1" dirty="0">
                  <a:solidFill>
                    <a:srgbClr val="C00000"/>
                  </a:solidFill>
                </a:rPr>
                <a:t>. … an die Kl. zu erstatten sind.</a:t>
              </a:r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D96AC0C9-DD0E-4139-91E5-3897DC5FE761}"/>
              </a:ext>
            </a:extLst>
          </p:cNvPr>
          <p:cNvGrpSpPr/>
          <p:nvPr/>
        </p:nvGrpSpPr>
        <p:grpSpPr>
          <a:xfrm>
            <a:off x="3839522" y="5214389"/>
            <a:ext cx="3961829" cy="1366140"/>
            <a:chOff x="7682832" y="4870700"/>
            <a:chExt cx="3961829" cy="1366140"/>
          </a:xfrm>
        </p:grpSpPr>
        <p:sp>
          <p:nvSpPr>
            <p:cNvPr id="60" name="Gleichschenkliges Dreieck 59">
              <a:extLst>
                <a:ext uri="{FF2B5EF4-FFF2-40B4-BE49-F238E27FC236}">
                  <a16:creationId xmlns:a16="http://schemas.microsoft.com/office/drawing/2014/main" id="{9CD61A4C-6037-46CC-87C1-59F8DF06B8A4}"/>
                </a:ext>
              </a:extLst>
            </p:cNvPr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078C7844-A9AE-4520-AE34-5EBE1CE84CEF}"/>
                </a:ext>
              </a:extLst>
            </p:cNvPr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>
                  <a:solidFill>
                    <a:srgbClr val="C00000"/>
                  </a:solidFill>
                </a:rPr>
                <a:t>Bl</a:t>
              </a:r>
              <a:r>
                <a:rPr lang="de-DE" sz="2000" b="1" i="1" dirty="0">
                  <a:solidFill>
                    <a:srgbClr val="C00000"/>
                  </a:solidFill>
                </a:rPr>
                <a:t>. … an die Kl. zu erstatten sind.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11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29" grpId="0" animBg="1"/>
      <p:bldP spid="50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a) Alle Kosten sind nun gem. § 9 Abs. 3 </a:t>
            </a:r>
            <a:r>
              <a:rPr lang="de-DE" dirty="0">
                <a:solidFill>
                  <a:srgbClr val="FF0000"/>
                </a:solidFill>
              </a:rPr>
              <a:t>Nr. 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229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Kostenschuldner ist gem. § 29 Nr. 2 GKG der </a:t>
            </a:r>
            <a:r>
              <a:rPr lang="de-DE" u="sng" dirty="0"/>
              <a:t>Beklagte und die Kläger als Übernahmeschuldner</a:t>
            </a:r>
            <a:r>
              <a:rPr lang="de-DE" dirty="0"/>
              <a:t>.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771486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Der von den Klägern, als Antragsschuldner gem. § 22 I S.1 GKG, geleisteter Vorschuss ist auf die zu 	Kosten der Beklagten, im Rahmen der </a:t>
            </a:r>
            <a:r>
              <a:rPr lang="de-DE" dirty="0" err="1"/>
              <a:t>Mithaft</a:t>
            </a:r>
            <a:r>
              <a:rPr lang="de-DE" dirty="0"/>
              <a:t>, zu verrechnen. </a:t>
            </a:r>
          </a:p>
          <a:p>
            <a:pPr lvl="0"/>
            <a:r>
              <a:rPr lang="de-DE" dirty="0"/>
              <a:t>	Es gibt </a:t>
            </a:r>
            <a:r>
              <a:rPr lang="de-DE" b="1" dirty="0"/>
              <a:t>keine</a:t>
            </a:r>
            <a:r>
              <a:rPr lang="de-DE" dirty="0"/>
              <a:t> offene </a:t>
            </a:r>
            <a:r>
              <a:rPr lang="de-DE" b="1" dirty="0"/>
              <a:t>Restforderung</a:t>
            </a:r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2" name="Rechteck 11"/>
          <p:cNvSpPr/>
          <p:nvPr/>
        </p:nvSpPr>
        <p:spPr>
          <a:xfrm>
            <a:off x="11503759" y="238358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09728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1681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Microsoft Office PowerPoint</Application>
  <PresentationFormat>Breitbild</PresentationFormat>
  <Paragraphs>339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62</cp:revision>
  <dcterms:created xsi:type="dcterms:W3CDTF">2023-07-24T07:26:55Z</dcterms:created>
  <dcterms:modified xsi:type="dcterms:W3CDTF">2024-12-10T10:01:27Z</dcterms:modified>
</cp:coreProperties>
</file>