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27"/>
    <p:restoredTop sz="94658"/>
  </p:normalViewPr>
  <p:slideViewPr>
    <p:cSldViewPr snapToGrid="0">
      <p:cViewPr varScale="1">
        <p:scale>
          <a:sx n="105" d="100"/>
          <a:sy n="105" d="100"/>
        </p:scale>
        <p:origin x="14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305854-F6A0-5D47-2B11-D2B4286E0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47E94F3-3392-E0BF-F00B-3F9009C2BC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1BD763-9ACA-9CAD-4644-57552EC5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5621-033C-6644-A1B7-C8266CC32C0C}" type="datetimeFigureOut">
              <a:rPr lang="de-DE" smtClean="0"/>
              <a:t>16.07.2026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13EE8E-FAA9-F6F1-D0DC-578610CBA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9DF504-0F83-8D36-821C-CACFA5022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2D56E-0DCD-FF46-95F0-A6F306A4B1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564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39FBFD-D6E5-7A89-B7A2-A9F85B5DB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B81A654-EE8E-196D-BDD7-18BEAB1EA3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0A5756-8D61-5AD7-3594-6E001BDB2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5621-033C-6644-A1B7-C8266CC32C0C}" type="datetimeFigureOut">
              <a:rPr lang="de-DE" smtClean="0"/>
              <a:t>16.07.2026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1E390B5-B532-0510-6A4C-94D4935E2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AACE7E-2280-9726-3A4E-FDD172CF0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2D56E-0DCD-FF46-95F0-A6F306A4B1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7528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67D80DB-7685-C2E5-E4B7-F76420832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8FCE3B7-9AFE-19FF-DC89-B10185C53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CA13EE-2F95-1937-6AA3-8B7FA1C87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5621-033C-6644-A1B7-C8266CC32C0C}" type="datetimeFigureOut">
              <a:rPr lang="de-DE" smtClean="0"/>
              <a:t>16.07.2026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2A1796A-3DE7-D5C6-5158-18F4D51AD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5C9F39-7CF4-6B4E-076E-960ECE76C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2D56E-0DCD-FF46-95F0-A6F306A4B1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084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AE857F-0029-BB51-A4E2-A267328FE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558B7D-812D-B933-246B-6F1391C02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85BAFD-82B4-FE21-0C2C-F49F91520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5621-033C-6644-A1B7-C8266CC32C0C}" type="datetimeFigureOut">
              <a:rPr lang="de-DE" smtClean="0"/>
              <a:t>16.07.2026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55EA57-2FCC-9179-4FB2-CDAE2467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53C27E-EECC-31D1-B309-74409A1F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2D56E-0DCD-FF46-95F0-A6F306A4B1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034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D3392E-179B-4C34-C55B-62F5FCB09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BC78A5B-4C4C-5A29-B2B2-0C7FD9FCD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0E51C95-7C9D-7446-C7F2-65033E2D0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5621-033C-6644-A1B7-C8266CC32C0C}" type="datetimeFigureOut">
              <a:rPr lang="de-DE" smtClean="0"/>
              <a:t>16.07.2026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9EA4E8-6DE9-16A1-546A-3349F8FB9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9F6089-F746-7F70-A4D8-EB0B496C6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2D56E-0DCD-FF46-95F0-A6F306A4B1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3793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002562-17BC-ABD6-7D94-FD8B91C57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9A3B75-1557-5FC5-2AA9-B94DAFA937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032EC91-308E-8E31-008B-BD2678E47B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D2D1302-1539-D4DA-375D-E3F497ABD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5621-033C-6644-A1B7-C8266CC32C0C}" type="datetimeFigureOut">
              <a:rPr lang="de-DE" smtClean="0"/>
              <a:t>16.07.2026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5DEC028-A847-647D-BC4F-8E4C06EBB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6C67949-FB9E-4173-5F39-530EADDE5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2D56E-0DCD-FF46-95F0-A6F306A4B1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78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102A5F-FCD4-2DC6-22F5-9623DB9F4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F454A7D-B902-474B-9D83-EC0AF8349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28D4562-D8D7-A8D6-953B-81EAF27319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BBD5CEC-1D41-5273-A7B8-6282A61678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8FD3CEE-CC7B-8C3D-54DA-438D9ABB5D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1A6B5BB-FD2B-E21A-16C2-34042BE1D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5621-033C-6644-A1B7-C8266CC32C0C}" type="datetimeFigureOut">
              <a:rPr lang="de-DE" smtClean="0"/>
              <a:t>16.07.2026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79F2B8B-D497-B359-732A-846DB5875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0B9D95F-6197-62D3-3B5A-515C0CE2B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2D56E-0DCD-FF46-95F0-A6F306A4B1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2410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D62C36-2915-8BCB-59C3-E4F7A7538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6C951A4-AC99-2831-BE9F-02C72D25A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5621-033C-6644-A1B7-C8266CC32C0C}" type="datetimeFigureOut">
              <a:rPr lang="de-DE" smtClean="0"/>
              <a:t>16.07.2026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432845A-0B72-B56E-66A3-45EDFA604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9763B80-1A41-FF8F-FA4C-03413E020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2D56E-0DCD-FF46-95F0-A6F306A4B1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7157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96EBE6E-9EC9-AB2A-E740-DC1C41DD5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5621-033C-6644-A1B7-C8266CC32C0C}" type="datetimeFigureOut">
              <a:rPr lang="de-DE" smtClean="0"/>
              <a:t>16.07.2026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738582B-4CEF-CBA9-3026-2F02434F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1E31120-23FF-2E1C-A0C4-F2619ECDD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2D56E-0DCD-FF46-95F0-A6F306A4B1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8646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3BB507-B61C-BBCD-4E52-56BB04EEA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52B62A-5836-447A-88F9-D81E483A0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D60084E-153B-541C-8C9A-FC8070445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C69BA30-5150-7ACA-364B-374AED82E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5621-033C-6644-A1B7-C8266CC32C0C}" type="datetimeFigureOut">
              <a:rPr lang="de-DE" smtClean="0"/>
              <a:t>16.07.2026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3801D08-AE55-F844-37BA-93A731C1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8C97017-2FA6-B038-0CEB-22474CB76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2D56E-0DCD-FF46-95F0-A6F306A4B1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3034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BE2329-91A5-F612-F5E8-E05178045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F9E7240-6724-81C1-90D3-71DC66FA15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24D72DC-790C-A28C-1382-9D05E4CDF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811A208-A762-9811-0F39-96026A97B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5621-033C-6644-A1B7-C8266CC32C0C}" type="datetimeFigureOut">
              <a:rPr lang="de-DE" smtClean="0"/>
              <a:t>16.07.2026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8B61667-F99A-D490-4200-56BE36464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30E22D2-5046-5654-E176-D3E412E97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2D56E-0DCD-FF46-95F0-A6F306A4B1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2790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931EE44-405E-D832-0D89-10752AF62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769D49C-D232-10AD-DC64-7A714674C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C12397-DB1E-C2B7-D941-A5711DF6A4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075621-033C-6644-A1B7-C8266CC32C0C}" type="datetimeFigureOut">
              <a:rPr lang="de-DE" smtClean="0"/>
              <a:t>16.07.2026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F44114D-2081-2319-F40C-2B7701296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19A5B8-1006-23C1-8C53-7F2FC1EEE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72D56E-0DCD-FF46-95F0-A6F306A4B1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20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7C21986-05B3-1374-AFA0-05D053A66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757" y="643467"/>
            <a:ext cx="7902486" cy="5571066"/>
          </a:xfrm>
          <a:prstGeom prst="rect">
            <a:avLst/>
          </a:prstGeom>
        </p:spPr>
      </p:pic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6D8A1A59-A0FC-B29A-863C-15BA029110C0}"/>
              </a:ext>
            </a:extLst>
          </p:cNvPr>
          <p:cNvSpPr/>
          <p:nvPr/>
        </p:nvSpPr>
        <p:spPr>
          <a:xfrm>
            <a:off x="5340350" y="920750"/>
            <a:ext cx="1295400" cy="1143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5184FF37-0F62-BA48-557E-CB029C8955F7}"/>
              </a:ext>
            </a:extLst>
          </p:cNvPr>
          <p:cNvSpPr/>
          <p:nvPr/>
        </p:nvSpPr>
        <p:spPr>
          <a:xfrm>
            <a:off x="5773478" y="755650"/>
            <a:ext cx="862271" cy="1651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8100F19-760D-5985-8FB3-B41AC9E41CD4}"/>
              </a:ext>
            </a:extLst>
          </p:cNvPr>
          <p:cNvSpPr txBox="1"/>
          <p:nvPr/>
        </p:nvSpPr>
        <p:spPr>
          <a:xfrm>
            <a:off x="6834076" y="743187"/>
            <a:ext cx="23839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einzutragen in Abt. A gem. § 3 Abs. 2 HRV</a:t>
            </a:r>
          </a:p>
        </p:txBody>
      </p:sp>
      <p:sp>
        <p:nvSpPr>
          <p:cNvPr id="8" name="Pfeil nach rechts 7">
            <a:extLst>
              <a:ext uri="{FF2B5EF4-FFF2-40B4-BE49-F238E27FC236}">
                <a16:creationId xmlns:a16="http://schemas.microsoft.com/office/drawing/2014/main" id="{44B0A5F4-243E-B05D-D435-D5901D6814F7}"/>
              </a:ext>
            </a:extLst>
          </p:cNvPr>
          <p:cNvSpPr/>
          <p:nvPr/>
        </p:nvSpPr>
        <p:spPr>
          <a:xfrm>
            <a:off x="6654800" y="838200"/>
            <a:ext cx="228600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BF2429E3-99F8-7B38-8688-A4E5E979DA85}"/>
              </a:ext>
            </a:extLst>
          </p:cNvPr>
          <p:cNvSpPr/>
          <p:nvPr/>
        </p:nvSpPr>
        <p:spPr>
          <a:xfrm>
            <a:off x="2647950" y="2349500"/>
            <a:ext cx="1282700" cy="3429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Pfeil nach unten 12">
            <a:extLst>
              <a:ext uri="{FF2B5EF4-FFF2-40B4-BE49-F238E27FC236}">
                <a16:creationId xmlns:a16="http://schemas.microsoft.com/office/drawing/2014/main" id="{03A938B0-E3E3-9663-B4C6-58DA16E4D511}"/>
              </a:ext>
            </a:extLst>
          </p:cNvPr>
          <p:cNvSpPr/>
          <p:nvPr/>
        </p:nvSpPr>
        <p:spPr>
          <a:xfrm flipH="1">
            <a:off x="3340100" y="2754206"/>
            <a:ext cx="63500" cy="28109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78182BB3-D79E-15E2-F101-59D931CA7FC9}"/>
              </a:ext>
            </a:extLst>
          </p:cNvPr>
          <p:cNvSpPr/>
          <p:nvPr/>
        </p:nvSpPr>
        <p:spPr>
          <a:xfrm>
            <a:off x="2247899" y="1069339"/>
            <a:ext cx="7799343" cy="117703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Pfeil nach unten 14">
            <a:extLst>
              <a:ext uri="{FF2B5EF4-FFF2-40B4-BE49-F238E27FC236}">
                <a16:creationId xmlns:a16="http://schemas.microsoft.com/office/drawing/2014/main" id="{65D40BD0-DA9E-F8FA-B062-F95142CC309E}"/>
              </a:ext>
            </a:extLst>
          </p:cNvPr>
          <p:cNvSpPr/>
          <p:nvPr/>
        </p:nvSpPr>
        <p:spPr>
          <a:xfrm flipH="1">
            <a:off x="6115820" y="2246374"/>
            <a:ext cx="63500" cy="28109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BF02337-B375-7EBF-CD28-97E45DE84A30}"/>
              </a:ext>
            </a:extLst>
          </p:cNvPr>
          <p:cNvSpPr txBox="1"/>
          <p:nvPr/>
        </p:nvSpPr>
        <p:spPr>
          <a:xfrm>
            <a:off x="5505450" y="2518061"/>
            <a:ext cx="16578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Aufteilung gem. § 40 HRV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984983F-1658-44E2-7EE0-096627575362}"/>
              </a:ext>
            </a:extLst>
          </p:cNvPr>
          <p:cNvSpPr txBox="1"/>
          <p:nvPr/>
        </p:nvSpPr>
        <p:spPr>
          <a:xfrm>
            <a:off x="7077346" y="2650407"/>
            <a:ext cx="12073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Gesellschaftsform</a:t>
            </a:r>
          </a:p>
        </p:txBody>
      </p:sp>
      <p:sp>
        <p:nvSpPr>
          <p:cNvPr id="18" name="Pfeil nach unten 17">
            <a:extLst>
              <a:ext uri="{FF2B5EF4-FFF2-40B4-BE49-F238E27FC236}">
                <a16:creationId xmlns:a16="http://schemas.microsoft.com/office/drawing/2014/main" id="{6AE93E12-0999-AFDD-AE2B-93125B02B012}"/>
              </a:ext>
            </a:extLst>
          </p:cNvPr>
          <p:cNvSpPr/>
          <p:nvPr/>
        </p:nvSpPr>
        <p:spPr>
          <a:xfrm flipH="1">
            <a:off x="7576788" y="2531699"/>
            <a:ext cx="63500" cy="16070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Abgerundetes Rechteck 19">
            <a:extLst>
              <a:ext uri="{FF2B5EF4-FFF2-40B4-BE49-F238E27FC236}">
                <a16:creationId xmlns:a16="http://schemas.microsoft.com/office/drawing/2014/main" id="{82BE2396-53C4-07E5-E201-5627A1A481BA}"/>
              </a:ext>
            </a:extLst>
          </p:cNvPr>
          <p:cNvSpPr/>
          <p:nvPr/>
        </p:nvSpPr>
        <p:spPr>
          <a:xfrm>
            <a:off x="9118600" y="2764282"/>
            <a:ext cx="790136" cy="44881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B55DDE8-8009-5D23-B3D3-12045FDD98B2}"/>
              </a:ext>
            </a:extLst>
          </p:cNvPr>
          <p:cNvSpPr txBox="1"/>
          <p:nvPr/>
        </p:nvSpPr>
        <p:spPr>
          <a:xfrm>
            <a:off x="3965712" y="3181557"/>
            <a:ext cx="2130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Ist-Kaufmann gem. § 1 HGB oder</a:t>
            </a:r>
          </a:p>
          <a:p>
            <a:r>
              <a:rPr lang="de-DE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Kann-Kaufmann gem. § 2 HGB</a:t>
            </a:r>
          </a:p>
        </p:txBody>
      </p:sp>
      <p:sp>
        <p:nvSpPr>
          <p:cNvPr id="23" name="Pfeil nach unten 22">
            <a:extLst>
              <a:ext uri="{FF2B5EF4-FFF2-40B4-BE49-F238E27FC236}">
                <a16:creationId xmlns:a16="http://schemas.microsoft.com/office/drawing/2014/main" id="{10FAEB91-8A02-CA68-92C9-04421CA5405C}"/>
              </a:ext>
            </a:extLst>
          </p:cNvPr>
          <p:cNvSpPr/>
          <p:nvPr/>
        </p:nvSpPr>
        <p:spPr>
          <a:xfrm flipH="1">
            <a:off x="4610100" y="2938120"/>
            <a:ext cx="63500" cy="27497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5461746B-50B0-5F0F-95AF-BB184A3A1EBF}"/>
              </a:ext>
            </a:extLst>
          </p:cNvPr>
          <p:cNvSpPr txBox="1"/>
          <p:nvPr/>
        </p:nvSpPr>
        <p:spPr>
          <a:xfrm>
            <a:off x="2704007" y="3058050"/>
            <a:ext cx="13468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Firma (§ 17 HGB) </a:t>
            </a:r>
          </a:p>
          <a:p>
            <a:r>
              <a:rPr lang="de-DE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gem. §§ 18, 30 HGB</a:t>
            </a: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B7B1309C-F8C7-3071-45DD-E66FED1D8BCB}"/>
              </a:ext>
            </a:extLst>
          </p:cNvPr>
          <p:cNvSpPr/>
          <p:nvPr/>
        </p:nvSpPr>
        <p:spPr>
          <a:xfrm>
            <a:off x="2565400" y="4826000"/>
            <a:ext cx="1282700" cy="4762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2F65635C-E090-3AC0-67AF-D947F209EEB7}"/>
              </a:ext>
            </a:extLst>
          </p:cNvPr>
          <p:cNvSpPr txBox="1"/>
          <p:nvPr/>
        </p:nvSpPr>
        <p:spPr>
          <a:xfrm>
            <a:off x="2961450" y="4089296"/>
            <a:ext cx="255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Inhaberwechsel gem. § 31 Abs. 1 HGB </a:t>
            </a:r>
          </a:p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sowie Änderung Firma gem. § 31 Abs. 1 HGB </a:t>
            </a:r>
          </a:p>
        </p:txBody>
      </p:sp>
      <p:sp>
        <p:nvSpPr>
          <p:cNvPr id="29" name="Abgerundetes Rechteck 28">
            <a:extLst>
              <a:ext uri="{FF2B5EF4-FFF2-40B4-BE49-F238E27FC236}">
                <a16:creationId xmlns:a16="http://schemas.microsoft.com/office/drawing/2014/main" id="{358FBA2A-06A0-7E7A-BC39-5AEF0B5F4FA2}"/>
              </a:ext>
            </a:extLst>
          </p:cNvPr>
          <p:cNvSpPr/>
          <p:nvPr/>
        </p:nvSpPr>
        <p:spPr>
          <a:xfrm>
            <a:off x="6998938" y="4768850"/>
            <a:ext cx="1033812" cy="24622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Abgerundetes Rechteck 29">
            <a:extLst>
              <a:ext uri="{FF2B5EF4-FFF2-40B4-BE49-F238E27FC236}">
                <a16:creationId xmlns:a16="http://schemas.microsoft.com/office/drawing/2014/main" id="{16462551-CAF7-EFB2-B036-E3028D879C50}"/>
              </a:ext>
            </a:extLst>
          </p:cNvPr>
          <p:cNvSpPr/>
          <p:nvPr/>
        </p:nvSpPr>
        <p:spPr>
          <a:xfrm>
            <a:off x="9118600" y="4702889"/>
            <a:ext cx="668298" cy="31218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307558F5-7FD5-69F3-E617-9F9E8CB5169C}"/>
              </a:ext>
            </a:extLst>
          </p:cNvPr>
          <p:cNvSpPr txBox="1"/>
          <p:nvPr/>
        </p:nvSpPr>
        <p:spPr>
          <a:xfrm>
            <a:off x="7511791" y="4025085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wichtig für mögliche Gläubiger;</a:t>
            </a:r>
          </a:p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vgl. § 750 ZPO</a:t>
            </a:r>
          </a:p>
        </p:txBody>
      </p:sp>
      <p:sp>
        <p:nvSpPr>
          <p:cNvPr id="32" name="Pfeil nach unten 31">
            <a:extLst>
              <a:ext uri="{FF2B5EF4-FFF2-40B4-BE49-F238E27FC236}">
                <a16:creationId xmlns:a16="http://schemas.microsoft.com/office/drawing/2014/main" id="{5CE30387-F3C0-DF96-EAAB-D19558F2821F}"/>
              </a:ext>
            </a:extLst>
          </p:cNvPr>
          <p:cNvSpPr/>
          <p:nvPr/>
        </p:nvSpPr>
        <p:spPr>
          <a:xfrm rot="2482807" flipH="1" flipV="1">
            <a:off x="7827574" y="4416050"/>
            <a:ext cx="78564" cy="22850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Pfeil nach unten 32">
            <a:extLst>
              <a:ext uri="{FF2B5EF4-FFF2-40B4-BE49-F238E27FC236}">
                <a16:creationId xmlns:a16="http://schemas.microsoft.com/office/drawing/2014/main" id="{29796373-BDB7-15F3-785C-97DD4AEA8A36}"/>
              </a:ext>
            </a:extLst>
          </p:cNvPr>
          <p:cNvSpPr/>
          <p:nvPr/>
        </p:nvSpPr>
        <p:spPr>
          <a:xfrm rot="8277233" flipH="1">
            <a:off x="8956788" y="4429762"/>
            <a:ext cx="63500" cy="21065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Abgerundetes Rechteck 33">
            <a:extLst>
              <a:ext uri="{FF2B5EF4-FFF2-40B4-BE49-F238E27FC236}">
                <a16:creationId xmlns:a16="http://schemas.microsoft.com/office/drawing/2014/main" id="{B3D3F30A-8AC5-58FC-B98F-E68A2E9969AF}"/>
              </a:ext>
            </a:extLst>
          </p:cNvPr>
          <p:cNvSpPr/>
          <p:nvPr/>
        </p:nvSpPr>
        <p:spPr>
          <a:xfrm>
            <a:off x="6982494" y="5078849"/>
            <a:ext cx="2199605" cy="62980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079DC59F-F0FD-E467-9948-FC6D35F8BB15}"/>
              </a:ext>
            </a:extLst>
          </p:cNvPr>
          <p:cNvSpPr txBox="1"/>
          <p:nvPr/>
        </p:nvSpPr>
        <p:spPr>
          <a:xfrm>
            <a:off x="7633938" y="5427047"/>
            <a:ext cx="1346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Haftungsausschluss </a:t>
            </a:r>
          </a:p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gem. § 25 Abs. 2 HGB nach Inhaberwechsel gem. § 22 Abs. 1 HGB</a:t>
            </a:r>
          </a:p>
        </p:txBody>
      </p:sp>
      <p:sp>
        <p:nvSpPr>
          <p:cNvPr id="39" name="Abgerundetes Rechteck 38">
            <a:extLst>
              <a:ext uri="{FF2B5EF4-FFF2-40B4-BE49-F238E27FC236}">
                <a16:creationId xmlns:a16="http://schemas.microsoft.com/office/drawing/2014/main" id="{7A692291-5723-021C-B438-9E115DA01AE5}"/>
              </a:ext>
            </a:extLst>
          </p:cNvPr>
          <p:cNvSpPr/>
          <p:nvPr/>
        </p:nvSpPr>
        <p:spPr>
          <a:xfrm>
            <a:off x="3993747" y="4811578"/>
            <a:ext cx="1511703" cy="57322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Abgerundetes Rechteck 40">
            <a:extLst>
              <a:ext uri="{FF2B5EF4-FFF2-40B4-BE49-F238E27FC236}">
                <a16:creationId xmlns:a16="http://schemas.microsoft.com/office/drawing/2014/main" id="{E712E3AE-D2A7-10DB-25CE-83F22F264D6D}"/>
              </a:ext>
            </a:extLst>
          </p:cNvPr>
          <p:cNvSpPr/>
          <p:nvPr/>
        </p:nvSpPr>
        <p:spPr>
          <a:xfrm>
            <a:off x="3993747" y="5458632"/>
            <a:ext cx="995971" cy="2481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F4394416-F65C-65F6-E7C9-CDF19A63C3D9}"/>
              </a:ext>
            </a:extLst>
          </p:cNvPr>
          <p:cNvSpPr txBox="1"/>
          <p:nvPr/>
        </p:nvSpPr>
        <p:spPr>
          <a:xfrm>
            <a:off x="3848100" y="5870164"/>
            <a:ext cx="2101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Eintragung gem. § 16 HRV und </a:t>
            </a:r>
            <a:b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Rötung in </a:t>
            </a:r>
            <a:r>
              <a:rPr lang="de-DE" sz="9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Eintragung lfd. Nr. 1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de-DE" sz="9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3b</a:t>
            </a:r>
          </a:p>
        </p:txBody>
      </p:sp>
      <p:sp>
        <p:nvSpPr>
          <p:cNvPr id="43" name="Pfeil nach unten 42">
            <a:extLst>
              <a:ext uri="{FF2B5EF4-FFF2-40B4-BE49-F238E27FC236}">
                <a16:creationId xmlns:a16="http://schemas.microsoft.com/office/drawing/2014/main" id="{F8FC3BCA-788E-63CD-DC4D-1E1337AB9DE2}"/>
              </a:ext>
            </a:extLst>
          </p:cNvPr>
          <p:cNvSpPr/>
          <p:nvPr/>
        </p:nvSpPr>
        <p:spPr>
          <a:xfrm flipH="1">
            <a:off x="4451350" y="5720190"/>
            <a:ext cx="72132" cy="18251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Pfeil nach links und oben 2">
            <a:extLst>
              <a:ext uri="{FF2B5EF4-FFF2-40B4-BE49-F238E27FC236}">
                <a16:creationId xmlns:a16="http://schemas.microsoft.com/office/drawing/2014/main" id="{FC28B5AE-98F3-C02C-2A3D-26F3B8ABB882}"/>
              </a:ext>
            </a:extLst>
          </p:cNvPr>
          <p:cNvSpPr/>
          <p:nvPr/>
        </p:nvSpPr>
        <p:spPr>
          <a:xfrm rot="13015910">
            <a:off x="3765536" y="4433724"/>
            <a:ext cx="523791" cy="471261"/>
          </a:xfrm>
          <a:prstGeom prst="leftUpArrow">
            <a:avLst>
              <a:gd name="adj1" fmla="val 11540"/>
              <a:gd name="adj2" fmla="val 25000"/>
              <a:gd name="adj3" fmla="val 25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Abgerundetes Rechteck 11">
            <a:extLst>
              <a:ext uri="{FF2B5EF4-FFF2-40B4-BE49-F238E27FC236}">
                <a16:creationId xmlns:a16="http://schemas.microsoft.com/office/drawing/2014/main" id="{86987352-212E-E09A-AE14-2C218E7137D1}"/>
              </a:ext>
            </a:extLst>
          </p:cNvPr>
          <p:cNvSpPr/>
          <p:nvPr/>
        </p:nvSpPr>
        <p:spPr>
          <a:xfrm>
            <a:off x="2406650" y="5902708"/>
            <a:ext cx="482600" cy="980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48136516-BC7F-90F2-F4AA-D753A0718DEC}"/>
              </a:ext>
            </a:extLst>
          </p:cNvPr>
          <p:cNvSpPr/>
          <p:nvPr/>
        </p:nvSpPr>
        <p:spPr>
          <a:xfrm>
            <a:off x="2247899" y="755650"/>
            <a:ext cx="1339851" cy="1651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B70C3200-7049-2F02-8F38-ED2FAD6EB5CA}"/>
              </a:ext>
            </a:extLst>
          </p:cNvPr>
          <p:cNvSpPr txBox="1"/>
          <p:nvPr/>
        </p:nvSpPr>
        <p:spPr>
          <a:xfrm>
            <a:off x="3587750" y="708651"/>
            <a:ext cx="3345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gem. § 377 Abs. 1 </a:t>
            </a:r>
            <a:r>
              <a:rPr lang="de-DE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FamFG</a:t>
            </a:r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gem. § 376 Abs. 2 </a:t>
            </a:r>
            <a:r>
              <a:rPr lang="de-DE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FamFG</a:t>
            </a:r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iVm</a:t>
            </a:r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§§ 5, 6 </a:t>
            </a:r>
            <a:r>
              <a:rPr lang="de-DE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ZuwV</a:t>
            </a:r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vom 08.05.2008</a:t>
            </a:r>
          </a:p>
        </p:txBody>
      </p:sp>
      <p:sp>
        <p:nvSpPr>
          <p:cNvPr id="22" name="Rechteckiger Pfeil 21">
            <a:extLst>
              <a:ext uri="{FF2B5EF4-FFF2-40B4-BE49-F238E27FC236}">
                <a16:creationId xmlns:a16="http://schemas.microsoft.com/office/drawing/2014/main" id="{D2884B00-5BB3-0015-625D-DDDF510EAE23}"/>
              </a:ext>
            </a:extLst>
          </p:cNvPr>
          <p:cNvSpPr/>
          <p:nvPr/>
        </p:nvSpPr>
        <p:spPr>
          <a:xfrm flipV="1">
            <a:off x="3302999" y="946765"/>
            <a:ext cx="298978" cy="77111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195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24EBF1E7-F8DD-1582-A9F8-1932F9D9C8DB}"/>
              </a:ext>
            </a:extLst>
          </p:cNvPr>
          <p:cNvSpPr/>
          <p:nvPr/>
        </p:nvSpPr>
        <p:spPr>
          <a:xfrm>
            <a:off x="9331777" y="755650"/>
            <a:ext cx="612324" cy="19018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1162A545-0C0A-F90F-001E-25615D9591EA}"/>
              </a:ext>
            </a:extLst>
          </p:cNvPr>
          <p:cNvSpPr txBox="1"/>
          <p:nvPr/>
        </p:nvSpPr>
        <p:spPr>
          <a:xfrm>
            <a:off x="10099048" y="739099"/>
            <a:ext cx="11755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gem. § 13 HRV sowie Ortskenn-zeichen</a:t>
            </a:r>
          </a:p>
        </p:txBody>
      </p:sp>
      <p:sp>
        <p:nvSpPr>
          <p:cNvPr id="36" name="Pfeil nach unten 35">
            <a:extLst>
              <a:ext uri="{FF2B5EF4-FFF2-40B4-BE49-F238E27FC236}">
                <a16:creationId xmlns:a16="http://schemas.microsoft.com/office/drawing/2014/main" id="{7F5AC944-B21D-E650-B64A-AEDCA9AEAFA0}"/>
              </a:ext>
            </a:extLst>
          </p:cNvPr>
          <p:cNvSpPr/>
          <p:nvPr/>
        </p:nvSpPr>
        <p:spPr>
          <a:xfrm rot="5400000" flipH="1" flipV="1">
            <a:off x="10026821" y="767973"/>
            <a:ext cx="50507" cy="19662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Abgerundetes Rechteck 37">
            <a:extLst>
              <a:ext uri="{FF2B5EF4-FFF2-40B4-BE49-F238E27FC236}">
                <a16:creationId xmlns:a16="http://schemas.microsoft.com/office/drawing/2014/main" id="{0875B049-4CB1-C732-F5F3-B48F0AEFF47E}"/>
              </a:ext>
            </a:extLst>
          </p:cNvPr>
          <p:cNvSpPr/>
          <p:nvPr/>
        </p:nvSpPr>
        <p:spPr>
          <a:xfrm>
            <a:off x="2704007" y="3058050"/>
            <a:ext cx="1284681" cy="41823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Abgerundetes Rechteck 39">
            <a:extLst>
              <a:ext uri="{FF2B5EF4-FFF2-40B4-BE49-F238E27FC236}">
                <a16:creationId xmlns:a16="http://schemas.microsoft.com/office/drawing/2014/main" id="{155F616E-181A-2517-E70C-2CB05BA85680}"/>
              </a:ext>
            </a:extLst>
          </p:cNvPr>
          <p:cNvSpPr/>
          <p:nvPr/>
        </p:nvSpPr>
        <p:spPr>
          <a:xfrm>
            <a:off x="4050851" y="3232650"/>
            <a:ext cx="1947403" cy="35513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Abgerundetes Rechteck 46">
            <a:extLst>
              <a:ext uri="{FF2B5EF4-FFF2-40B4-BE49-F238E27FC236}">
                <a16:creationId xmlns:a16="http://schemas.microsoft.com/office/drawing/2014/main" id="{34FBD00F-71B8-3D49-1605-08A58EEA3DAE}"/>
              </a:ext>
            </a:extLst>
          </p:cNvPr>
          <p:cNvSpPr/>
          <p:nvPr/>
        </p:nvSpPr>
        <p:spPr>
          <a:xfrm>
            <a:off x="2926238" y="4089973"/>
            <a:ext cx="2560262" cy="40119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Abgerundetes Rechteck 47">
            <a:extLst>
              <a:ext uri="{FF2B5EF4-FFF2-40B4-BE49-F238E27FC236}">
                <a16:creationId xmlns:a16="http://schemas.microsoft.com/office/drawing/2014/main" id="{58D1F999-334E-4FE6-4380-D2B23831B091}"/>
              </a:ext>
            </a:extLst>
          </p:cNvPr>
          <p:cNvSpPr/>
          <p:nvPr/>
        </p:nvSpPr>
        <p:spPr>
          <a:xfrm>
            <a:off x="7566695" y="4058915"/>
            <a:ext cx="1620155" cy="32750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Abgerundetes Rechteck 48">
            <a:extLst>
              <a:ext uri="{FF2B5EF4-FFF2-40B4-BE49-F238E27FC236}">
                <a16:creationId xmlns:a16="http://schemas.microsoft.com/office/drawing/2014/main" id="{DA78397E-87AD-14D7-A9D3-5893E124E8D2}"/>
              </a:ext>
            </a:extLst>
          </p:cNvPr>
          <p:cNvSpPr/>
          <p:nvPr/>
        </p:nvSpPr>
        <p:spPr>
          <a:xfrm>
            <a:off x="5568950" y="2527467"/>
            <a:ext cx="1508396" cy="23681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Abgerundetes Rechteck 49">
            <a:extLst>
              <a:ext uri="{FF2B5EF4-FFF2-40B4-BE49-F238E27FC236}">
                <a16:creationId xmlns:a16="http://schemas.microsoft.com/office/drawing/2014/main" id="{E50B6F9D-2274-E89A-3932-9476D4A385A8}"/>
              </a:ext>
            </a:extLst>
          </p:cNvPr>
          <p:cNvSpPr/>
          <p:nvPr/>
        </p:nvSpPr>
        <p:spPr>
          <a:xfrm>
            <a:off x="7681037" y="5720190"/>
            <a:ext cx="1213383" cy="64633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Abgerundetes Rechteck 50">
            <a:extLst>
              <a:ext uri="{FF2B5EF4-FFF2-40B4-BE49-F238E27FC236}">
                <a16:creationId xmlns:a16="http://schemas.microsoft.com/office/drawing/2014/main" id="{EC8B5131-5D5E-70D8-B1EF-B7FBAFCA03D5}"/>
              </a:ext>
            </a:extLst>
          </p:cNvPr>
          <p:cNvSpPr/>
          <p:nvPr/>
        </p:nvSpPr>
        <p:spPr>
          <a:xfrm>
            <a:off x="6902451" y="762911"/>
            <a:ext cx="2235200" cy="21836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Abgerundetes Rechteck 51">
            <a:extLst>
              <a:ext uri="{FF2B5EF4-FFF2-40B4-BE49-F238E27FC236}">
                <a16:creationId xmlns:a16="http://schemas.microsoft.com/office/drawing/2014/main" id="{CB015D81-DD2E-577D-CF34-D1B19D82C169}"/>
              </a:ext>
            </a:extLst>
          </p:cNvPr>
          <p:cNvSpPr/>
          <p:nvPr/>
        </p:nvSpPr>
        <p:spPr>
          <a:xfrm>
            <a:off x="10177878" y="702130"/>
            <a:ext cx="1055098" cy="55399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Abgerundetes Rechteck 52">
            <a:extLst>
              <a:ext uri="{FF2B5EF4-FFF2-40B4-BE49-F238E27FC236}">
                <a16:creationId xmlns:a16="http://schemas.microsoft.com/office/drawing/2014/main" id="{AF6E4DCD-9D6A-096E-8B20-D7FAB14D0146}"/>
              </a:ext>
            </a:extLst>
          </p:cNvPr>
          <p:cNvSpPr/>
          <p:nvPr/>
        </p:nvSpPr>
        <p:spPr>
          <a:xfrm>
            <a:off x="7163276" y="2692400"/>
            <a:ext cx="1047274" cy="20422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Abgerundetes Rechteck 43">
            <a:extLst>
              <a:ext uri="{FF2B5EF4-FFF2-40B4-BE49-F238E27FC236}">
                <a16:creationId xmlns:a16="http://schemas.microsoft.com/office/drawing/2014/main" id="{5AAE9C32-41FC-23D4-9AEF-D7E6A987D5E1}"/>
              </a:ext>
            </a:extLst>
          </p:cNvPr>
          <p:cNvSpPr/>
          <p:nvPr/>
        </p:nvSpPr>
        <p:spPr>
          <a:xfrm>
            <a:off x="3848093" y="5902708"/>
            <a:ext cx="2101857" cy="35839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iger Pfeil 44">
            <a:extLst>
              <a:ext uri="{FF2B5EF4-FFF2-40B4-BE49-F238E27FC236}">
                <a16:creationId xmlns:a16="http://schemas.microsoft.com/office/drawing/2014/main" id="{D9A73352-D4CD-AE60-2C1F-386746AF0C60}"/>
              </a:ext>
            </a:extLst>
          </p:cNvPr>
          <p:cNvSpPr/>
          <p:nvPr/>
        </p:nvSpPr>
        <p:spPr>
          <a:xfrm rot="10800000" flipH="1">
            <a:off x="7296402" y="5755973"/>
            <a:ext cx="332830" cy="350755"/>
          </a:xfrm>
          <a:prstGeom prst="ben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581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6830F034-85A2-7D34-F9BD-9595F4886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105" y="422275"/>
            <a:ext cx="8509790" cy="6013450"/>
          </a:xfrm>
          <a:prstGeom prst="rect">
            <a:avLst/>
          </a:prstGeom>
        </p:spPr>
      </p:pic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0A21D8D4-DE0A-84A6-9B79-C42055F7B436}"/>
              </a:ext>
            </a:extLst>
          </p:cNvPr>
          <p:cNvSpPr/>
          <p:nvPr/>
        </p:nvSpPr>
        <p:spPr>
          <a:xfrm>
            <a:off x="2349500" y="4076700"/>
            <a:ext cx="1282700" cy="4762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3F0B3BBE-765D-7B39-FFE9-FF5211FB7216}"/>
              </a:ext>
            </a:extLst>
          </p:cNvPr>
          <p:cNvSpPr/>
          <p:nvPr/>
        </p:nvSpPr>
        <p:spPr>
          <a:xfrm>
            <a:off x="3873500" y="4076700"/>
            <a:ext cx="1587500" cy="6159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32B8C434-33DE-8EE6-B454-B6D58199B0B9}"/>
              </a:ext>
            </a:extLst>
          </p:cNvPr>
          <p:cNvSpPr/>
          <p:nvPr/>
        </p:nvSpPr>
        <p:spPr>
          <a:xfrm>
            <a:off x="3873500" y="4775200"/>
            <a:ext cx="1587500" cy="10985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FDBF84D7-59E4-2E34-889E-B97A47476074}"/>
              </a:ext>
            </a:extLst>
          </p:cNvPr>
          <p:cNvSpPr/>
          <p:nvPr/>
        </p:nvSpPr>
        <p:spPr>
          <a:xfrm>
            <a:off x="7086600" y="4076699"/>
            <a:ext cx="1062419" cy="30480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C5641ADC-642B-E60C-08A6-E5EB2EDE1DAB}"/>
              </a:ext>
            </a:extLst>
          </p:cNvPr>
          <p:cNvSpPr/>
          <p:nvPr/>
        </p:nvSpPr>
        <p:spPr>
          <a:xfrm>
            <a:off x="7086600" y="4495800"/>
            <a:ext cx="1797050" cy="1968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16CCA7CB-2349-7E61-7FB0-EB09F904D344}"/>
              </a:ext>
            </a:extLst>
          </p:cNvPr>
          <p:cNvSpPr/>
          <p:nvPr/>
        </p:nvSpPr>
        <p:spPr>
          <a:xfrm>
            <a:off x="9392045" y="4076700"/>
            <a:ext cx="691755" cy="4762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2B9F1345-E490-C4F2-3D56-22314AF8E7B6}"/>
              </a:ext>
            </a:extLst>
          </p:cNvPr>
          <p:cNvSpPr/>
          <p:nvPr/>
        </p:nvSpPr>
        <p:spPr>
          <a:xfrm>
            <a:off x="7086599" y="4776786"/>
            <a:ext cx="2305445" cy="99536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DBDEE34-F3F7-9C9F-AD3E-0E47DD21971B}"/>
              </a:ext>
            </a:extLst>
          </p:cNvPr>
          <p:cNvSpPr txBox="1"/>
          <p:nvPr/>
        </p:nvSpPr>
        <p:spPr>
          <a:xfrm>
            <a:off x="3889963" y="3277408"/>
            <a:ext cx="302518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Änderung der Firma gem. § 31 Abs. </a:t>
            </a:r>
            <a:r>
              <a:rPr lang="de-DE" sz="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HGB </a:t>
            </a:r>
          </a:p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nebst Rechtsformzusatz gem. § 19 Abs. 1 Nr. 2 HGB</a:t>
            </a:r>
          </a:p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Rötung gem. § 16 HRV zu Eintragung lfd. Nr. 2 </a:t>
            </a:r>
            <a:r>
              <a:rPr lang="de-DE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2a</a:t>
            </a:r>
          </a:p>
        </p:txBody>
      </p:sp>
      <p:sp>
        <p:nvSpPr>
          <p:cNvPr id="11" name="Pfeil nach unten 10">
            <a:extLst>
              <a:ext uri="{FF2B5EF4-FFF2-40B4-BE49-F238E27FC236}">
                <a16:creationId xmlns:a16="http://schemas.microsoft.com/office/drawing/2014/main" id="{C37857D5-E162-5027-91FB-8349BFF16491}"/>
              </a:ext>
            </a:extLst>
          </p:cNvPr>
          <p:cNvSpPr/>
          <p:nvPr/>
        </p:nvSpPr>
        <p:spPr>
          <a:xfrm rot="3196964">
            <a:off x="3712397" y="3693506"/>
            <a:ext cx="80908" cy="48211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 nach unten 11">
            <a:extLst>
              <a:ext uri="{FF2B5EF4-FFF2-40B4-BE49-F238E27FC236}">
                <a16:creationId xmlns:a16="http://schemas.microsoft.com/office/drawing/2014/main" id="{EFDFE8DE-DE63-DE4C-57DC-FAD7FB730455}"/>
              </a:ext>
            </a:extLst>
          </p:cNvPr>
          <p:cNvSpPr/>
          <p:nvPr/>
        </p:nvSpPr>
        <p:spPr>
          <a:xfrm rot="18802204" flipH="1">
            <a:off x="6783493" y="3710469"/>
            <a:ext cx="87834" cy="51621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8FDD3AC-A894-0C0D-07AE-30A85BC0082C}"/>
              </a:ext>
            </a:extLst>
          </p:cNvPr>
          <p:cNvSpPr txBox="1"/>
          <p:nvPr/>
        </p:nvSpPr>
        <p:spPr>
          <a:xfrm>
            <a:off x="7086599" y="6052019"/>
            <a:ext cx="24032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Haftungsausschluss gem. § 28 Abs. 2 HGB</a:t>
            </a:r>
          </a:p>
        </p:txBody>
      </p:sp>
      <p:sp>
        <p:nvSpPr>
          <p:cNvPr id="14" name="Pfeil nach unten 13">
            <a:extLst>
              <a:ext uri="{FF2B5EF4-FFF2-40B4-BE49-F238E27FC236}">
                <a16:creationId xmlns:a16="http://schemas.microsoft.com/office/drawing/2014/main" id="{0E8DFE9E-ACA1-995F-8068-A414C2296156}"/>
              </a:ext>
            </a:extLst>
          </p:cNvPr>
          <p:cNvSpPr/>
          <p:nvPr/>
        </p:nvSpPr>
        <p:spPr>
          <a:xfrm flipH="1">
            <a:off x="8139477" y="5772149"/>
            <a:ext cx="78646" cy="31923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8AF2C03E-991F-35D4-56DF-FF9BD572D8B6}"/>
              </a:ext>
            </a:extLst>
          </p:cNvPr>
          <p:cNvSpPr/>
          <p:nvPr/>
        </p:nvSpPr>
        <p:spPr>
          <a:xfrm>
            <a:off x="5291164" y="723900"/>
            <a:ext cx="1357286" cy="1016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9443152-2D92-BEF1-3B42-85BA4B7F252A}"/>
              </a:ext>
            </a:extLst>
          </p:cNvPr>
          <p:cNvSpPr txBox="1"/>
          <p:nvPr/>
        </p:nvSpPr>
        <p:spPr>
          <a:xfrm>
            <a:off x="5605437" y="4127584"/>
            <a:ext cx="15285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Allgemeine = gesetzliche </a:t>
            </a:r>
          </a:p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Vertretungsbefugnis gem. </a:t>
            </a:r>
          </a:p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124 Abs. 1 HGB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54257E6-0656-7230-E16E-7936DB495EA1}"/>
              </a:ext>
            </a:extLst>
          </p:cNvPr>
          <p:cNvSpPr txBox="1"/>
          <p:nvPr/>
        </p:nvSpPr>
        <p:spPr>
          <a:xfrm>
            <a:off x="8956865" y="3355628"/>
            <a:ext cx="132600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 mit dem Tag der </a:t>
            </a:r>
            <a:b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Eintragung existent, </a:t>
            </a:r>
          </a:p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vgl. § 123 Abs. 1 HGB</a:t>
            </a:r>
          </a:p>
        </p:txBody>
      </p:sp>
      <p:sp>
        <p:nvSpPr>
          <p:cNvPr id="18" name="Pfeil nach unten 17">
            <a:extLst>
              <a:ext uri="{FF2B5EF4-FFF2-40B4-BE49-F238E27FC236}">
                <a16:creationId xmlns:a16="http://schemas.microsoft.com/office/drawing/2014/main" id="{0E34E35B-C807-B643-B433-E05D2216D1B5}"/>
              </a:ext>
            </a:extLst>
          </p:cNvPr>
          <p:cNvSpPr/>
          <p:nvPr/>
        </p:nvSpPr>
        <p:spPr>
          <a:xfrm flipH="1" flipV="1">
            <a:off x="9684554" y="3854324"/>
            <a:ext cx="78564" cy="22850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8BDB0C9B-02DB-A984-BEAE-D85C36339EAF}"/>
              </a:ext>
            </a:extLst>
          </p:cNvPr>
          <p:cNvSpPr txBox="1"/>
          <p:nvPr/>
        </p:nvSpPr>
        <p:spPr>
          <a:xfrm>
            <a:off x="7367007" y="3463603"/>
            <a:ext cx="14863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wichtig für </a:t>
            </a:r>
            <a:r>
              <a:rPr lang="de-DE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mgl</a:t>
            </a:r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Gläubiger</a:t>
            </a:r>
          </a:p>
        </p:txBody>
      </p:sp>
      <p:sp>
        <p:nvSpPr>
          <p:cNvPr id="21" name="Pfeil nach unten 20">
            <a:extLst>
              <a:ext uri="{FF2B5EF4-FFF2-40B4-BE49-F238E27FC236}">
                <a16:creationId xmlns:a16="http://schemas.microsoft.com/office/drawing/2014/main" id="{177003A9-52FE-2FEF-9CDA-0941A95CCCF7}"/>
              </a:ext>
            </a:extLst>
          </p:cNvPr>
          <p:cNvSpPr/>
          <p:nvPr/>
        </p:nvSpPr>
        <p:spPr>
          <a:xfrm rot="18038339" flipV="1">
            <a:off x="8893927" y="3442584"/>
            <a:ext cx="45719" cy="107273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Pfeil nach unten 21">
            <a:extLst>
              <a:ext uri="{FF2B5EF4-FFF2-40B4-BE49-F238E27FC236}">
                <a16:creationId xmlns:a16="http://schemas.microsoft.com/office/drawing/2014/main" id="{13176674-C11B-D60D-2DE7-218C7EC465D1}"/>
              </a:ext>
            </a:extLst>
          </p:cNvPr>
          <p:cNvSpPr/>
          <p:nvPr/>
        </p:nvSpPr>
        <p:spPr>
          <a:xfrm flipV="1">
            <a:off x="7780659" y="3677776"/>
            <a:ext cx="45719" cy="39892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Pfeil nach unten 22">
            <a:extLst>
              <a:ext uri="{FF2B5EF4-FFF2-40B4-BE49-F238E27FC236}">
                <a16:creationId xmlns:a16="http://schemas.microsoft.com/office/drawing/2014/main" id="{D97EE69C-A552-8B96-9EA4-433B2E7380BF}"/>
              </a:ext>
            </a:extLst>
          </p:cNvPr>
          <p:cNvSpPr/>
          <p:nvPr/>
        </p:nvSpPr>
        <p:spPr>
          <a:xfrm rot="16200000" flipV="1">
            <a:off x="5552771" y="4251875"/>
            <a:ext cx="56196" cy="20305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0C2C6E73-A759-2AEF-05E8-43C3B210FBBE}"/>
              </a:ext>
            </a:extLst>
          </p:cNvPr>
          <p:cNvSpPr/>
          <p:nvPr/>
        </p:nvSpPr>
        <p:spPr>
          <a:xfrm>
            <a:off x="2108200" y="6091386"/>
            <a:ext cx="539750" cy="1316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900B38C9-DDD2-5362-1E5F-A191AE7CC9BE}"/>
              </a:ext>
            </a:extLst>
          </p:cNvPr>
          <p:cNvSpPr/>
          <p:nvPr/>
        </p:nvSpPr>
        <p:spPr>
          <a:xfrm>
            <a:off x="3893207" y="3280862"/>
            <a:ext cx="2971143" cy="49208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29FBBAD5-7FA0-BE1B-F9E5-8B2450C4DCC4}"/>
              </a:ext>
            </a:extLst>
          </p:cNvPr>
          <p:cNvSpPr/>
          <p:nvPr/>
        </p:nvSpPr>
        <p:spPr>
          <a:xfrm>
            <a:off x="7367006" y="3494127"/>
            <a:ext cx="1420637" cy="18364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6D6B79D7-E672-EC63-BFE4-6A3D9D3FD670}"/>
              </a:ext>
            </a:extLst>
          </p:cNvPr>
          <p:cNvSpPr/>
          <p:nvPr/>
        </p:nvSpPr>
        <p:spPr>
          <a:xfrm>
            <a:off x="8934089" y="3349504"/>
            <a:ext cx="1270361" cy="51395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C982467B-A511-EE69-8F01-1D15B859411D}"/>
              </a:ext>
            </a:extLst>
          </p:cNvPr>
          <p:cNvSpPr/>
          <p:nvPr/>
        </p:nvSpPr>
        <p:spPr>
          <a:xfrm>
            <a:off x="5682395" y="4145123"/>
            <a:ext cx="1334355" cy="49029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Abgerundetes Rechteck 27">
            <a:extLst>
              <a:ext uri="{FF2B5EF4-FFF2-40B4-BE49-F238E27FC236}">
                <a16:creationId xmlns:a16="http://schemas.microsoft.com/office/drawing/2014/main" id="{5CBA41C7-76E4-BE70-D88C-29C12D4F7D1C}"/>
              </a:ext>
            </a:extLst>
          </p:cNvPr>
          <p:cNvSpPr/>
          <p:nvPr/>
        </p:nvSpPr>
        <p:spPr>
          <a:xfrm>
            <a:off x="7133948" y="6052019"/>
            <a:ext cx="2308502" cy="28528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4A897796-FBC7-4B5F-6112-6E8957A6C309}"/>
              </a:ext>
            </a:extLst>
          </p:cNvPr>
          <p:cNvSpPr txBox="1"/>
          <p:nvPr/>
        </p:nvSpPr>
        <p:spPr>
          <a:xfrm>
            <a:off x="5507752" y="5097495"/>
            <a:ext cx="15055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002060"/>
                </a:solidFill>
              </a:rPr>
              <a:t>weiterer Gesellschafter </a:t>
            </a:r>
          </a:p>
          <a:p>
            <a:r>
              <a:rPr lang="de-DE" sz="1000" dirty="0">
                <a:solidFill>
                  <a:srgbClr val="002060"/>
                </a:solidFill>
              </a:rPr>
              <a:t>gem. § 24 Abs. 1 HGB</a:t>
            </a:r>
          </a:p>
        </p:txBody>
      </p:sp>
      <p:sp>
        <p:nvSpPr>
          <p:cNvPr id="30" name="Abgerundetes Rechteck 29">
            <a:extLst>
              <a:ext uri="{FF2B5EF4-FFF2-40B4-BE49-F238E27FC236}">
                <a16:creationId xmlns:a16="http://schemas.microsoft.com/office/drawing/2014/main" id="{A2E14A60-6C9F-738A-2845-5B895B1A69D8}"/>
              </a:ext>
            </a:extLst>
          </p:cNvPr>
          <p:cNvSpPr/>
          <p:nvPr/>
        </p:nvSpPr>
        <p:spPr>
          <a:xfrm>
            <a:off x="5534307" y="4978400"/>
            <a:ext cx="1380843" cy="53975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iger Pfeil 30">
            <a:extLst>
              <a:ext uri="{FF2B5EF4-FFF2-40B4-BE49-F238E27FC236}">
                <a16:creationId xmlns:a16="http://schemas.microsoft.com/office/drawing/2014/main" id="{50288CEC-8568-69F9-52A0-B31039A2E758}"/>
              </a:ext>
            </a:extLst>
          </p:cNvPr>
          <p:cNvSpPr/>
          <p:nvPr/>
        </p:nvSpPr>
        <p:spPr>
          <a:xfrm rot="3100683">
            <a:off x="5503467" y="4787446"/>
            <a:ext cx="203940" cy="236888"/>
          </a:xfrm>
          <a:prstGeom prst="ben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489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50BC9A14-C4B0-3CED-DC46-9222B3752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700" y="566145"/>
            <a:ext cx="8102600" cy="5725709"/>
          </a:xfrm>
          <a:prstGeom prst="rect">
            <a:avLst/>
          </a:prstGeom>
        </p:spPr>
      </p:pic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F0C20C02-3100-433A-A963-22D05A694945}"/>
              </a:ext>
            </a:extLst>
          </p:cNvPr>
          <p:cNvSpPr/>
          <p:nvPr/>
        </p:nvSpPr>
        <p:spPr>
          <a:xfrm>
            <a:off x="3924300" y="2286000"/>
            <a:ext cx="1574800" cy="6477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1D42EDF-E417-83C6-DA4A-76BB34D2D539}"/>
              </a:ext>
            </a:extLst>
          </p:cNvPr>
          <p:cNvSpPr txBox="1"/>
          <p:nvPr/>
        </p:nvSpPr>
        <p:spPr>
          <a:xfrm>
            <a:off x="5873750" y="2417051"/>
            <a:ext cx="360226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Hinweis darauf, das bisherige Inhaberin als gesetzliche Vertreterin </a:t>
            </a:r>
          </a:p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nunmehr </a:t>
            </a:r>
            <a:r>
              <a:rPr lang="de-DE" sz="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phG</a:t>
            </a:r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als gesetzlichen Vertreterin, vgl. § 124 Abs. 1 HGB</a:t>
            </a:r>
          </a:p>
          <a:p>
            <a:r>
              <a:rPr lang="de-DE" sz="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Rötung in </a:t>
            </a:r>
            <a:r>
              <a:rPr lang="de-DE" sz="9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Eintragung lfd. Nr. 2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9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de-DE" sz="9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3b 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zu </a:t>
            </a:r>
            <a:r>
              <a:rPr lang="de-DE" sz="9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Nr. 2</a:t>
            </a:r>
          </a:p>
        </p:txBody>
      </p:sp>
      <p:sp>
        <p:nvSpPr>
          <p:cNvPr id="5" name="Pfeil nach unten 4">
            <a:extLst>
              <a:ext uri="{FF2B5EF4-FFF2-40B4-BE49-F238E27FC236}">
                <a16:creationId xmlns:a16="http://schemas.microsoft.com/office/drawing/2014/main" id="{F29F5E75-B8D0-05E2-B465-AB433A9B0460}"/>
              </a:ext>
            </a:extLst>
          </p:cNvPr>
          <p:cNvSpPr/>
          <p:nvPr/>
        </p:nvSpPr>
        <p:spPr>
          <a:xfrm rot="5400000" flipH="1" flipV="1">
            <a:off x="5664369" y="2451413"/>
            <a:ext cx="77382" cy="34138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 nach unten 5">
            <a:extLst>
              <a:ext uri="{FF2B5EF4-FFF2-40B4-BE49-F238E27FC236}">
                <a16:creationId xmlns:a16="http://schemas.microsoft.com/office/drawing/2014/main" id="{91786AF5-DEDE-C1CF-D2EB-EF4CA7B3DE03}"/>
              </a:ext>
            </a:extLst>
          </p:cNvPr>
          <p:cNvSpPr/>
          <p:nvPr/>
        </p:nvSpPr>
        <p:spPr>
          <a:xfrm rot="5400000" flipH="1" flipV="1">
            <a:off x="6001682" y="2744132"/>
            <a:ext cx="55356" cy="13328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E9B7FA9F-C5ED-13E7-F4D9-8940A3DAFD7F}"/>
              </a:ext>
            </a:extLst>
          </p:cNvPr>
          <p:cNvSpPr/>
          <p:nvPr/>
        </p:nvSpPr>
        <p:spPr>
          <a:xfrm>
            <a:off x="2311400" y="5978908"/>
            <a:ext cx="482600" cy="980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35ADF647-E997-D0C2-EBD6-08AA25A3684B}"/>
              </a:ext>
            </a:extLst>
          </p:cNvPr>
          <p:cNvSpPr/>
          <p:nvPr/>
        </p:nvSpPr>
        <p:spPr>
          <a:xfrm>
            <a:off x="5348218" y="848108"/>
            <a:ext cx="1274832" cy="12979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445C1F33-5C84-75D7-757D-681419FDA056}"/>
              </a:ext>
            </a:extLst>
          </p:cNvPr>
          <p:cNvSpPr/>
          <p:nvPr/>
        </p:nvSpPr>
        <p:spPr>
          <a:xfrm>
            <a:off x="5930900" y="2417051"/>
            <a:ext cx="3454400" cy="51664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571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283</Words>
  <Application>Microsoft Office PowerPoint</Application>
  <PresentationFormat>Breitbild</PresentationFormat>
  <Paragraphs>34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Sandra Schneider</dc:creator>
  <cp:lastModifiedBy>Adelhoefer, Katharina</cp:lastModifiedBy>
  <cp:revision>15</cp:revision>
  <dcterms:created xsi:type="dcterms:W3CDTF">2025-11-25T14:02:09Z</dcterms:created>
  <dcterms:modified xsi:type="dcterms:W3CDTF">2026-07-16T11:26:57Z</dcterms:modified>
</cp:coreProperties>
</file>