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8" r:id="rId7"/>
    <p:sldId id="262" r:id="rId8"/>
    <p:sldId id="269" r:id="rId9"/>
    <p:sldId id="263" r:id="rId10"/>
    <p:sldId id="270" r:id="rId11"/>
    <p:sldId id="264" r:id="rId12"/>
    <p:sldId id="271" r:id="rId13"/>
    <p:sldId id="265" r:id="rId14"/>
    <p:sldId id="266" r:id="rId15"/>
    <p:sldId id="267" r:id="rId16"/>
    <p:sldId id="272" r:id="rId17"/>
    <p:sldId id="273" r:id="rId18"/>
    <p:sldId id="274" r:id="rId19"/>
    <p:sldId id="275" r:id="rId20"/>
    <p:sldId id="276" r:id="rId21"/>
    <p:sldId id="277"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8B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115" d="100"/>
          <a:sy n="115" d="100"/>
        </p:scale>
        <p:origin x="258" y="10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1D67599-14B1-4503-B430-7B7C0A7FA0C3}"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292780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1D67599-14B1-4503-B430-7B7C0A7FA0C3}"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3243998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1D67599-14B1-4503-B430-7B7C0A7FA0C3}"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82854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1D67599-14B1-4503-B430-7B7C0A7FA0C3}"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1002951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11D67599-14B1-4503-B430-7B7C0A7FA0C3}"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2844754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1D67599-14B1-4503-B430-7B7C0A7FA0C3}"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284123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1D67599-14B1-4503-B430-7B7C0A7FA0C3}" type="datetimeFigureOut">
              <a:rPr lang="de-DE" smtClean="0"/>
              <a:t>25.08.2023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192579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1D67599-14B1-4503-B430-7B7C0A7FA0C3}" type="datetimeFigureOut">
              <a:rPr lang="de-DE" smtClean="0"/>
              <a:t>25.08.2023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3734949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1D67599-14B1-4503-B430-7B7C0A7FA0C3}" type="datetimeFigureOut">
              <a:rPr lang="de-DE" smtClean="0"/>
              <a:t>25.08.2023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1193796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1D67599-14B1-4503-B430-7B7C0A7FA0C3}"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211407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1D67599-14B1-4503-B430-7B7C0A7FA0C3}"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1C16B98-F716-4F09-97B8-C66A1ED9C362}" type="slidenum">
              <a:rPr lang="de-DE" smtClean="0"/>
              <a:t>‹Nr.›</a:t>
            </a:fld>
            <a:endParaRPr lang="de-DE"/>
          </a:p>
        </p:txBody>
      </p:sp>
    </p:spTree>
    <p:extLst>
      <p:ext uri="{BB962C8B-B14F-4D97-AF65-F5344CB8AC3E}">
        <p14:creationId xmlns:p14="http://schemas.microsoft.com/office/powerpoint/2010/main" val="231262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67599-14B1-4503-B430-7B7C0A7FA0C3}" type="datetimeFigureOut">
              <a:rPr lang="de-DE" smtClean="0"/>
              <a:t>25.08.2023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16B98-F716-4F09-97B8-C66A1ED9C362}" type="slidenum">
              <a:rPr lang="de-DE" smtClean="0"/>
              <a:t>‹Nr.›</a:t>
            </a:fld>
            <a:endParaRPr lang="de-DE"/>
          </a:p>
        </p:txBody>
      </p:sp>
    </p:spTree>
    <p:extLst>
      <p:ext uri="{BB962C8B-B14F-4D97-AF65-F5344CB8AC3E}">
        <p14:creationId xmlns:p14="http://schemas.microsoft.com/office/powerpoint/2010/main" val="2590833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241406" y="110144"/>
            <a:ext cx="3727939" cy="584775"/>
          </a:xfrm>
          <a:prstGeom prst="rect">
            <a:avLst/>
          </a:prstGeom>
          <a:noFill/>
        </p:spPr>
        <p:txBody>
          <a:bodyPr wrap="square" rtlCol="0">
            <a:spAutoFit/>
          </a:bodyPr>
          <a:lstStyle/>
          <a:p>
            <a:pPr algn="ctr"/>
            <a:r>
              <a:rPr lang="de-DE" sz="3200" b="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elterliche Sorge</a:t>
            </a:r>
            <a:endParaRPr lang="de-DE" sz="32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Abgerundetes Rechteck 4"/>
          <p:cNvSpPr/>
          <p:nvPr/>
        </p:nvSpPr>
        <p:spPr>
          <a:xfrm>
            <a:off x="351691" y="935898"/>
            <a:ext cx="11507373" cy="783193"/>
          </a:xfrm>
          <a:prstGeom prst="roundRect">
            <a:avLst/>
          </a:prstGeom>
          <a:solidFill>
            <a:schemeClr val="accent6">
              <a:lumMod val="40000"/>
              <a:lumOff val="60000"/>
            </a:schemeClr>
          </a:solidFill>
          <a:ln>
            <a:noFill/>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de-DE" sz="2000" dirty="0">
                <a:latin typeface="Arial" panose="020B0604020202020204" pitchFamily="34" charset="0"/>
                <a:ea typeface="Calibri" panose="020F0502020204030204" pitchFamily="34" charset="0"/>
              </a:rPr>
              <a:t>Recht und die Pflicht der Eltern für das Kind zu </a:t>
            </a:r>
            <a:r>
              <a:rPr lang="de-DE" sz="2000" dirty="0" smtClean="0">
                <a:latin typeface="Arial" panose="020B0604020202020204" pitchFamily="34" charset="0"/>
                <a:ea typeface="Calibri" panose="020F0502020204030204" pitchFamily="34" charset="0"/>
              </a:rPr>
              <a:t>sorgen - </a:t>
            </a:r>
            <a:r>
              <a:rPr lang="de-DE" sz="2000" dirty="0">
                <a:latin typeface="Arial" panose="020B0604020202020204" pitchFamily="34" charset="0"/>
                <a:cs typeface="Arial" panose="020B0604020202020204" pitchFamily="34" charset="0"/>
              </a:rPr>
              <a:t>Personen- und Vermögenssorge, </a:t>
            </a: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Vertretung </a:t>
            </a:r>
            <a:r>
              <a:rPr lang="de-DE" sz="2000" dirty="0">
                <a:latin typeface="Arial" panose="020B0604020202020204" pitchFamily="34" charset="0"/>
                <a:cs typeface="Arial" panose="020B0604020202020204" pitchFamily="34" charset="0"/>
              </a:rPr>
              <a:t>des Kindes </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3424477723"/>
              </p:ext>
            </p:extLst>
          </p:nvPr>
        </p:nvGraphicFramePr>
        <p:xfrm>
          <a:off x="351690" y="1960070"/>
          <a:ext cx="11507374" cy="1371600"/>
        </p:xfrm>
        <a:graphic>
          <a:graphicData uri="http://schemas.openxmlformats.org/drawingml/2006/table">
            <a:tbl>
              <a:tblPr firstRow="1" firstCol="1" bandRow="1"/>
              <a:tblGrid>
                <a:gridCol w="5500469">
                  <a:extLst>
                    <a:ext uri="{9D8B030D-6E8A-4147-A177-3AD203B41FA5}">
                      <a16:colId xmlns:a16="http://schemas.microsoft.com/office/drawing/2014/main" val="4058539046"/>
                    </a:ext>
                  </a:extLst>
                </a:gridCol>
                <a:gridCol w="6006905">
                  <a:extLst>
                    <a:ext uri="{9D8B030D-6E8A-4147-A177-3AD203B41FA5}">
                      <a16:colId xmlns:a16="http://schemas.microsoft.com/office/drawing/2014/main" val="2194631719"/>
                    </a:ext>
                  </a:extLst>
                </a:gridCol>
              </a:tblGrid>
              <a:tr h="0">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Sorgerecht</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verheirate Eltern – automatisch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unverheiratete Eltern – Sorgerechtserklärung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gerichtliche Übertragung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Alleinsorge</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Mutter, wenn diese mit dem Vater nicht verheiratet und keine Sorgerechtsklärung abgegeben wurde</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durch gerichtliche Übertragung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09677042"/>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052022475"/>
              </p:ext>
            </p:extLst>
          </p:nvPr>
        </p:nvGraphicFramePr>
        <p:xfrm>
          <a:off x="351690" y="3572649"/>
          <a:ext cx="11507376" cy="2590800"/>
        </p:xfrm>
        <a:graphic>
          <a:graphicData uri="http://schemas.openxmlformats.org/drawingml/2006/table">
            <a:tbl>
              <a:tblPr firstRow="1" firstCol="1" bandRow="1"/>
              <a:tblGrid>
                <a:gridCol w="4403192">
                  <a:extLst>
                    <a:ext uri="{9D8B030D-6E8A-4147-A177-3AD203B41FA5}">
                      <a16:colId xmlns:a16="http://schemas.microsoft.com/office/drawing/2014/main" val="1225261553"/>
                    </a:ext>
                  </a:extLst>
                </a:gridCol>
                <a:gridCol w="7104184">
                  <a:extLst>
                    <a:ext uri="{9D8B030D-6E8A-4147-A177-3AD203B41FA5}">
                      <a16:colId xmlns:a16="http://schemas.microsoft.com/office/drawing/2014/main" val="2287209647"/>
                    </a:ext>
                  </a:extLst>
                </a:gridCol>
              </a:tblGrid>
              <a:tr h="0">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eSo – im Allgemeinen </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im gegenseitigem Einvernehmen </a:t>
                      </a:r>
                      <a:endParaRPr lang="de-DE" sz="2000" dirty="0" smtClean="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pPr>
                      <a:r>
                        <a:rPr lang="de-DE" sz="2000" dirty="0" smtClean="0">
                          <a:effectLst/>
                          <a:latin typeface="Arial" panose="020B0604020202020204" pitchFamily="34" charset="0"/>
                          <a:ea typeface="Calibri" panose="020F0502020204030204" pitchFamily="34" charset="0"/>
                          <a:cs typeface="Arial" panose="020B0604020202020204" pitchFamily="34" charset="0"/>
                        </a:rPr>
                        <a:t>zum </a:t>
                      </a:r>
                      <a:r>
                        <a:rPr lang="de-DE" sz="2000" dirty="0">
                          <a:effectLst/>
                          <a:latin typeface="Arial" panose="020B0604020202020204" pitchFamily="34" charset="0"/>
                          <a:ea typeface="Calibri" panose="020F0502020204030204" pitchFamily="34" charset="0"/>
                          <a:cs typeface="Arial" panose="020B0604020202020204" pitchFamily="34" charset="0"/>
                        </a:rPr>
                        <a:t>Wohl des Kindes </a:t>
                      </a:r>
                      <a:r>
                        <a:rPr lang="de-DE" sz="1600" dirty="0">
                          <a:effectLst/>
                          <a:latin typeface="Arial" panose="020B0604020202020204" pitchFamily="34" charset="0"/>
                          <a:ea typeface="Calibri" panose="020F0502020204030204" pitchFamily="34" charset="0"/>
                          <a:cs typeface="Arial" panose="020B0604020202020204" pitchFamily="34" charset="0"/>
                        </a:rPr>
                        <a:t>(§ 1627 BGB)</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keine </a:t>
                      </a:r>
                      <a:r>
                        <a:rPr lang="de-DE" sz="2000" dirty="0" smtClean="0">
                          <a:effectLst/>
                          <a:latin typeface="Arial" panose="020B0604020202020204" pitchFamily="34" charset="0"/>
                          <a:ea typeface="Calibri" panose="020F0502020204030204" pitchFamily="34" charset="0"/>
                          <a:cs typeface="Arial" panose="020B0604020202020204" pitchFamily="34" charset="0"/>
                        </a:rPr>
                        <a:t>Einigung: Gericht überträgt</a:t>
                      </a:r>
                      <a:r>
                        <a:rPr lang="de-DE"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de-DE" sz="2000" dirty="0" smtClean="0">
                          <a:effectLst/>
                          <a:latin typeface="Arial" panose="020B0604020202020204" pitchFamily="34" charset="0"/>
                          <a:ea typeface="Calibri" panose="020F0502020204030204" pitchFamily="34" charset="0"/>
                          <a:cs typeface="Arial" panose="020B0604020202020204" pitchFamily="34" charset="0"/>
                        </a:rPr>
                        <a:t>Entscheidung </a:t>
                      </a:r>
                      <a:r>
                        <a:rPr lang="de-DE" sz="2000" dirty="0">
                          <a:effectLst/>
                          <a:latin typeface="Arial" panose="020B0604020202020204" pitchFamily="34" charset="0"/>
                          <a:ea typeface="Calibri" panose="020F0502020204030204" pitchFamily="34" charset="0"/>
                          <a:cs typeface="Arial" panose="020B0604020202020204" pitchFamily="34" charset="0"/>
                        </a:rPr>
                        <a:t>auf einen Elternteil </a:t>
                      </a:r>
                      <a:r>
                        <a:rPr lang="de-DE" sz="2000" dirty="0" smtClean="0">
                          <a:effectLst/>
                          <a:latin typeface="Arial" panose="020B0604020202020204" pitchFamily="34" charset="0"/>
                          <a:ea typeface="Calibri" panose="020F0502020204030204" pitchFamily="34" charset="0"/>
                          <a:cs typeface="Arial" panose="020B0604020202020204" pitchFamily="34" charset="0"/>
                        </a:rPr>
                        <a:t/>
                      </a:r>
                      <a:br>
                        <a:rPr lang="de-DE" sz="2000" dirty="0" smtClean="0">
                          <a:effectLst/>
                          <a:latin typeface="Arial" panose="020B0604020202020204" pitchFamily="34" charset="0"/>
                          <a:ea typeface="Calibri" panose="020F0502020204030204" pitchFamily="34" charset="0"/>
                          <a:cs typeface="Arial" panose="020B0604020202020204" pitchFamily="34" charset="0"/>
                        </a:rPr>
                      </a:br>
                      <a:r>
                        <a:rPr lang="de-DE" sz="1600" dirty="0" smtClean="0">
                          <a:effectLst/>
                          <a:latin typeface="Arial" panose="020B0604020202020204" pitchFamily="34" charset="0"/>
                          <a:ea typeface="Calibri" panose="020F0502020204030204" pitchFamily="34" charset="0"/>
                          <a:cs typeface="Arial" panose="020B0604020202020204" pitchFamily="34" charset="0"/>
                        </a:rPr>
                        <a:t>(§ </a:t>
                      </a:r>
                      <a:r>
                        <a:rPr lang="de-DE" sz="1600" dirty="0">
                          <a:effectLst/>
                          <a:latin typeface="Arial" panose="020B0604020202020204" pitchFamily="34" charset="0"/>
                          <a:ea typeface="Calibri" panose="020F0502020204030204" pitchFamily="34" charset="0"/>
                          <a:cs typeface="Arial" panose="020B0604020202020204" pitchFamily="34" charset="0"/>
                        </a:rPr>
                        <a:t>1628 BGB)</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eSo – Trennung/Scheidung </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Angelegenheiten des täglichen Lebens – Elternteil, bei dem sich das Kind </a:t>
                      </a:r>
                      <a:r>
                        <a:rPr lang="de-DE" sz="2000" dirty="0" smtClean="0">
                          <a:effectLst/>
                          <a:latin typeface="Arial" panose="020B0604020202020204" pitchFamily="34" charset="0"/>
                          <a:ea typeface="Calibri" panose="020F0502020204030204" pitchFamily="34" charset="0"/>
                          <a:cs typeface="Arial" panose="020B0604020202020204" pitchFamily="34" charset="0"/>
                        </a:rPr>
                        <a:t>aufhält </a:t>
                      </a:r>
                      <a:r>
                        <a:rPr lang="de-DE" sz="1600" dirty="0">
                          <a:effectLst/>
                          <a:latin typeface="Arial" panose="020B0604020202020204" pitchFamily="34" charset="0"/>
                          <a:ea typeface="Calibri" panose="020F0502020204030204" pitchFamily="34" charset="0"/>
                          <a:cs typeface="Arial" panose="020B0604020202020204" pitchFamily="34" charset="0"/>
                        </a:rPr>
                        <a:t>(§ 1687 I S. 2 + 3 BGB) </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Angelegenheiten von erheblicher Bedeutung – gegenseitiges Einvernehmen </a:t>
                      </a:r>
                      <a:r>
                        <a:rPr lang="de-DE" sz="2000" dirty="0" smtClean="0">
                          <a:effectLst/>
                          <a:latin typeface="Arial" panose="020B0604020202020204" pitchFamily="34" charset="0"/>
                          <a:ea typeface="Calibri" panose="020F0502020204030204" pitchFamily="34" charset="0"/>
                          <a:cs typeface="Arial" panose="020B0604020202020204" pitchFamily="34" charset="0"/>
                        </a:rPr>
                        <a:t>– keine Einigung: Gericht überträgt</a:t>
                      </a:r>
                      <a:r>
                        <a:rPr lang="de-DE"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de-DE" sz="2000" dirty="0" smtClean="0">
                          <a:effectLst/>
                          <a:latin typeface="Arial" panose="020B0604020202020204" pitchFamily="34" charset="0"/>
                          <a:ea typeface="Calibri" panose="020F0502020204030204" pitchFamily="34" charset="0"/>
                          <a:cs typeface="Arial" panose="020B0604020202020204" pitchFamily="34" charset="0"/>
                        </a:rPr>
                        <a:t>Entscheidung auf einen Elternteil </a:t>
                      </a:r>
                      <a:r>
                        <a:rPr lang="de-DE" sz="1600" dirty="0" smtClean="0">
                          <a:effectLst/>
                          <a:latin typeface="Arial" panose="020B0604020202020204" pitchFamily="34" charset="0"/>
                          <a:ea typeface="Calibri" panose="020F0502020204030204" pitchFamily="34" charset="0"/>
                          <a:cs typeface="Arial" panose="020B0604020202020204" pitchFamily="34" charset="0"/>
                        </a:rPr>
                        <a:t>(§ 1628 BGB)</a:t>
                      </a:r>
                      <a:endParaRPr lang="de-DE" sz="1600"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smtClean="0">
                          <a:effectLst/>
                          <a:latin typeface="Arial" panose="020B0604020202020204" pitchFamily="34" charset="0"/>
                          <a:ea typeface="Calibri" panose="020F0502020204030204" pitchFamily="34" charset="0"/>
                          <a:cs typeface="Arial" panose="020B0604020202020204" pitchFamily="34" charset="0"/>
                        </a:rPr>
                        <a:t>Gefahr </a:t>
                      </a:r>
                      <a:r>
                        <a:rPr lang="de-DE" sz="2000" dirty="0">
                          <a:effectLst/>
                          <a:latin typeface="Arial" panose="020B0604020202020204" pitchFamily="34" charset="0"/>
                          <a:ea typeface="Calibri" panose="020F0502020204030204" pitchFamily="34" charset="0"/>
                          <a:cs typeface="Arial" panose="020B0604020202020204" pitchFamily="34" charset="0"/>
                        </a:rPr>
                        <a:t>in Verzug – der Elternteil, bei dem sich das gerade aufhält – Notvertretungsrecht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1120916"/>
                  </a:ext>
                </a:extLst>
              </a:tr>
            </a:tbl>
          </a:graphicData>
        </a:graphic>
      </p:graphicFrame>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224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2859506" y="21912"/>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1" name="Abgerundetes Rechteck 10"/>
          <p:cNvSpPr/>
          <p:nvPr/>
        </p:nvSpPr>
        <p:spPr>
          <a:xfrm>
            <a:off x="3702033" y="444188"/>
            <a:ext cx="4657725" cy="44424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elterliche Sorge</a:t>
            </a:r>
            <a:endParaRPr lang="de-DE" sz="2800" b="1" dirty="0"/>
          </a:p>
        </p:txBody>
      </p:sp>
    </p:spTree>
    <p:extLst>
      <p:ext uri="{BB962C8B-B14F-4D97-AF65-F5344CB8AC3E}">
        <p14:creationId xmlns:p14="http://schemas.microsoft.com/office/powerpoint/2010/main" val="2432318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13064" y="1416010"/>
            <a:ext cx="8346571" cy="33804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sym typeface="Symbol" panose="05050102010706020507" pitchFamily="18" charset="2"/>
              </a:rPr>
              <a:t></a:t>
            </a:r>
            <a:r>
              <a:rPr lang="de-DE" b="1" u="sng" dirty="0">
                <a:effectLst>
                  <a:outerShdw blurRad="38100" dist="38100" dir="2700000" algn="tl">
                    <a:srgbClr val="000000">
                      <a:alpha val="43137"/>
                    </a:srgbClr>
                  </a:outerShdw>
                </a:effectLst>
              </a:rPr>
              <a:t> Ausgestaltung der gemeinsamen </a:t>
            </a:r>
            <a:r>
              <a:rPr lang="de-DE" b="1" u="sng" dirty="0" err="1">
                <a:effectLst>
                  <a:outerShdw blurRad="38100" dist="38100" dir="2700000" algn="tl">
                    <a:srgbClr val="000000">
                      <a:alpha val="43137"/>
                    </a:srgbClr>
                  </a:outerShdw>
                </a:effectLst>
              </a:rPr>
              <a:t>eSo</a:t>
            </a:r>
            <a:r>
              <a:rPr lang="de-DE" b="1" u="sng" dirty="0">
                <a:effectLst>
                  <a:outerShdw blurRad="38100" dist="38100" dir="2700000" algn="tl">
                    <a:srgbClr val="000000">
                      <a:alpha val="43137"/>
                    </a:srgbClr>
                  </a:outerShdw>
                </a:effectLst>
              </a:rPr>
              <a:t>:</a:t>
            </a:r>
            <a:endParaRPr lang="de-DE" b="1" dirty="0">
              <a:effectLst>
                <a:outerShdw blurRad="38100" dist="38100" dir="2700000" algn="tl">
                  <a:srgbClr val="000000">
                    <a:alpha val="43137"/>
                  </a:srgbClr>
                </a:outerShdw>
              </a:effectLst>
            </a:endParaRPr>
          </a:p>
          <a:p>
            <a:r>
              <a:rPr lang="de-DE" dirty="0"/>
              <a:t>Eltern üben die Sorge in gegenseitigem Einvernehmen zum Wohl des Kindes aus (§ 1627 BGB) </a:t>
            </a:r>
          </a:p>
          <a:p>
            <a:r>
              <a:rPr lang="de-DE" dirty="0"/>
              <a:t> </a:t>
            </a:r>
          </a:p>
          <a:p>
            <a:r>
              <a:rPr lang="de-DE" dirty="0"/>
              <a:t>Meinungsverschiedenheiten sind untereinander zu klären </a:t>
            </a:r>
          </a:p>
          <a:p>
            <a:r>
              <a:rPr lang="de-DE" dirty="0"/>
              <a:t>können die Eltern sich nicht einigen (Regelungen für das Kind von erheblicher Bedeutung), so kann das Familiengericht auf Antrag eines Elternteils die Entscheidung einem Elternteil übertragen (§ 1628 BGB) </a:t>
            </a:r>
          </a:p>
          <a:p>
            <a:r>
              <a:rPr lang="de-DE" dirty="0"/>
              <a:t> </a:t>
            </a:r>
          </a:p>
          <a:p>
            <a:r>
              <a:rPr lang="de-DE" dirty="0"/>
              <a:t>Eltern vertreten ihr Kind aktiv gemeinsam (§ 1629 I 1 BGB)</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2789569"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1627,</a:t>
            </a:r>
          </a:p>
          <a:p>
            <a:pPr algn="ctr"/>
            <a:r>
              <a:rPr lang="de-DE" sz="2000" b="1" dirty="0" smtClean="0">
                <a:solidFill>
                  <a:schemeClr val="tx1"/>
                </a:solidFill>
                <a:latin typeface="MV Boli" panose="02000500030200090000" pitchFamily="2" charset="0"/>
                <a:cs typeface="MV Boli" panose="02000500030200090000" pitchFamily="2" charset="0"/>
              </a:rPr>
              <a:t>1628,</a:t>
            </a:r>
          </a:p>
          <a:p>
            <a:pPr algn="ctr"/>
            <a:r>
              <a:rPr lang="de-DE" sz="2000" b="1" dirty="0" smtClean="0">
                <a:solidFill>
                  <a:schemeClr val="tx1"/>
                </a:solidFill>
                <a:latin typeface="MV Boli" panose="02000500030200090000" pitchFamily="2" charset="0"/>
                <a:cs typeface="MV Boli" panose="02000500030200090000" pitchFamily="2" charset="0"/>
              </a:rPr>
              <a:t>1629 </a:t>
            </a:r>
          </a:p>
          <a:p>
            <a:pPr algn="ctr"/>
            <a:r>
              <a:rPr lang="de-DE" sz="2000" b="1" dirty="0" smtClean="0">
                <a:solidFill>
                  <a:schemeClr val="tx1"/>
                </a:solidFill>
                <a:latin typeface="MV Boli" panose="02000500030200090000" pitchFamily="2" charset="0"/>
                <a:cs typeface="MV Boli" panose="02000500030200090000" pitchFamily="2" charset="0"/>
              </a:rPr>
              <a:t>BGB</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655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04752" y="1800113"/>
            <a:ext cx="8710546" cy="328623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getrenntlebende Eltern (§ 1687 BGB): </a:t>
            </a:r>
          </a:p>
          <a:p>
            <a:r>
              <a:rPr lang="de-DE" dirty="0"/>
              <a:t>Angelegenheiten des täglichen Lebens: regelt der Elternteil allein, bei dem sich das Kind gewöhnlich aufhält (§ 1687 I S. 2 + 3 BGB) </a:t>
            </a:r>
          </a:p>
          <a:p>
            <a:r>
              <a:rPr lang="de-DE" dirty="0"/>
              <a:t>Gefahr im Verzug: der Elternteil, bei dem sich das Kind aufhält, hat ein Notvertretungsrecht </a:t>
            </a:r>
            <a:br>
              <a:rPr lang="de-DE" dirty="0"/>
            </a:br>
            <a:r>
              <a:rPr lang="de-DE" dirty="0"/>
              <a:t>(§§ 1687 I 5, 1629 I 4 BGB, LPS = § 9 </a:t>
            </a:r>
            <a:r>
              <a:rPr lang="de-DE" dirty="0" err="1"/>
              <a:t>LPartG</a:t>
            </a:r>
            <a:r>
              <a:rPr lang="de-DE" dirty="0"/>
              <a:t>) </a:t>
            </a:r>
          </a:p>
          <a:p>
            <a:r>
              <a:rPr lang="de-DE" dirty="0"/>
              <a:t>Angelegenheiten von erheblicher Bedeutung: Eltern müssen ein gegenseitiges Einvernehmen herstellen (§ 1687 I 1 BGB) | einigen sie sich nicht, kann das Gericht auf Antrag ein Elternteil bestimmen, das die Entscheidung trifft (§ 1628 I S. 1 BGB)</a:t>
            </a:r>
            <a:endParaRPr lang="de-DE" dirty="0">
              <a:effectLst/>
            </a:endParaRP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485427"/>
            <a:ext cx="2593181"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a:t>
            </a:r>
            <a:endParaRPr lang="de-DE" sz="2000" b="1" dirty="0"/>
          </a:p>
        </p:txBody>
      </p:sp>
      <p:sp>
        <p:nvSpPr>
          <p:cNvPr id="12" name="Gefaltete Ecke 11"/>
          <p:cNvSpPr/>
          <p:nvPr/>
        </p:nvSpPr>
        <p:spPr>
          <a:xfrm rot="382525">
            <a:off x="9753431" y="2273568"/>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02586">
            <a:off x="9719256" y="4174890"/>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1628 BGB</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5381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13064" y="1416009"/>
            <a:ext cx="8346571" cy="481853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sym typeface="Symbol" panose="05050102010706020507" pitchFamily="18" charset="2"/>
              </a:rPr>
              <a:t></a:t>
            </a:r>
            <a:r>
              <a:rPr lang="de-DE" b="1" u="sng" dirty="0">
                <a:effectLst>
                  <a:outerShdw blurRad="38100" dist="38100" dir="2700000" algn="tl">
                    <a:srgbClr val="000000">
                      <a:alpha val="43137"/>
                    </a:srgbClr>
                  </a:outerShdw>
                </a:effectLst>
              </a:rPr>
              <a:t> Ausgestaltung der gemeinsamen </a:t>
            </a:r>
            <a:r>
              <a:rPr lang="de-DE" b="1" u="sng" dirty="0" err="1">
                <a:effectLst>
                  <a:outerShdw blurRad="38100" dist="38100" dir="2700000" algn="tl">
                    <a:srgbClr val="000000">
                      <a:alpha val="43137"/>
                    </a:srgbClr>
                  </a:outerShdw>
                </a:effectLst>
              </a:rPr>
              <a:t>eSo</a:t>
            </a:r>
            <a:r>
              <a:rPr lang="de-DE" b="1" u="sng" dirty="0">
                <a:effectLst>
                  <a:outerShdw blurRad="38100" dist="38100" dir="2700000" algn="tl">
                    <a:srgbClr val="000000">
                      <a:alpha val="43137"/>
                    </a:srgbClr>
                  </a:outerShdw>
                </a:effectLst>
              </a:rPr>
              <a:t> bei Trennung oder Scheidung der Eltern</a:t>
            </a:r>
            <a:endParaRPr lang="de-DE" b="1" dirty="0">
              <a:effectLst>
                <a:outerShdw blurRad="38100" dist="38100" dir="2700000" algn="tl">
                  <a:srgbClr val="000000">
                    <a:alpha val="43137"/>
                  </a:srgbClr>
                </a:outerShdw>
              </a:effectLst>
            </a:endParaRPr>
          </a:p>
          <a:p>
            <a:r>
              <a:rPr lang="de-DE" dirty="0"/>
              <a:t>keinen Einfluss auf die gemeinsame elterliche Sorge</a:t>
            </a:r>
          </a:p>
          <a:p>
            <a:pPr marL="285750" lvl="0" indent="-285750">
              <a:buFont typeface="Arial" panose="020B0604020202020204" pitchFamily="34" charset="0"/>
              <a:buChar char="•"/>
            </a:pPr>
            <a:r>
              <a:rPr lang="de-DE" dirty="0"/>
              <a:t>keine Sorgerechtsentscheidung von Amts wegen </a:t>
            </a:r>
          </a:p>
          <a:p>
            <a:pPr marL="285750" lvl="0" indent="-285750">
              <a:buFont typeface="Arial" panose="020B0604020202020204" pitchFamily="34" charset="0"/>
              <a:buChar char="•"/>
            </a:pPr>
            <a:r>
              <a:rPr lang="de-DE" dirty="0"/>
              <a:t>erst ein Antrag eines Elternteils auf Übertragung der elterlichen Sorge führt zu einer Tätigkeit des Familiengerichts (§ 1671 I, II BGB)</a:t>
            </a:r>
          </a:p>
          <a:p>
            <a:r>
              <a:rPr lang="de-DE" dirty="0"/>
              <a:t>dem Antrag auf Alleinsorge ist regelmäßig stattzugeben, wenn sich die Eltern einig sind</a:t>
            </a:r>
          </a:p>
          <a:p>
            <a:pPr marL="285750" lvl="0" indent="-285750">
              <a:buFont typeface="Arial" panose="020B0604020202020204" pitchFamily="34" charset="0"/>
              <a:buChar char="•"/>
            </a:pPr>
            <a:r>
              <a:rPr lang="de-DE" dirty="0"/>
              <a:t>wenn Widerspruch durch &gt; 14-jährigen – sachliche Prüfung des Kindeswohls (§ 1671 I, II BGB) </a:t>
            </a:r>
          </a:p>
          <a:p>
            <a:r>
              <a:rPr lang="de-DE" dirty="0"/>
              <a:t>dem Gesetzgeber ist jedoch die gemeinsame Sorge am liebsten – eine Übertragung auf einen Elternteil kommt nur dann in Betracht, wenn dies dem Kindeswohl am besten entspricht (§ 1671 I 2 Nr. 2, II 2 Nr. 2 BGB)</a:t>
            </a:r>
          </a:p>
          <a:p>
            <a:r>
              <a:rPr lang="de-DE" dirty="0"/>
              <a:t>das Familiengericht belehrt die Eltern über ihren Anspruch auf Trennungs- bzw. Scheidungsberatung durch die Jugendhilfe (§§ 155 II, 156 I </a:t>
            </a:r>
            <a:r>
              <a:rPr lang="de-DE" dirty="0" err="1"/>
              <a:t>FamFG</a:t>
            </a:r>
            <a:r>
              <a:rPr lang="de-DE" dirty="0"/>
              <a:t>, § 17 II, III SGB VIII)</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2789569"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1671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67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04752" y="1800114"/>
            <a:ext cx="8710546" cy="166828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u="sng" dirty="0" smtClean="0"/>
          </a:p>
          <a:p>
            <a:r>
              <a:rPr lang="de-DE" b="1" u="sng" dirty="0" smtClean="0">
                <a:effectLst>
                  <a:outerShdw blurRad="38100" dist="38100" dir="2700000" algn="tl">
                    <a:srgbClr val="000000">
                      <a:alpha val="43137"/>
                    </a:srgbClr>
                  </a:outerShdw>
                </a:effectLst>
              </a:rPr>
              <a:t>Alleinsorge </a:t>
            </a:r>
            <a:endParaRPr lang="de-DE" b="1" dirty="0">
              <a:effectLst>
                <a:outerShdw blurRad="38100" dist="38100" dir="2700000" algn="tl">
                  <a:srgbClr val="000000">
                    <a:alpha val="43137"/>
                  </a:srgbClr>
                </a:outerShdw>
              </a:effectLst>
            </a:endParaRPr>
          </a:p>
          <a:p>
            <a:r>
              <a:rPr lang="de-DE" dirty="0"/>
              <a:t>i. d. R. die Mutter (§ 1626a III BGB)</a:t>
            </a:r>
          </a:p>
          <a:p>
            <a:r>
              <a:rPr lang="de-DE" dirty="0"/>
              <a:t>durch gerichtliche Übertragung möglich (§ 1671 I, II BGB)</a:t>
            </a:r>
          </a:p>
          <a:p>
            <a:r>
              <a:rPr lang="de-DE" dirty="0"/>
              <a:t> </a:t>
            </a:r>
          </a:p>
          <a:p>
            <a:endParaRPr lang="de-DE" dirty="0">
              <a:effectLst/>
            </a:endParaRP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485427"/>
            <a:ext cx="2593181"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a:t>
            </a:r>
            <a:endParaRPr lang="de-DE" sz="2000" b="1" dirty="0"/>
          </a:p>
        </p:txBody>
      </p:sp>
      <p:sp>
        <p:nvSpPr>
          <p:cNvPr id="12" name="Gefaltete Ecke 11"/>
          <p:cNvSpPr/>
          <p:nvPr/>
        </p:nvSpPr>
        <p:spPr>
          <a:xfrm rot="382525">
            <a:off x="9753431" y="2273568"/>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1626a III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2291493" y="4246139"/>
            <a:ext cx="8146315" cy="179445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 </a:t>
            </a:r>
          </a:p>
          <a:p>
            <a:r>
              <a:rPr lang="de-DE" b="1" u="sng" dirty="0">
                <a:effectLst>
                  <a:outerShdw blurRad="38100" dist="38100" dir="2700000" algn="tl">
                    <a:srgbClr val="000000">
                      <a:alpha val="43137"/>
                    </a:srgbClr>
                  </a:outerShdw>
                </a:effectLst>
              </a:rPr>
              <a:t>Beistandschaft</a:t>
            </a:r>
            <a:r>
              <a:rPr lang="de-DE" b="1" dirty="0">
                <a:effectLst>
                  <a:outerShdw blurRad="38100" dist="38100" dir="2700000" algn="tl">
                    <a:srgbClr val="000000">
                      <a:alpha val="43137"/>
                    </a:srgbClr>
                  </a:outerShdw>
                </a:effectLst>
              </a:rPr>
              <a:t> </a:t>
            </a:r>
            <a:r>
              <a:rPr lang="de-DE" dirty="0"/>
              <a:t>(§§ 1712 ff. BGB): = freiwilliges, kostenloses Angebot des Gesetzgebers | JA | Unterstützung des Elternteils bei der Vaterschaftsfeststellung sowie Geltendmachung von Unterhaltsansprüchen | Ende (§ 1715 BGB): auf Verlangen des Elternteils, bei Verlust der Alleinsorge des Elternteils, mit Aufgabenerfüllung </a:t>
            </a:r>
            <a:endParaRPr lang="de-DE" dirty="0">
              <a:effectLst/>
            </a:endParaRPr>
          </a:p>
        </p:txBody>
      </p:sp>
    </p:spTree>
    <p:extLst>
      <p:ext uri="{BB962C8B-B14F-4D97-AF65-F5344CB8AC3E}">
        <p14:creationId xmlns:p14="http://schemas.microsoft.com/office/powerpoint/2010/main" val="240672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179814" y="1797234"/>
            <a:ext cx="8710546" cy="244602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b="1" u="dotted" dirty="0" smtClean="0">
              <a:effectLst>
                <a:outerShdw blurRad="38100" dist="38100" dir="2700000" algn="tl">
                  <a:srgbClr val="000000">
                    <a:alpha val="43137"/>
                  </a:srgbClr>
                </a:outerShdw>
              </a:effectLst>
            </a:endParaRPr>
          </a:p>
          <a:p>
            <a:r>
              <a:rPr lang="de-DE" b="1" u="dotted" dirty="0" smtClean="0">
                <a:effectLst>
                  <a:outerShdw blurRad="38100" dist="38100" dir="2700000" algn="tl">
                    <a:srgbClr val="000000">
                      <a:alpha val="43137"/>
                    </a:srgbClr>
                  </a:outerShdw>
                </a:effectLst>
              </a:rPr>
              <a:t>Dauer</a:t>
            </a:r>
            <a:r>
              <a:rPr lang="de-DE" b="1" u="dotted" dirty="0">
                <a:effectLst>
                  <a:outerShdw blurRad="38100" dist="38100" dir="2700000" algn="tl">
                    <a:srgbClr val="000000">
                      <a:alpha val="43137"/>
                    </a:srgbClr>
                  </a:outerShdw>
                </a:effectLst>
              </a:rPr>
              <a:t>:</a:t>
            </a:r>
            <a:r>
              <a:rPr lang="de-DE" dirty="0"/>
              <a:t> vom Zeitpunkt der Geburt des Kindes bis zum Erreichen der Volljährigkeit des Kindes </a:t>
            </a:r>
          </a:p>
          <a:p>
            <a:r>
              <a:rPr lang="de-DE" dirty="0"/>
              <a:t>Tod des Kindes (§ 1698b BGB) | Tod der Eltern | Entzug wegen Kindeswohlgefährdung (§§ 1666 </a:t>
            </a:r>
            <a:r>
              <a:rPr lang="de-DE" dirty="0" smtClean="0"/>
              <a:t>f</a:t>
            </a:r>
            <a:r>
              <a:rPr lang="de-DE" dirty="0"/>
              <a:t>. BGB) | Verhinderung an der Ausübung (§§ 1673 – 1675 BGB) | Adoption des Kindes durch Dritte (§§ 1754 III, 1755 BGB) </a:t>
            </a:r>
          </a:p>
          <a:p>
            <a:r>
              <a:rPr lang="de-DE" dirty="0"/>
              <a:t>am Ende haben die Eltern dem Kind das Vermögen herauszugeben und auf Verlangen Rechnung zu legen (§ 1698 I BGB)</a:t>
            </a:r>
          </a:p>
          <a:p>
            <a:r>
              <a:rPr lang="de-DE" dirty="0"/>
              <a:t> </a:t>
            </a:r>
          </a:p>
          <a:p>
            <a:r>
              <a:rPr lang="de-DE" dirty="0"/>
              <a:t> </a:t>
            </a:r>
            <a:endParaRPr lang="de-DE" dirty="0">
              <a:effectLst/>
            </a:endParaRP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70" y="1485427"/>
            <a:ext cx="1855724"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Ende der </a:t>
            </a:r>
            <a:r>
              <a:rPr lang="de-DE" sz="2000" b="1" dirty="0" err="1" smtClean="0"/>
              <a:t>eSo</a:t>
            </a:r>
            <a:endParaRPr lang="de-DE" sz="2000" b="1" dirty="0"/>
          </a:p>
        </p:txBody>
      </p:sp>
      <p:sp>
        <p:nvSpPr>
          <p:cNvPr id="12" name="Gefaltete Ecke 11"/>
          <p:cNvSpPr/>
          <p:nvPr/>
        </p:nvSpPr>
        <p:spPr>
          <a:xfrm rot="382525">
            <a:off x="1831403" y="4499960"/>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1698b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35253">
            <a:off x="4694744" y="4588261"/>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1673-1675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382525">
            <a:off x="7755590" y="4588260"/>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1754 III, 1755 </a:t>
            </a:r>
          </a:p>
          <a:p>
            <a:pPr algn="ctr"/>
            <a:r>
              <a:rPr lang="de-DE" sz="2000" b="1" dirty="0" smtClean="0">
                <a:solidFill>
                  <a:schemeClr val="tx1"/>
                </a:solidFill>
                <a:latin typeface="MV Boli" panose="02000500030200090000" pitchFamily="2" charset="0"/>
                <a:cs typeface="MV Boli" panose="02000500030200090000" pitchFamily="2" charset="0"/>
              </a:rPr>
              <a:t>BGB</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2189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animEffect transition="in" filter="fade">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557338" y="2143125"/>
            <a:ext cx="9958387" cy="440861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Rechteck 4"/>
          <p:cNvSpPr/>
          <p:nvPr/>
        </p:nvSpPr>
        <p:spPr>
          <a:xfrm>
            <a:off x="2564136" y="2500934"/>
            <a:ext cx="7456552" cy="37990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237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492920" y="1232687"/>
            <a:ext cx="4727474"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Beschluss mit (teilweisen) Entzug des </a:t>
            </a:r>
            <a:r>
              <a:rPr lang="de-DE" sz="2000" b="1" dirty="0" err="1" smtClean="0"/>
              <a:t>eSo</a:t>
            </a:r>
            <a:endParaRPr lang="de-DE" sz="2000" b="1" dirty="0"/>
          </a:p>
        </p:txBody>
      </p:sp>
      <p:graphicFrame>
        <p:nvGraphicFramePr>
          <p:cNvPr id="4" name="Tabelle 3"/>
          <p:cNvGraphicFramePr>
            <a:graphicFrameLocks noGrp="1"/>
          </p:cNvGraphicFramePr>
          <p:nvPr>
            <p:extLst>
              <p:ext uri="{D42A27DB-BD31-4B8C-83A1-F6EECF244321}">
                <p14:modId xmlns:p14="http://schemas.microsoft.com/office/powerpoint/2010/main" val="487719686"/>
              </p:ext>
            </p:extLst>
          </p:nvPr>
        </p:nvGraphicFramePr>
        <p:xfrm>
          <a:off x="2551372" y="2501555"/>
          <a:ext cx="7469316" cy="3814762"/>
        </p:xfrm>
        <a:graphic>
          <a:graphicData uri="http://schemas.openxmlformats.org/drawingml/2006/table">
            <a:tbl>
              <a:tblPr firstRow="1" firstCol="1" bandRow="1"/>
              <a:tblGrid>
                <a:gridCol w="7469316">
                  <a:extLst>
                    <a:ext uri="{9D8B030D-6E8A-4147-A177-3AD203B41FA5}">
                      <a16:colId xmlns:a16="http://schemas.microsoft.com/office/drawing/2014/main" val="2645545080"/>
                    </a:ext>
                  </a:extLst>
                </a:gridCol>
              </a:tblGrid>
              <a:tr h="3814762">
                <a:tc>
                  <a:txBody>
                    <a:bodyPr/>
                    <a:lstStyle/>
                    <a:p>
                      <a:endParaRPr lang="de-DE" dirty="0" smtClean="0">
                        <a:effectLst/>
                      </a:endParaRPr>
                    </a:p>
                    <a:p>
                      <a:r>
                        <a:rPr lang="de-DE" dirty="0" err="1" smtClean="0">
                          <a:effectLst/>
                        </a:rPr>
                        <a:t>Vfg</a:t>
                      </a:r>
                      <a:r>
                        <a:rPr lang="de-DE" dirty="0" smtClean="0">
                          <a:effectLst/>
                        </a:rPr>
                        <a:t>.</a:t>
                      </a:r>
                    </a:p>
                    <a:p>
                      <a:pPr lvl="0"/>
                      <a:r>
                        <a:rPr lang="de-DE" sz="1800" kern="1200" dirty="0" smtClean="0">
                          <a:solidFill>
                            <a:schemeClr val="tx1"/>
                          </a:solidFill>
                          <a:effectLst/>
                          <a:latin typeface="+mn-lt"/>
                          <a:ea typeface="+mn-ea"/>
                          <a:cs typeface="+mn-cs"/>
                        </a:rPr>
                        <a:t>1. Je eine beglaubigte Abschrift des Beschlusses senden an: </a:t>
                      </a:r>
                      <a:endParaRPr lang="de-DE" sz="3200" kern="1200" dirty="0" smtClean="0">
                        <a:solidFill>
                          <a:schemeClr val="tx1"/>
                        </a:solidFill>
                        <a:effectLst/>
                        <a:latin typeface="+mn-lt"/>
                        <a:ea typeface="+mn-ea"/>
                        <a:cs typeface="+mn-cs"/>
                      </a:endParaRPr>
                    </a:p>
                    <a:p>
                      <a:pPr lvl="1"/>
                      <a:r>
                        <a:rPr lang="de-DE" sz="1800" kern="1200" dirty="0" smtClean="0">
                          <a:solidFill>
                            <a:schemeClr val="tx1"/>
                          </a:solidFill>
                          <a:effectLst/>
                          <a:latin typeface="+mn-lt"/>
                          <a:ea typeface="+mn-ea"/>
                          <a:cs typeface="+mn-cs"/>
                        </a:rPr>
                        <a:t>Kindesmutter ./. ZU bzw. Kindesmutter-Vertreter ./.EB </a:t>
                      </a:r>
                      <a:endParaRPr lang="de-DE" sz="3200" kern="1200" dirty="0" smtClean="0">
                        <a:solidFill>
                          <a:schemeClr val="tx1"/>
                        </a:solidFill>
                        <a:effectLst/>
                        <a:latin typeface="+mn-lt"/>
                        <a:ea typeface="+mn-ea"/>
                        <a:cs typeface="+mn-cs"/>
                      </a:endParaRPr>
                    </a:p>
                    <a:p>
                      <a:pPr lvl="1"/>
                      <a:r>
                        <a:rPr lang="de-DE" sz="1800" kern="1200" dirty="0" smtClean="0">
                          <a:solidFill>
                            <a:schemeClr val="tx1"/>
                          </a:solidFill>
                          <a:effectLst/>
                          <a:latin typeface="+mn-lt"/>
                          <a:ea typeface="+mn-ea"/>
                          <a:cs typeface="+mn-cs"/>
                        </a:rPr>
                        <a:t>Kindesvater ./. ZU bzw. Kindesvater-Vertreter ./. EB</a:t>
                      </a:r>
                      <a:endParaRPr lang="de-DE" sz="3200" kern="1200" dirty="0" smtClean="0">
                        <a:solidFill>
                          <a:schemeClr val="tx1"/>
                        </a:solidFill>
                        <a:effectLst/>
                        <a:latin typeface="+mn-lt"/>
                        <a:ea typeface="+mn-ea"/>
                        <a:cs typeface="+mn-cs"/>
                      </a:endParaRPr>
                    </a:p>
                    <a:p>
                      <a:pPr lvl="1"/>
                      <a:r>
                        <a:rPr lang="de-DE" sz="1800" kern="1200" dirty="0" smtClean="0">
                          <a:solidFill>
                            <a:schemeClr val="tx1"/>
                          </a:solidFill>
                          <a:effectLst/>
                          <a:latin typeface="+mn-lt"/>
                          <a:ea typeface="+mn-ea"/>
                          <a:cs typeface="+mn-cs"/>
                        </a:rPr>
                        <a:t>JA ./. EB </a:t>
                      </a:r>
                      <a:endParaRPr lang="de-DE" sz="3200" kern="1200" dirty="0" smtClean="0">
                        <a:solidFill>
                          <a:schemeClr val="tx1"/>
                        </a:solidFill>
                        <a:effectLst/>
                        <a:latin typeface="+mn-lt"/>
                        <a:ea typeface="+mn-ea"/>
                        <a:cs typeface="+mn-cs"/>
                      </a:endParaRPr>
                    </a:p>
                    <a:p>
                      <a:pPr lvl="1"/>
                      <a:r>
                        <a:rPr lang="de-DE" sz="1800" kern="1200" dirty="0" smtClean="0">
                          <a:solidFill>
                            <a:schemeClr val="tx1"/>
                          </a:solidFill>
                          <a:effectLst/>
                          <a:latin typeface="+mn-lt"/>
                          <a:ea typeface="+mn-ea"/>
                          <a:cs typeface="+mn-cs"/>
                        </a:rPr>
                        <a:t>VB ./. EB </a:t>
                      </a:r>
                      <a:endParaRPr lang="de-DE" sz="3200" kern="1200" dirty="0" smtClean="0">
                        <a:solidFill>
                          <a:schemeClr val="tx1"/>
                        </a:solidFill>
                        <a:effectLst/>
                        <a:latin typeface="+mn-lt"/>
                        <a:ea typeface="+mn-ea"/>
                        <a:cs typeface="+mn-cs"/>
                      </a:endParaRPr>
                    </a:p>
                    <a:p>
                      <a:pPr lvl="0"/>
                      <a:r>
                        <a:rPr lang="de-DE" sz="1800" kern="1200" dirty="0" smtClean="0">
                          <a:solidFill>
                            <a:schemeClr val="tx1"/>
                          </a:solidFill>
                          <a:effectLst/>
                          <a:latin typeface="+mn-lt"/>
                          <a:ea typeface="+mn-ea"/>
                          <a:cs typeface="+mn-cs"/>
                        </a:rPr>
                        <a:t>2. Eine Teilausfertigung gemäß </a:t>
                      </a:r>
                      <a:r>
                        <a:rPr lang="de-DE" sz="1800" kern="1200" dirty="0" err="1" smtClean="0">
                          <a:solidFill>
                            <a:schemeClr val="tx1"/>
                          </a:solidFill>
                          <a:effectLst/>
                          <a:latin typeface="+mn-lt"/>
                          <a:ea typeface="+mn-ea"/>
                          <a:cs typeface="+mn-cs"/>
                        </a:rPr>
                        <a:t>MiZi</a:t>
                      </a:r>
                      <a:r>
                        <a:rPr lang="de-DE" sz="1800" kern="1200" dirty="0" smtClean="0">
                          <a:solidFill>
                            <a:schemeClr val="tx1"/>
                          </a:solidFill>
                          <a:effectLst/>
                          <a:latin typeface="+mn-lt"/>
                          <a:ea typeface="+mn-ea"/>
                          <a:cs typeface="+mn-cs"/>
                        </a:rPr>
                        <a:t> an die Meldebehörde senden </a:t>
                      </a:r>
                      <a:endParaRPr lang="de-DE" sz="3200" kern="1200" dirty="0" smtClean="0">
                        <a:solidFill>
                          <a:schemeClr val="tx1"/>
                        </a:solidFill>
                        <a:effectLst/>
                        <a:latin typeface="+mn-lt"/>
                        <a:ea typeface="+mn-ea"/>
                        <a:cs typeface="+mn-cs"/>
                      </a:endParaRPr>
                    </a:p>
                    <a:p>
                      <a:pPr lvl="0"/>
                      <a:r>
                        <a:rPr lang="de-DE" sz="1800" kern="1200" dirty="0" smtClean="0">
                          <a:solidFill>
                            <a:schemeClr val="tx1"/>
                          </a:solidFill>
                          <a:effectLst/>
                          <a:latin typeface="+mn-lt"/>
                          <a:ea typeface="+mn-ea"/>
                          <a:cs typeface="+mn-cs"/>
                        </a:rPr>
                        <a:t>3. 6 Wochen (VE, Kosten, weglegen)</a:t>
                      </a:r>
                      <a:endParaRPr lang="de-DE" sz="3200" kern="1200" dirty="0" smtClean="0">
                        <a:solidFill>
                          <a:schemeClr val="tx1"/>
                        </a:solidFill>
                        <a:effectLst/>
                        <a:latin typeface="+mn-lt"/>
                        <a:ea typeface="+mn-ea"/>
                        <a:cs typeface="+mn-cs"/>
                      </a:endParaRPr>
                    </a:p>
                    <a:p>
                      <a:pPr lvl="0"/>
                      <a:r>
                        <a:rPr lang="de-DE" sz="1800" kern="1200" dirty="0" smtClean="0">
                          <a:solidFill>
                            <a:schemeClr val="tx1"/>
                          </a:solidFill>
                          <a:effectLst/>
                          <a:latin typeface="+mn-lt"/>
                          <a:ea typeface="+mn-ea"/>
                          <a:cs typeface="+mn-cs"/>
                        </a:rPr>
                        <a:t>4. zur Richterfrist </a:t>
                      </a:r>
                    </a:p>
                    <a:p>
                      <a:pPr lvl="0"/>
                      <a:endParaRPr lang="de-DE" sz="3200" kern="1200" dirty="0" smtClean="0">
                        <a:solidFill>
                          <a:schemeClr val="tx1"/>
                        </a:solidFill>
                        <a:effectLst/>
                        <a:latin typeface="+mn-lt"/>
                        <a:ea typeface="+mn-ea"/>
                        <a:cs typeface="+mn-cs"/>
                      </a:endParaRPr>
                    </a:p>
                    <a:p>
                      <a:r>
                        <a:rPr lang="de-DE" sz="1800" kern="1200" dirty="0" smtClean="0">
                          <a:solidFill>
                            <a:schemeClr val="tx1"/>
                          </a:solidFill>
                          <a:effectLst/>
                          <a:latin typeface="+mn-lt"/>
                          <a:ea typeface="+mn-ea"/>
                          <a:cs typeface="+mn-cs"/>
                        </a:rPr>
                        <a:t>Name, Datum, Dienstbezeichnung </a:t>
                      </a:r>
                      <a:endParaRPr lang="de-DE"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3301924"/>
                  </a:ext>
                </a:extLst>
              </a:tr>
            </a:tbl>
          </a:graphicData>
        </a:graphic>
      </p:graphicFrame>
      <p:sp>
        <p:nvSpPr>
          <p:cNvPr id="15" name="Abgerundetes Rechteck 14"/>
          <p:cNvSpPr/>
          <p:nvPr/>
        </p:nvSpPr>
        <p:spPr>
          <a:xfrm>
            <a:off x="492919" y="2025643"/>
            <a:ext cx="2740819" cy="42274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Hinausgabeverfügung:</a:t>
            </a:r>
            <a:endParaRPr lang="de-DE" sz="2000" b="1" dirty="0"/>
          </a:p>
        </p:txBody>
      </p:sp>
      <p:sp>
        <p:nvSpPr>
          <p:cNvPr id="11" name="Abgerundetes Rechteck 10"/>
          <p:cNvSpPr/>
          <p:nvPr/>
        </p:nvSpPr>
        <p:spPr>
          <a:xfrm>
            <a:off x="3640927"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Tree>
    <p:extLst>
      <p:ext uri="{BB962C8B-B14F-4D97-AF65-F5344CB8AC3E}">
        <p14:creationId xmlns:p14="http://schemas.microsoft.com/office/powerpoint/2010/main" val="160285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Gefaltete Ecke 11"/>
          <p:cNvSpPr/>
          <p:nvPr/>
        </p:nvSpPr>
        <p:spPr>
          <a:xfrm rot="382525">
            <a:off x="1769422" y="2572294"/>
            <a:ext cx="2206652" cy="220208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Es folgt…</a:t>
            </a:r>
            <a:endParaRPr lang="de-DE" sz="24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35253">
            <a:off x="4730246" y="2850530"/>
            <a:ext cx="2317743" cy="226406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…eine Übung</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382525">
            <a:off x="7737831" y="4606216"/>
            <a:ext cx="1708920" cy="16906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Ü030</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85330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18637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Franz geht in die Lehre als Elektriker. Die Eltern haben mit ihm zusammen den Vertrag unterschrieben. Der Arbeitgeber ordnet an, dass Franz mit der Leiter Bewegungs-melder unter Dachrinnen repariert. Franz ist einverstanden, aber die Eltern finden es zu gefährlich und verbieten es. Geht das?</a:t>
            </a:r>
            <a:endParaRPr lang="de-DE" sz="200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a:t>
            </a:r>
            <a:endParaRPr lang="de-DE" sz="2400" b="1" dirty="0"/>
          </a:p>
        </p:txBody>
      </p:sp>
      <p:sp>
        <p:nvSpPr>
          <p:cNvPr id="5" name="Abgerundetes Rechteck 4"/>
          <p:cNvSpPr/>
          <p:nvPr/>
        </p:nvSpPr>
        <p:spPr>
          <a:xfrm>
            <a:off x="2633318" y="4554844"/>
            <a:ext cx="8086725" cy="145732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Beginnt der Minderjährige mit Erlaubnis des gesetzlichen Vertreters ein Dienst- oder Arbeitsverhältnis, ist er voll geschäftsfähig für die Eingehung/Aufhebung des Dienst- oder Arbeitsverhältnisses und der sich aus einem solchen Verhältnis ergebenden Verpflichtungen § 113 BGB.</a:t>
            </a:r>
            <a:endParaRPr lang="de-DE" sz="2000">
              <a:effectLst/>
            </a:endParaRPr>
          </a:p>
        </p:txBody>
      </p:sp>
      <p:sp>
        <p:nvSpPr>
          <p:cNvPr id="10" name="Abgerundetes Rechteck 9"/>
          <p:cNvSpPr/>
          <p:nvPr/>
        </p:nvSpPr>
        <p:spPr>
          <a:xfrm>
            <a:off x="3640927"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Tree>
    <p:extLst>
      <p:ext uri="{BB962C8B-B14F-4D97-AF65-F5344CB8AC3E}">
        <p14:creationId xmlns:p14="http://schemas.microsoft.com/office/powerpoint/2010/main" val="26900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18637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Max erbt 50.000,00 € von seiner Tante Ruth. In ihrem Testament steht: „Max’ Eltern können nicht mit Geld umgehen. Bis Max volljährig ist, soll sein Onkel Ralf das </a:t>
            </a:r>
            <a:r>
              <a:rPr lang="de-DE" sz="2000" dirty="0" smtClean="0"/>
              <a:t>Geld </a:t>
            </a:r>
            <a:r>
              <a:rPr lang="de-DE" sz="2000" dirty="0"/>
              <a:t>für ihn verwalten.“ Müssen sich die Eltern danach richten?</a:t>
            </a:r>
            <a:endParaRPr lang="de-DE" sz="2000" dirty="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2</a:t>
            </a:r>
            <a:r>
              <a:rPr lang="de-DE" sz="2400" b="1" dirty="0" smtClean="0"/>
              <a:t>.</a:t>
            </a:r>
            <a:endParaRPr lang="de-DE" sz="2400" b="1" dirty="0"/>
          </a:p>
        </p:txBody>
      </p:sp>
      <p:sp>
        <p:nvSpPr>
          <p:cNvPr id="5" name="Abgerundetes Rechteck 4"/>
          <p:cNvSpPr/>
          <p:nvPr/>
        </p:nvSpPr>
        <p:spPr>
          <a:xfrm>
            <a:off x="2633318" y="4554844"/>
            <a:ext cx="8086725" cy="12030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Die Vermögenssorge erstreckt sich nicht auf ererbte Vermögen des Kindes, wenn der Erblasser es so bestimmt § 1638 BGB.</a:t>
            </a:r>
            <a:endParaRPr lang="de-DE" sz="2000">
              <a:effectLst/>
            </a:endParaRPr>
          </a:p>
        </p:txBody>
      </p:sp>
      <p:sp>
        <p:nvSpPr>
          <p:cNvPr id="10" name="Abgerundetes Rechteck 9"/>
          <p:cNvSpPr/>
          <p:nvPr/>
        </p:nvSpPr>
        <p:spPr>
          <a:xfrm>
            <a:off x="3640927"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Tree>
    <p:extLst>
      <p:ext uri="{BB962C8B-B14F-4D97-AF65-F5344CB8AC3E}">
        <p14:creationId xmlns:p14="http://schemas.microsoft.com/office/powerpoint/2010/main" val="33449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18637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Sophie erbt 50.000,00 € von ihrem Onkel Hans. Er hat bei VW in Wolfsburg gearbeitet und testamentarisch angeordnet, dass für die gesamte Summe Aktien von VW gekauft werden sollen. Sophie und ihre Eltern hätten gern auch einen Flügel von dem Geld gekauft. Geht das?</a:t>
            </a:r>
            <a:endParaRPr lang="de-DE" sz="200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3.</a:t>
            </a:r>
            <a:endParaRPr lang="de-DE" sz="2400" b="1" dirty="0"/>
          </a:p>
        </p:txBody>
      </p:sp>
      <p:sp>
        <p:nvSpPr>
          <p:cNvPr id="5" name="Abgerundetes Rechteck 4"/>
          <p:cNvSpPr/>
          <p:nvPr/>
        </p:nvSpPr>
        <p:spPr>
          <a:xfrm>
            <a:off x="2633318" y="4554844"/>
            <a:ext cx="8086725" cy="13173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Was der Minderjährige erbt oder geschenkt bekommt, müssen die Eltern nach den Anordnungen des Schenkenden oder Vererbenden </a:t>
            </a:r>
            <a:r>
              <a:rPr lang="de-DE" sz="2000" dirty="0" smtClean="0"/>
              <a:t>verwalten</a:t>
            </a:r>
          </a:p>
          <a:p>
            <a:r>
              <a:rPr lang="de-DE" sz="2000" dirty="0" smtClean="0"/>
              <a:t>§ </a:t>
            </a:r>
            <a:r>
              <a:rPr lang="de-DE" sz="2000" dirty="0"/>
              <a:t>1639 BGB</a:t>
            </a:r>
            <a:endParaRPr lang="de-DE" sz="2000" dirty="0">
              <a:effectLst/>
            </a:endParaRPr>
          </a:p>
        </p:txBody>
      </p:sp>
      <p:sp>
        <p:nvSpPr>
          <p:cNvPr id="10" name="Abgerundetes Rechteck 9"/>
          <p:cNvSpPr/>
          <p:nvPr/>
        </p:nvSpPr>
        <p:spPr>
          <a:xfrm>
            <a:off x="3640927"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Tree>
    <p:extLst>
      <p:ext uri="{BB962C8B-B14F-4D97-AF65-F5344CB8AC3E}">
        <p14:creationId xmlns:p14="http://schemas.microsoft.com/office/powerpoint/2010/main" val="354575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225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2" name="Gruppieren 11"/>
          <p:cNvGrpSpPr/>
          <p:nvPr/>
        </p:nvGrpSpPr>
        <p:grpSpPr>
          <a:xfrm>
            <a:off x="767294" y="1393462"/>
            <a:ext cx="9233956" cy="2072051"/>
            <a:chOff x="767294" y="1393462"/>
            <a:chExt cx="9233956" cy="2072051"/>
          </a:xfrm>
        </p:grpSpPr>
        <p:sp>
          <p:nvSpPr>
            <p:cNvPr id="10" name="Abgerundetes Rechteck 9"/>
            <p:cNvSpPr/>
            <p:nvPr/>
          </p:nvSpPr>
          <p:spPr>
            <a:xfrm>
              <a:off x="1188244" y="1393462"/>
              <a:ext cx="8813006" cy="20720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das </a:t>
              </a:r>
              <a:r>
                <a:rPr lang="de-DE" dirty="0"/>
                <a:t>Recht und die Pflicht der Eltern für das Kind zu sorgen (§ 1626 I 1 BGB)</a:t>
              </a:r>
            </a:p>
            <a:p>
              <a:r>
                <a:rPr lang="de-DE" dirty="0"/>
                <a:t>die elterliche Sorge umfasst (§ 1626 I 2 BGB): </a:t>
              </a:r>
            </a:p>
            <a:p>
              <a:pPr marL="285750" lvl="0" indent="-285750">
                <a:buFont typeface="Arial" panose="020B0604020202020204" pitchFamily="34" charset="0"/>
                <a:buChar char="•"/>
              </a:pPr>
              <a:r>
                <a:rPr lang="de-DE" dirty="0"/>
                <a:t>tatsächliche Sorge für die Person = Personensorge (§§ 1626 I, 1631, 1632 BGB) und </a:t>
              </a:r>
            </a:p>
            <a:p>
              <a:pPr marL="285750" lvl="0" indent="-285750">
                <a:buFont typeface="Arial" panose="020B0604020202020204" pitchFamily="34" charset="0"/>
                <a:buChar char="•"/>
              </a:pPr>
              <a:r>
                <a:rPr lang="de-DE" dirty="0"/>
                <a:t>Vermögen des Kindes = Vermögenssorge (§§ 1626 I, 1638 ff. BGB) sowie </a:t>
              </a:r>
            </a:p>
            <a:p>
              <a:pPr marL="285750" lvl="0" indent="-285750">
                <a:buFont typeface="Arial" panose="020B0604020202020204" pitchFamily="34" charset="0"/>
                <a:buChar char="•"/>
              </a:pPr>
              <a:r>
                <a:rPr lang="de-DE" dirty="0"/>
                <a:t>Vertretung des Kindes in Personen- und Vermögensangelegenheiten (§ 1629 I BGB) </a:t>
              </a:r>
            </a:p>
          </p:txBody>
        </p:sp>
        <p:sp>
          <p:nvSpPr>
            <p:cNvPr id="4" name="Abgerundetes Rechteck 3"/>
            <p:cNvSpPr/>
            <p:nvPr/>
          </p:nvSpPr>
          <p:spPr>
            <a:xfrm>
              <a:off x="767294" y="1393462"/>
              <a:ext cx="841899"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err="1" smtClean="0"/>
                <a:t>eSo</a:t>
              </a:r>
              <a:endParaRPr lang="de-DE" sz="2400" dirty="0"/>
            </a:p>
          </p:txBody>
        </p:sp>
      </p:grpSp>
      <p:sp>
        <p:nvSpPr>
          <p:cNvPr id="11" name="Gefaltete Ecke 10"/>
          <p:cNvSpPr/>
          <p:nvPr/>
        </p:nvSpPr>
        <p:spPr>
          <a:xfrm rot="21378966">
            <a:off x="9561768" y="1265991"/>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1626,1629, 1631, 1632, 1638 ff.</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Abgerundetes Rechteck 12"/>
          <p:cNvSpPr/>
          <p:nvPr/>
        </p:nvSpPr>
        <p:spPr>
          <a:xfrm>
            <a:off x="1188244" y="3761224"/>
            <a:ext cx="8813006" cy="207205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Kindererziehung gehört zu den Grundrechten und –pflichten der Eltern (Art. 6 II GG) </a:t>
            </a:r>
          </a:p>
          <a:p>
            <a:pPr marL="285750" lvl="0" indent="-285750">
              <a:buFont typeface="Arial" panose="020B0604020202020204" pitchFamily="34" charset="0"/>
              <a:buChar char="•"/>
            </a:pPr>
            <a:r>
              <a:rPr lang="de-DE" dirty="0"/>
              <a:t>das Kindeswohl steht über dem Elternrecht (§§ 1626 II, III BGB) – zum Kindeswohl gehört der Umgang mit beiden Eltern </a:t>
            </a:r>
          </a:p>
          <a:p>
            <a:pPr marL="285750" lvl="0" indent="-285750">
              <a:buFont typeface="Arial" panose="020B0604020202020204" pitchFamily="34" charset="0"/>
              <a:buChar char="•"/>
            </a:pPr>
            <a:r>
              <a:rPr lang="de-DE" dirty="0"/>
              <a:t>der Staat greift nur bei Kindeswohlgefährdung ein (vgl. §§ 1666ff. BGB) </a:t>
            </a:r>
          </a:p>
          <a:p>
            <a:pPr marL="285750" lvl="0" indent="-285750">
              <a:buFont typeface="Arial" panose="020B0604020202020204" pitchFamily="34" charset="0"/>
              <a:buChar char="•"/>
            </a:pPr>
            <a:r>
              <a:rPr lang="de-DE" dirty="0"/>
              <a:t>JA bietet Hilfen an (gemäß SGB VIII – Beratung, sozialpädagogische Betreuung, Erziehungshilfen, Vollzeitpflege) </a:t>
            </a:r>
          </a:p>
        </p:txBody>
      </p:sp>
    </p:spTree>
    <p:extLst>
      <p:ext uri="{BB962C8B-B14F-4D97-AF65-F5344CB8AC3E}">
        <p14:creationId xmlns:p14="http://schemas.microsoft.com/office/powerpoint/2010/main" val="341459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15203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Oma wünscht sich zu ihrem 70. Geburtstag ein Lexikon mit 20 Bänden. Die ganze Familie legt dafür Geld zusammen. Für die 8-jährige Julia wollen sich die Eltern mit 20,00 € von ihrem Sparbuch beteiligen. Geht das?</a:t>
            </a:r>
            <a:endParaRPr lang="de-DE" sz="200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4</a:t>
            </a:r>
            <a:r>
              <a:rPr lang="de-DE" sz="2400" b="1" dirty="0" smtClean="0"/>
              <a:t>.</a:t>
            </a:r>
            <a:endParaRPr lang="de-DE" sz="2400" b="1" dirty="0"/>
          </a:p>
        </p:txBody>
      </p:sp>
      <p:sp>
        <p:nvSpPr>
          <p:cNvPr id="5" name="Abgerundetes Rechteck 4"/>
          <p:cNvSpPr/>
          <p:nvPr/>
        </p:nvSpPr>
        <p:spPr>
          <a:xfrm>
            <a:off x="2633318" y="4554844"/>
            <a:ext cx="8086725" cy="13173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Eltern können nicht in Vertretung des Kindes Schenkungen machen § 1641 BGB, Ausgenommen sind Schenkungen aus „sittlicher Pflicht“ oder „Anstand“</a:t>
            </a:r>
            <a:endParaRPr lang="de-DE" sz="2000" dirty="0">
              <a:effectLst/>
            </a:endParaRPr>
          </a:p>
        </p:txBody>
      </p:sp>
      <p:sp>
        <p:nvSpPr>
          <p:cNvPr id="10" name="Abgerundetes Rechteck 9"/>
          <p:cNvSpPr/>
          <p:nvPr/>
        </p:nvSpPr>
        <p:spPr>
          <a:xfrm>
            <a:off x="3640927"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Tree>
    <p:extLst>
      <p:ext uri="{BB962C8B-B14F-4D97-AF65-F5344CB8AC3E}">
        <p14:creationId xmlns:p14="http://schemas.microsoft.com/office/powerpoint/2010/main" val="401279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Ü30</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1626487"/>
            <a:ext cx="8138766" cy="24311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Herr </a:t>
            </a:r>
            <a:r>
              <a:rPr lang="de-DE" sz="2000" dirty="0"/>
              <a:t>und Frau Käufer haben ein Haus gekauft, in das sie mit ihrer kleinen Tochter einziehen. Kurz darauf stirbt Herr Käufer bei einem Autounfall und wird von seiner Frau und seiner Tochter beerbt. Frau Käufer muss ich Arbeit suchen und findet eine Stelle in München. Was soll aus dem Haus werden? Der Vater von Frau Käufer bietet an, es ihr abzukaufen, um ihr zu helfen. Sie gehen zum Notar. Was sagt der Notar zu ihnen? </a:t>
            </a:r>
            <a:endParaRPr lang="de-DE" sz="2000" dirty="0">
              <a:effectLst/>
            </a:endParaRPr>
          </a:p>
        </p:txBody>
      </p:sp>
      <p:sp>
        <p:nvSpPr>
          <p:cNvPr id="4" name="Flussdiagramm: Verbinder 3"/>
          <p:cNvSpPr/>
          <p:nvPr/>
        </p:nvSpPr>
        <p:spPr>
          <a:xfrm>
            <a:off x="2467418" y="120955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5.</a:t>
            </a:r>
            <a:endParaRPr lang="de-DE" sz="2400" b="1" dirty="0"/>
          </a:p>
        </p:txBody>
      </p:sp>
      <p:sp>
        <p:nvSpPr>
          <p:cNvPr id="5" name="Abgerundetes Rechteck 4"/>
          <p:cNvSpPr/>
          <p:nvPr/>
        </p:nvSpPr>
        <p:spPr>
          <a:xfrm>
            <a:off x="2633318" y="4460876"/>
            <a:ext cx="8086725" cy="20908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Es </a:t>
            </a:r>
            <a:r>
              <a:rPr lang="de-DE" sz="2000" dirty="0"/>
              <a:t>besteht ein Interessengegensatz zwischen den </a:t>
            </a:r>
            <a:r>
              <a:rPr lang="de-DE" sz="2000" dirty="0" smtClean="0"/>
              <a:t>Eltern (hier Mutter) </a:t>
            </a:r>
            <a:r>
              <a:rPr lang="de-DE" sz="2000" dirty="0"/>
              <a:t>und dem Kind, somit können die Eltern das Kind nicht vertreten §§ 1629 II, 1795 BGB</a:t>
            </a:r>
          </a:p>
          <a:p>
            <a:r>
              <a:rPr lang="de-DE" sz="2000" dirty="0" smtClean="0"/>
              <a:t>Es </a:t>
            </a:r>
            <a:r>
              <a:rPr lang="de-DE" sz="2000" dirty="0"/>
              <a:t>muss also eine Ergänzungspflegschaft durch das Familiengericht angeordnet </a:t>
            </a:r>
            <a:r>
              <a:rPr lang="de-DE" sz="2000" dirty="0" smtClean="0"/>
              <a:t>werden.</a:t>
            </a:r>
            <a:endParaRPr lang="de-DE" sz="2000" dirty="0"/>
          </a:p>
          <a:p>
            <a:r>
              <a:rPr lang="de-DE" sz="2000" dirty="0"/>
              <a:t>(§ 1909 BGB) </a:t>
            </a:r>
          </a:p>
        </p:txBody>
      </p:sp>
      <p:sp>
        <p:nvSpPr>
          <p:cNvPr id="10" name="Abgerundetes Rechteck 9"/>
          <p:cNvSpPr/>
          <p:nvPr/>
        </p:nvSpPr>
        <p:spPr>
          <a:xfrm>
            <a:off x="3640927"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Tree>
    <p:extLst>
      <p:ext uri="{BB962C8B-B14F-4D97-AF65-F5344CB8AC3E}">
        <p14:creationId xmlns:p14="http://schemas.microsoft.com/office/powerpoint/2010/main" val="129918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226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07603" y="1393461"/>
            <a:ext cx="8813006" cy="80113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es gibt Rechte und Pflichten, die an die Sorgeberechtigung gebunden sind und solche, die es nicht sind: </a:t>
            </a:r>
          </a:p>
        </p:txBody>
      </p:sp>
      <p:sp>
        <p:nvSpPr>
          <p:cNvPr id="11" name="Gefaltete Ecke 10"/>
          <p:cNvSpPr/>
          <p:nvPr/>
        </p:nvSpPr>
        <p:spPr>
          <a:xfrm rot="21378966">
            <a:off x="1344230" y="4173038"/>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1601,1684, 1686</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Abgerundetes Rechteck 12"/>
          <p:cNvSpPr/>
          <p:nvPr/>
        </p:nvSpPr>
        <p:spPr>
          <a:xfrm>
            <a:off x="1487683" y="2270111"/>
            <a:ext cx="5349894" cy="121953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t>sorgerechtsunabhängige Rechte und Pflichten:</a:t>
            </a:r>
          </a:p>
          <a:p>
            <a:pPr marL="742950" lvl="1" indent="-285750">
              <a:buFont typeface="Arial" panose="020B0604020202020204" pitchFamily="34" charset="0"/>
              <a:buChar char="•"/>
            </a:pPr>
            <a:r>
              <a:rPr lang="de-DE" dirty="0"/>
              <a:t>Umgangspflicht und –recht (§ 1684 BGB)</a:t>
            </a:r>
          </a:p>
          <a:p>
            <a:pPr marL="742950" lvl="1" indent="-285750">
              <a:buFont typeface="Arial" panose="020B0604020202020204" pitchFamily="34" charset="0"/>
              <a:buChar char="•"/>
            </a:pPr>
            <a:r>
              <a:rPr lang="de-DE" dirty="0"/>
              <a:t>Auskunftspflicht und –recht (§1686 BGB)</a:t>
            </a:r>
          </a:p>
          <a:p>
            <a:pPr marL="742950" lvl="1" indent="-285750">
              <a:buFont typeface="Arial" panose="020B0604020202020204" pitchFamily="34" charset="0"/>
              <a:buChar char="•"/>
            </a:pPr>
            <a:r>
              <a:rPr lang="de-DE" dirty="0"/>
              <a:t>Unterhaltspflicht (§ 1601 BGB)</a:t>
            </a:r>
          </a:p>
        </p:txBody>
      </p:sp>
      <p:sp>
        <p:nvSpPr>
          <p:cNvPr id="15" name="Abgerundetes Rechteck 14"/>
          <p:cNvSpPr/>
          <p:nvPr/>
        </p:nvSpPr>
        <p:spPr>
          <a:xfrm>
            <a:off x="4848335" y="3728803"/>
            <a:ext cx="6438790" cy="276798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t>sorgerechtsabhängige Rechte und Pflichten:</a:t>
            </a:r>
          </a:p>
          <a:p>
            <a:pPr marL="742950" lvl="1" indent="-285750">
              <a:buFont typeface="Arial" panose="020B0604020202020204" pitchFamily="34" charset="0"/>
              <a:buChar char="•"/>
            </a:pPr>
            <a:r>
              <a:rPr lang="de-DE" dirty="0"/>
              <a:t>Fürsorgepflicht</a:t>
            </a:r>
          </a:p>
          <a:p>
            <a:pPr marL="742950" lvl="1" indent="-285750">
              <a:buFont typeface="Arial" panose="020B0604020202020204" pitchFamily="34" charset="0"/>
              <a:buChar char="•"/>
            </a:pPr>
            <a:r>
              <a:rPr lang="de-DE" dirty="0"/>
              <a:t>Personensorge – tatsächliche Erziehung, Pflege Aufenthaltsbestimmung und Bestimmung des Unterhalts</a:t>
            </a:r>
          </a:p>
          <a:p>
            <a:pPr marL="742950" lvl="1" indent="-285750">
              <a:buFont typeface="Arial" panose="020B0604020202020204" pitchFamily="34" charset="0"/>
              <a:buChar char="•"/>
            </a:pPr>
            <a:r>
              <a:rPr lang="de-DE" dirty="0"/>
              <a:t>Vermögenssorge – Recht das Kindesvermögen in Besitz zu nehmen</a:t>
            </a:r>
          </a:p>
          <a:p>
            <a:pPr marL="742950" lvl="1" indent="-285750">
              <a:buFont typeface="Arial" panose="020B0604020202020204" pitchFamily="34" charset="0"/>
              <a:buChar char="•"/>
            </a:pPr>
            <a:r>
              <a:rPr lang="de-DE" dirty="0"/>
              <a:t>Vertretung des Kindes z. B. bei jedem rechtsgeschäftlichen Handeln im Namen des Kindes</a:t>
            </a:r>
          </a:p>
        </p:txBody>
      </p:sp>
    </p:spTree>
    <p:extLst>
      <p:ext uri="{BB962C8B-B14F-4D97-AF65-F5344CB8AC3E}">
        <p14:creationId xmlns:p14="http://schemas.microsoft.com/office/powerpoint/2010/main" val="387664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bgerundetes Rechteck 17"/>
          <p:cNvSpPr/>
          <p:nvPr/>
        </p:nvSpPr>
        <p:spPr>
          <a:xfrm>
            <a:off x="1487682" y="5574242"/>
            <a:ext cx="8710546" cy="89513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Umgang des Kindes zu bestimmen (§§ 1632 II, 1626 III BGB) </a:t>
            </a:r>
          </a:p>
          <a:p>
            <a:pPr lvl="0"/>
            <a:r>
              <a:rPr lang="de-DE" dirty="0"/>
              <a:t>Streitfall: Entscheidung durch Familiengericht auf Antrag (§ 1632 III BGB) </a:t>
            </a:r>
          </a:p>
        </p:txBody>
      </p:sp>
      <p:sp>
        <p:nvSpPr>
          <p:cNvPr id="13" name="Abgerundetes Rechteck 12"/>
          <p:cNvSpPr/>
          <p:nvPr/>
        </p:nvSpPr>
        <p:spPr>
          <a:xfrm>
            <a:off x="1487683" y="1485427"/>
            <a:ext cx="8710546" cy="93401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umfasst die Pflicht und das Recht, das Kind zu pflegen, zu erziehen, zu beaufsichtigen und seinen Aufenthalt zu bestimmen (§ 1631 I BGB)</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227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84190" y="1161341"/>
            <a:ext cx="200698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Personensorge</a:t>
            </a:r>
            <a:endParaRPr lang="de-DE" sz="2000" b="1" dirty="0"/>
          </a:p>
        </p:txBody>
      </p:sp>
      <p:sp>
        <p:nvSpPr>
          <p:cNvPr id="11" name="Gefaltete Ecke 10"/>
          <p:cNvSpPr/>
          <p:nvPr/>
        </p:nvSpPr>
        <p:spPr>
          <a:xfrm rot="21378966">
            <a:off x="9984306" y="1138105"/>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1631 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Abgerundetes Rechteck 14"/>
          <p:cNvSpPr/>
          <p:nvPr/>
        </p:nvSpPr>
        <p:spPr>
          <a:xfrm>
            <a:off x="1487682" y="2513885"/>
            <a:ext cx="8710546" cy="89513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das Kind hat ein Recht auf Pflege und Erziehung unter Ausschluss von Gewalt, körperlicher Bestrafung, seelischer Verletzung und anderer entwürdigenden Maßnahmen </a:t>
            </a:r>
          </a:p>
          <a:p>
            <a:r>
              <a:rPr lang="de-DE" dirty="0" smtClean="0"/>
              <a:t>(§ </a:t>
            </a:r>
            <a:r>
              <a:rPr lang="de-DE" dirty="0"/>
              <a:t>1631 II BGB) </a:t>
            </a:r>
          </a:p>
        </p:txBody>
      </p:sp>
      <p:sp>
        <p:nvSpPr>
          <p:cNvPr id="14" name="Abgerundetes Rechteck 13"/>
          <p:cNvSpPr/>
          <p:nvPr/>
        </p:nvSpPr>
        <p:spPr>
          <a:xfrm>
            <a:off x="1487683" y="3526647"/>
            <a:ext cx="8710546" cy="89513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Rücksichtnahme in Angelegenheiten der Ausbildung und des Berufs (§ 1631a BGB)</a:t>
            </a:r>
          </a:p>
          <a:p>
            <a:pPr marL="285750" lvl="0" indent="-285750">
              <a:buFont typeface="Arial" panose="020B0604020202020204" pitchFamily="34" charset="0"/>
              <a:buChar char="•"/>
            </a:pPr>
            <a:r>
              <a:rPr lang="de-DE" dirty="0"/>
              <a:t>auf Eignung und Neigung des Kindes sollen die Eltern Rücksicht nehmen</a:t>
            </a:r>
          </a:p>
          <a:p>
            <a:pPr marL="285750" lvl="0" indent="-285750">
              <a:buFont typeface="Arial" panose="020B0604020202020204" pitchFamily="34" charset="0"/>
              <a:buChar char="•"/>
            </a:pPr>
            <a:r>
              <a:rPr lang="de-DE" dirty="0"/>
              <a:t>ggf. Rücksprache mit Lehrern o. ä. </a:t>
            </a:r>
          </a:p>
        </p:txBody>
      </p:sp>
      <p:sp>
        <p:nvSpPr>
          <p:cNvPr id="16" name="Abgerundetes Rechteck 15"/>
          <p:cNvSpPr/>
          <p:nvPr/>
        </p:nvSpPr>
        <p:spPr>
          <a:xfrm>
            <a:off x="1487682" y="4541277"/>
            <a:ext cx="8710546" cy="89513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Herausgabe eines Kindes zu verlangen, das widerrechtlich vorenthalten wird </a:t>
            </a:r>
            <a:endParaRPr lang="de-DE" dirty="0" smtClean="0"/>
          </a:p>
          <a:p>
            <a:r>
              <a:rPr lang="de-DE" dirty="0" smtClean="0"/>
              <a:t>(§ </a:t>
            </a:r>
            <a:r>
              <a:rPr lang="de-DE" dirty="0"/>
              <a:t>1632 I BGB) </a:t>
            </a:r>
          </a:p>
        </p:txBody>
      </p:sp>
      <p:sp>
        <p:nvSpPr>
          <p:cNvPr id="12" name="Gefaltete Ecke 11"/>
          <p:cNvSpPr/>
          <p:nvPr/>
        </p:nvSpPr>
        <p:spPr>
          <a:xfrm>
            <a:off x="10027538" y="2743531"/>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1631 II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a:off x="10027538" y="4664452"/>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1632 I,II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5264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ppt_x"/>
                                          </p:val>
                                        </p:tav>
                                        <p:tav tm="100000">
                                          <p:val>
                                            <p:strVal val="#ppt_x"/>
                                          </p:val>
                                        </p:tav>
                                      </p:tavLst>
                                    </p:anim>
                                    <p:anim calcmode="lin" valueType="num">
                                      <p:cBhvr additive="base">
                                        <p:cTn id="4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ppt_x"/>
                                          </p:val>
                                        </p:tav>
                                        <p:tav tm="100000">
                                          <p:val>
                                            <p:strVal val="#ppt_x"/>
                                          </p:val>
                                        </p:tav>
                                      </p:tavLst>
                                    </p:anim>
                                    <p:anim calcmode="lin" valueType="num">
                                      <p:cBhvr additive="base">
                                        <p:cTn id="4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ppt_x"/>
                                          </p:val>
                                        </p:tav>
                                        <p:tav tm="100000">
                                          <p:val>
                                            <p:strVal val="#ppt_x"/>
                                          </p:val>
                                        </p:tav>
                                      </p:tavLst>
                                    </p:anim>
                                    <p:anim calcmode="lin" valueType="num">
                                      <p:cBhvr additive="base">
                                        <p:cTn id="5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1000" fill="hold"/>
                                        <p:tgtEl>
                                          <p:spTgt spid="17"/>
                                        </p:tgtEl>
                                        <p:attrNameLst>
                                          <p:attrName>ppt_w</p:attrName>
                                        </p:attrNameLst>
                                      </p:cBhvr>
                                      <p:tavLst>
                                        <p:tav tm="0">
                                          <p:val>
                                            <p:fltVal val="0"/>
                                          </p:val>
                                        </p:tav>
                                        <p:tav tm="100000">
                                          <p:val>
                                            <p:strVal val="#ppt_w"/>
                                          </p:val>
                                        </p:tav>
                                      </p:tavLst>
                                    </p:anim>
                                    <p:anim calcmode="lin" valueType="num">
                                      <p:cBhvr>
                                        <p:cTn id="59" dur="1000" fill="hold"/>
                                        <p:tgtEl>
                                          <p:spTgt spid="17"/>
                                        </p:tgtEl>
                                        <p:attrNameLst>
                                          <p:attrName>ppt_h</p:attrName>
                                        </p:attrNameLst>
                                      </p:cBhvr>
                                      <p:tavLst>
                                        <p:tav tm="0">
                                          <p:val>
                                            <p:fltVal val="0"/>
                                          </p:val>
                                        </p:tav>
                                        <p:tav tm="100000">
                                          <p:val>
                                            <p:strVal val="#ppt_h"/>
                                          </p:val>
                                        </p:tav>
                                      </p:tavLst>
                                    </p:anim>
                                    <p:anim calcmode="lin" valueType="num">
                                      <p:cBhvr>
                                        <p:cTn id="60" dur="1000" fill="hold"/>
                                        <p:tgtEl>
                                          <p:spTgt spid="17"/>
                                        </p:tgtEl>
                                        <p:attrNameLst>
                                          <p:attrName>style.rotation</p:attrName>
                                        </p:attrNameLst>
                                      </p:cBhvr>
                                      <p:tavLst>
                                        <p:tav tm="0">
                                          <p:val>
                                            <p:fltVal val="90"/>
                                          </p:val>
                                        </p:tav>
                                        <p:tav tm="100000">
                                          <p:val>
                                            <p:fltVal val="0"/>
                                          </p:val>
                                        </p:tav>
                                      </p:tavLst>
                                    </p:anim>
                                    <p:animEffect transition="in" filter="fade">
                                      <p:cBhvr>
                                        <p:cTn id="6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3" grpId="0" animBg="1"/>
      <p:bldP spid="10" grpId="0" animBg="1"/>
      <p:bldP spid="11" grpId="0" animBg="1"/>
      <p:bldP spid="15" grpId="0" animBg="1"/>
      <p:bldP spid="14" grpId="0" animBg="1"/>
      <p:bldP spid="16" grpId="0" animBg="1"/>
      <p:bldP spid="12"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402337" y="1121232"/>
            <a:ext cx="8710546" cy="185678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alle Maßnahmen, die darauf gerichtet sind, das Kindesvermögen zu erhalten, zu verwerten oder zu vermehren </a:t>
            </a:r>
          </a:p>
          <a:p>
            <a:pPr lvl="0"/>
            <a:r>
              <a:rPr lang="de-DE" dirty="0"/>
              <a:t>Kindesvermögen = Vermögenswerte, Einkünfte und erworbenes Vermögen</a:t>
            </a:r>
          </a:p>
          <a:p>
            <a:pPr lvl="0"/>
            <a:r>
              <a:rPr lang="de-DE" dirty="0"/>
              <a:t>dazu zählt nicht, was dem Kind zur freien Verfügung überlassen wurde </a:t>
            </a:r>
            <a:br>
              <a:rPr lang="de-DE" dirty="0"/>
            </a:br>
            <a:r>
              <a:rPr lang="de-DE" dirty="0"/>
              <a:t>(§ 110 BGB = Taschengeldparagraph) </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228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84190" y="913925"/>
            <a:ext cx="200698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Vermögenssorge</a:t>
            </a:r>
            <a:endParaRPr lang="de-DE" sz="2000" b="1" dirty="0"/>
          </a:p>
        </p:txBody>
      </p:sp>
      <p:sp>
        <p:nvSpPr>
          <p:cNvPr id="11" name="Gefaltete Ecke 10"/>
          <p:cNvSpPr/>
          <p:nvPr/>
        </p:nvSpPr>
        <p:spPr>
          <a:xfrm rot="200582">
            <a:off x="9796172" y="862467"/>
            <a:ext cx="1548025" cy="167142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Erinnern Sie sich an den Taschengeld-paragraphen?</a:t>
            </a:r>
            <a:endParaRPr lang="de-DE" b="1" dirty="0">
              <a:solidFill>
                <a:schemeClr val="tx1"/>
              </a:solidFill>
              <a:latin typeface="MV Boli" panose="02000500030200090000" pitchFamily="2" charset="0"/>
              <a:cs typeface="MV Boli" panose="02000500030200090000" pitchFamily="2" charset="0"/>
            </a:endParaRPr>
          </a:p>
        </p:txBody>
      </p:sp>
      <p:sp>
        <p:nvSpPr>
          <p:cNvPr id="15" name="Abgerundetes Rechteck 14"/>
          <p:cNvSpPr/>
          <p:nvPr/>
        </p:nvSpPr>
        <p:spPr>
          <a:xfrm>
            <a:off x="1402337" y="3280500"/>
            <a:ext cx="8710546" cy="180128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über größere Vermögensbeträge haben die Eltern ein Vermögensverzeichnis zu führen </a:t>
            </a:r>
            <a:br>
              <a:rPr lang="de-DE" dirty="0"/>
            </a:br>
            <a:r>
              <a:rPr lang="de-DE" dirty="0"/>
              <a:t>(§ 1640 BGB) </a:t>
            </a:r>
          </a:p>
          <a:p>
            <a:pPr lvl="0"/>
            <a:r>
              <a:rPr lang="de-DE" dirty="0"/>
              <a:t>Überwachung durch das Familiengericht (Rechtspfleger (§ 3 Nr. 2a RPflG)) </a:t>
            </a:r>
          </a:p>
          <a:p>
            <a:pPr lvl="0"/>
            <a:r>
              <a:rPr lang="de-DE" dirty="0"/>
              <a:t>kommen die Eltern dem nicht nach: Anordnung der Aufnahme eines öffentlichen Inventars durch einen Notar möglich </a:t>
            </a:r>
          </a:p>
        </p:txBody>
      </p:sp>
      <p:sp>
        <p:nvSpPr>
          <p:cNvPr id="12" name="Gefaltete Ecke 11"/>
          <p:cNvSpPr/>
          <p:nvPr/>
        </p:nvSpPr>
        <p:spPr>
          <a:xfrm rot="21402586">
            <a:off x="9756465" y="3645736"/>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1640</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9" name="Abgerundetes Rechteck 18"/>
          <p:cNvSpPr/>
          <p:nvPr/>
        </p:nvSpPr>
        <p:spPr>
          <a:xfrm>
            <a:off x="484190" y="3048543"/>
            <a:ext cx="4367348"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Beschränkungen der Vermögenssorge</a:t>
            </a:r>
            <a:endParaRPr lang="de-DE" sz="2000" b="1" dirty="0"/>
          </a:p>
        </p:txBody>
      </p:sp>
      <p:sp>
        <p:nvSpPr>
          <p:cNvPr id="20" name="Abgerundetes Rechteck 19"/>
          <p:cNvSpPr/>
          <p:nvPr/>
        </p:nvSpPr>
        <p:spPr>
          <a:xfrm>
            <a:off x="1402337" y="5183161"/>
            <a:ext cx="8710546" cy="136857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Kindesvermögen ist wirtschaftlich anzulegen – soweit es nicht zur Bestreitung von Ausgaben (z. B. Unterhalt) benötigt wird (§§ 1642, 1649 BGB) </a:t>
            </a:r>
          </a:p>
          <a:p>
            <a:pPr marL="285750" lvl="0" indent="-285750">
              <a:buFont typeface="Arial" panose="020B0604020202020204" pitchFamily="34" charset="0"/>
              <a:buChar char="•"/>
            </a:pPr>
            <a:r>
              <a:rPr lang="de-DE" dirty="0"/>
              <a:t>verantworten die Eltern einen Schaden, so haften sie dafür gemeinsam (§ 1664 II BGB) </a:t>
            </a:r>
          </a:p>
          <a:p>
            <a:pPr marL="285750" lvl="0" indent="-285750">
              <a:buFont typeface="Arial" panose="020B0604020202020204" pitchFamily="34" charset="0"/>
              <a:buChar char="•"/>
            </a:pPr>
            <a:r>
              <a:rPr lang="de-DE" dirty="0"/>
              <a:t>das Familiengericht kann bei Fehlverhalten Anordnungen nach § 1667 BGB treffen </a:t>
            </a:r>
          </a:p>
        </p:txBody>
      </p:sp>
    </p:spTree>
    <p:extLst>
      <p:ext uri="{BB962C8B-B14F-4D97-AF65-F5344CB8AC3E}">
        <p14:creationId xmlns:p14="http://schemas.microsoft.com/office/powerpoint/2010/main" val="34974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500" fill="hold"/>
                                        <p:tgtEl>
                                          <p:spTgt spid="19"/>
                                        </p:tgtEl>
                                        <p:attrNameLst>
                                          <p:attrName>ppt_w</p:attrName>
                                        </p:attrNameLst>
                                      </p:cBhvr>
                                      <p:tavLst>
                                        <p:tav tm="0">
                                          <p:val>
                                            <p:fltVal val="0"/>
                                          </p:val>
                                        </p:tav>
                                        <p:tav tm="100000">
                                          <p:val>
                                            <p:strVal val="#ppt_w"/>
                                          </p:val>
                                        </p:tav>
                                      </p:tavLst>
                                    </p:anim>
                                    <p:anim calcmode="lin" valueType="num">
                                      <p:cBhvr>
                                        <p:cTn id="41" dur="500" fill="hold"/>
                                        <p:tgtEl>
                                          <p:spTgt spid="19"/>
                                        </p:tgtEl>
                                        <p:attrNameLst>
                                          <p:attrName>ppt_h</p:attrName>
                                        </p:attrNameLst>
                                      </p:cBhvr>
                                      <p:tavLst>
                                        <p:tav tm="0">
                                          <p:val>
                                            <p:fltVal val="0"/>
                                          </p:val>
                                        </p:tav>
                                        <p:tav tm="100000">
                                          <p:val>
                                            <p:strVal val="#ppt_h"/>
                                          </p:val>
                                        </p:tav>
                                      </p:tavLst>
                                    </p:anim>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1" grpId="0" animBg="1"/>
      <p:bldP spid="15" grpId="0" animBg="1"/>
      <p:bldP spid="12"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04752" y="1800113"/>
            <a:ext cx="8710546" cy="185678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a:t>Eltern vertreten ihre Kinder (§ 1629 I S. 1 BGB) </a:t>
            </a:r>
          </a:p>
          <a:p>
            <a:pPr marL="285750" lvl="0" indent="-285750">
              <a:buFont typeface="Arial" panose="020B0604020202020204" pitchFamily="34" charset="0"/>
              <a:buChar char="•"/>
            </a:pPr>
            <a:r>
              <a:rPr lang="de-DE" u="dotted" dirty="0"/>
              <a:t>Ausschluss von der Vertretung:</a:t>
            </a:r>
            <a:r>
              <a:rPr lang="de-DE" dirty="0"/>
              <a:t> kraft Gesetzes, durch familiengerichtliche Anordnung, durch Anordnung Dritter </a:t>
            </a:r>
          </a:p>
          <a:p>
            <a:pPr marL="285750" indent="-285750">
              <a:buFont typeface="Arial" panose="020B0604020202020204" pitchFamily="34" charset="0"/>
              <a:buChar char="•"/>
            </a:pPr>
            <a:r>
              <a:rPr lang="de-DE" u="dotted" dirty="0"/>
              <a:t>Beschränkungen der Vertretung:</a:t>
            </a:r>
            <a:r>
              <a:rPr lang="de-DE" dirty="0"/>
              <a:t> für bestimmte Rechtsgeschäfte bedürfen die Eltern der Genehmigung des Familiengerichts (§ 1643 BGB) – Bsp.: Erbausschlagung </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229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485427"/>
            <a:ext cx="5473698"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Vertretung</a:t>
            </a:r>
            <a:r>
              <a:rPr lang="de-DE" sz="2000" b="1" dirty="0"/>
              <a:t>, Ausschlüsse und </a:t>
            </a:r>
            <a:r>
              <a:rPr lang="de-DE" sz="2000" b="1" dirty="0" smtClean="0"/>
              <a:t>Beschränkungen:</a:t>
            </a:r>
            <a:endParaRPr lang="de-DE" sz="2000" b="1" dirty="0"/>
          </a:p>
        </p:txBody>
      </p:sp>
      <p:sp>
        <p:nvSpPr>
          <p:cNvPr id="12" name="Gefaltete Ecke 11"/>
          <p:cNvSpPr/>
          <p:nvPr/>
        </p:nvSpPr>
        <p:spPr>
          <a:xfrm rot="382525">
            <a:off x="3644740" y="3951533"/>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1629 I S. 1</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02586">
            <a:off x="5948220" y="4084058"/>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1643 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7162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1487683" y="1835235"/>
            <a:ext cx="8710546" cy="483060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Ausschluss von der Vertretung</a:t>
            </a:r>
            <a:endParaRPr lang="de-DE" b="1" dirty="0">
              <a:effectLst>
                <a:outerShdw blurRad="38100" dist="38100" dir="2700000" algn="tl">
                  <a:srgbClr val="000000">
                    <a:alpha val="43137"/>
                  </a:srgbClr>
                </a:outerShdw>
              </a:effectLst>
            </a:endParaRPr>
          </a:p>
          <a:p>
            <a:r>
              <a:rPr lang="de-DE" dirty="0"/>
              <a:t>Eltern dürfen das Kind </a:t>
            </a:r>
            <a:r>
              <a:rPr lang="de-DE" u="sng" dirty="0"/>
              <a:t>kraft Gesetzes</a:t>
            </a:r>
            <a:r>
              <a:rPr lang="de-DE" dirty="0"/>
              <a:t> nicht vertreten: </a:t>
            </a:r>
          </a:p>
          <a:p>
            <a:pPr lvl="0"/>
            <a:r>
              <a:rPr lang="de-DE" dirty="0"/>
              <a:t>bei höchstpersönlichen Rechtsgeschäften – z. B.:</a:t>
            </a:r>
          </a:p>
          <a:p>
            <a:pPr lvl="1"/>
            <a:r>
              <a:rPr lang="de-DE" dirty="0"/>
              <a:t>Anerkennung und Zustimmungen bei fehlender oder beschränkter Geschäftsfähigkeit (§ 1596 I BGB)</a:t>
            </a:r>
          </a:p>
          <a:p>
            <a:pPr lvl="1"/>
            <a:r>
              <a:rPr lang="de-DE" dirty="0"/>
              <a:t>Erblasser kann nur persönlich ein Testament errichten (§ 2064 BGB)</a:t>
            </a:r>
          </a:p>
          <a:p>
            <a:pPr lvl="1"/>
            <a:r>
              <a:rPr lang="de-DE" dirty="0"/>
              <a:t>Erblasser kann einen Erbvertrag nur persönlich schließen </a:t>
            </a:r>
            <a:r>
              <a:rPr lang="de-DE" sz="1400" dirty="0"/>
              <a:t>(§ 2274 BGB)</a:t>
            </a:r>
            <a:r>
              <a:rPr lang="de-DE" dirty="0"/>
              <a:t> </a:t>
            </a:r>
          </a:p>
          <a:p>
            <a:pPr lvl="1"/>
            <a:r>
              <a:rPr lang="de-DE" dirty="0"/>
              <a:t>Erbverzicht (§ 2347 BGB) </a:t>
            </a:r>
          </a:p>
          <a:p>
            <a:pPr marL="285750" lvl="0" indent="-285750">
              <a:buFont typeface="Arial" panose="020B0604020202020204" pitchFamily="34" charset="0"/>
              <a:buChar char="•"/>
            </a:pPr>
            <a:r>
              <a:rPr lang="de-DE" dirty="0"/>
              <a:t>bei vorweggenommener Ermächtigung zum Betrieb eines Erwerbsgeschäfts bzw. zur Eingehung eines Arbeitsverhältnisses (§§ 112, 113 BGB) (Ausbildungsvertrag)</a:t>
            </a:r>
          </a:p>
          <a:p>
            <a:pPr marL="285750" lvl="0" indent="-285750">
              <a:buFont typeface="Arial" panose="020B0604020202020204" pitchFamily="34" charset="0"/>
              <a:buChar char="•"/>
            </a:pPr>
            <a:r>
              <a:rPr lang="de-DE" dirty="0"/>
              <a:t>für Schenkungen aus dem Kindesvermögen (§ 1641 BGB) </a:t>
            </a:r>
          </a:p>
          <a:p>
            <a:pPr marL="285750" lvl="0" indent="-285750">
              <a:buFont typeface="Arial" panose="020B0604020202020204" pitchFamily="34" charset="0"/>
              <a:buChar char="•"/>
            </a:pPr>
            <a:r>
              <a:rPr lang="de-DE" dirty="0"/>
              <a:t>bei Ausschluss eines Vormunds (§ 1824 BGB) </a:t>
            </a:r>
          </a:p>
          <a:p>
            <a:pPr lvl="1"/>
            <a:r>
              <a:rPr lang="de-DE" dirty="0"/>
              <a:t>der Ausschluss eines Elternteils führt automatisch zum Ausschluss auch des anderen Elternteils – Folge: Ergänzungspflegschaft (§ 1809 BGB</a:t>
            </a:r>
          </a:p>
          <a:p>
            <a:pPr lvl="0"/>
            <a:r>
              <a:rPr lang="de-DE" dirty="0"/>
              <a:t>Verfahren auf Klärung der tatsächlichen Abstammung </a:t>
            </a:r>
            <a:r>
              <a:rPr lang="de-DE" sz="1600" dirty="0"/>
              <a:t>(§ 1629 </a:t>
            </a:r>
            <a:r>
              <a:rPr lang="de-DE" sz="1600" dirty="0" err="1"/>
              <a:t>IIa</a:t>
            </a:r>
            <a:r>
              <a:rPr lang="de-DE" sz="1600" dirty="0"/>
              <a:t> BGB)</a:t>
            </a:r>
            <a:r>
              <a:rPr lang="de-DE" dirty="0"/>
              <a:t> </a:t>
            </a:r>
          </a:p>
          <a:p>
            <a:pPr lvl="0"/>
            <a:r>
              <a:rPr lang="de-DE" dirty="0"/>
              <a:t>bei </a:t>
            </a:r>
            <a:r>
              <a:rPr lang="de-DE" dirty="0" err="1"/>
              <a:t>Pflegerbestellung</a:t>
            </a:r>
            <a:r>
              <a:rPr lang="de-DE" dirty="0"/>
              <a:t> (§ 1630 I BGB) </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485427"/>
            <a:ext cx="5473698"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Vertretung</a:t>
            </a:r>
            <a:r>
              <a:rPr lang="de-DE" sz="2000" b="1" dirty="0"/>
              <a:t>, Ausschlüsse und </a:t>
            </a:r>
            <a:r>
              <a:rPr lang="de-DE" sz="2000" b="1" dirty="0" smtClean="0"/>
              <a:t>Beschränkungen:</a:t>
            </a:r>
            <a:endParaRPr lang="de-DE" sz="2000" b="1" dirty="0"/>
          </a:p>
        </p:txBody>
      </p:sp>
    </p:spTree>
    <p:extLst>
      <p:ext uri="{BB962C8B-B14F-4D97-AF65-F5344CB8AC3E}">
        <p14:creationId xmlns:p14="http://schemas.microsoft.com/office/powerpoint/2010/main" val="47668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1487683" y="1835236"/>
            <a:ext cx="8710546" cy="23876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Eltern dürfen das Kind </a:t>
            </a:r>
            <a:r>
              <a:rPr lang="de-DE" u="sng" dirty="0"/>
              <a:t>durch familiengerichtliche Anordnung</a:t>
            </a:r>
            <a:r>
              <a:rPr lang="de-DE" dirty="0"/>
              <a:t> nicht vertreten: </a:t>
            </a:r>
          </a:p>
          <a:p>
            <a:pPr marL="285750" lvl="0" indent="-285750">
              <a:buFont typeface="Arial" panose="020B0604020202020204" pitchFamily="34" charset="0"/>
              <a:buChar char="•"/>
            </a:pPr>
            <a:r>
              <a:rPr lang="de-DE" dirty="0"/>
              <a:t>bei möglichen Interessenkollisionen (§ </a:t>
            </a:r>
            <a:r>
              <a:rPr lang="de-DE" dirty="0" smtClean="0"/>
              <a:t>1789 II </a:t>
            </a:r>
            <a:r>
              <a:rPr lang="de-DE" dirty="0"/>
              <a:t>3, 4 BGB)</a:t>
            </a:r>
          </a:p>
          <a:p>
            <a:pPr marL="285750" lvl="0" indent="-285750">
              <a:buFont typeface="Arial" panose="020B0604020202020204" pitchFamily="34" charset="0"/>
              <a:buChar char="•"/>
            </a:pPr>
            <a:r>
              <a:rPr lang="de-DE" dirty="0"/>
              <a:t>bei Gefährdung des Kindeswohls (z. B. §§ 1666, 1667 BGB) </a:t>
            </a:r>
          </a:p>
          <a:p>
            <a:r>
              <a:rPr lang="de-DE" dirty="0"/>
              <a:t> </a:t>
            </a:r>
          </a:p>
          <a:p>
            <a:r>
              <a:rPr lang="de-DE" dirty="0"/>
              <a:t>Eltern dürfen das Kind </a:t>
            </a:r>
            <a:r>
              <a:rPr lang="de-DE" u="sng" dirty="0"/>
              <a:t>durch Anordnung Dritter</a:t>
            </a:r>
            <a:r>
              <a:rPr lang="de-DE" dirty="0"/>
              <a:t> nicht vertreten: </a:t>
            </a:r>
          </a:p>
          <a:p>
            <a:pPr marL="285750" lvl="0" indent="-285750">
              <a:buFont typeface="Arial" panose="020B0604020202020204" pitchFamily="34" charset="0"/>
              <a:buChar char="•"/>
            </a:pPr>
            <a:r>
              <a:rPr lang="de-DE" dirty="0"/>
              <a:t>bei Schenkungen oder </a:t>
            </a:r>
            <a:r>
              <a:rPr lang="de-DE" dirty="0" smtClean="0"/>
              <a:t>Erbfolge </a:t>
            </a:r>
            <a:r>
              <a:rPr lang="de-DE" dirty="0"/>
              <a:t>(§ 1638 I BGB) </a:t>
            </a:r>
          </a:p>
          <a:p>
            <a:pPr lvl="1"/>
            <a:r>
              <a:rPr lang="de-DE" dirty="0"/>
              <a:t>Vermögenssorge erstreckt sich nicht auf Schenkungen und Erbschaften</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485427"/>
            <a:ext cx="5473698"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Vertretung</a:t>
            </a:r>
            <a:r>
              <a:rPr lang="de-DE" sz="2000" b="1" dirty="0"/>
              <a:t>, Ausschlüsse und </a:t>
            </a:r>
            <a:r>
              <a:rPr lang="de-DE" sz="2000" b="1" dirty="0" smtClean="0"/>
              <a:t>Beschränkungen:</a:t>
            </a:r>
            <a:endParaRPr lang="de-DE" sz="2000" b="1" dirty="0"/>
          </a:p>
        </p:txBody>
      </p:sp>
    </p:spTree>
    <p:extLst>
      <p:ext uri="{BB962C8B-B14F-4D97-AF65-F5344CB8AC3E}">
        <p14:creationId xmlns:p14="http://schemas.microsoft.com/office/powerpoint/2010/main" val="394863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13064" y="1416010"/>
            <a:ext cx="8346571" cy="20745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a) verheiratete Eltern</a:t>
            </a:r>
            <a:endParaRPr lang="de-DE" b="1" dirty="0">
              <a:effectLst>
                <a:outerShdw blurRad="38100" dist="38100" dir="2700000" algn="tl">
                  <a:srgbClr val="000000">
                    <a:alpha val="43137"/>
                  </a:srgbClr>
                </a:outerShdw>
              </a:effectLst>
            </a:endParaRPr>
          </a:p>
          <a:p>
            <a:r>
              <a:rPr lang="de-DE" dirty="0"/>
              <a:t>automatisch für ihr Kind gemeinsam – gilt, wenn: </a:t>
            </a:r>
          </a:p>
          <a:p>
            <a:pPr lvl="0"/>
            <a:r>
              <a:rPr lang="de-DE" dirty="0"/>
              <a:t>die Eheschließung vor der Geburt des Kindes erfolgt (§ 1626a I BGB) bzw. </a:t>
            </a:r>
          </a:p>
          <a:p>
            <a:pPr lvl="0"/>
            <a:r>
              <a:rPr lang="de-DE" dirty="0"/>
              <a:t>sie die Heirat nachgeholt wird (§ 1626a I Nr. 2 BGB) – hier muss die Abstammung jedoch feststehen (§§ 1591 ff. BGB)</a:t>
            </a:r>
          </a:p>
          <a:p>
            <a:r>
              <a:rPr lang="de-DE" dirty="0"/>
              <a:t> </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231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591515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 gemeinsame elterliche Sorge</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1626a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213064" y="3062556"/>
            <a:ext cx="8346571" cy="20745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b) nicht miteinander verheiratete Eltern</a:t>
            </a:r>
            <a:endParaRPr lang="de-DE" b="1" dirty="0">
              <a:effectLst>
                <a:outerShdw blurRad="38100" dist="38100" dir="2700000" algn="tl">
                  <a:srgbClr val="000000">
                    <a:alpha val="43137"/>
                  </a:srgbClr>
                </a:outerShdw>
              </a:effectLst>
            </a:endParaRPr>
          </a:p>
          <a:p>
            <a:r>
              <a:rPr lang="de-DE" dirty="0"/>
              <a:t>wenn sie übereinstimmend erklären, die Sorge gemeinsam übernehmen zu wollen </a:t>
            </a:r>
            <a:endParaRPr lang="de-DE" dirty="0" smtClean="0"/>
          </a:p>
          <a:p>
            <a:r>
              <a:rPr lang="de-DE" dirty="0" smtClean="0"/>
              <a:t>(§ </a:t>
            </a:r>
            <a:r>
              <a:rPr lang="de-DE" dirty="0"/>
              <a:t>1626a I Nr. 1 BGB) = Sorgerechtserklärung </a:t>
            </a:r>
          </a:p>
          <a:p>
            <a:pPr lvl="0"/>
            <a:r>
              <a:rPr lang="de-DE" dirty="0"/>
              <a:t>Grundvoraussetzung: wirksame Vaterschaftsanerkennung durch den Mann (§ 1592 Nr. 2 BGB) </a:t>
            </a:r>
          </a:p>
        </p:txBody>
      </p:sp>
      <p:sp>
        <p:nvSpPr>
          <p:cNvPr id="15" name="Abgerundetes Rechteck 14"/>
          <p:cNvSpPr/>
          <p:nvPr/>
        </p:nvSpPr>
        <p:spPr>
          <a:xfrm>
            <a:off x="1213063" y="4977372"/>
            <a:ext cx="8346571" cy="157436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c) Übertragung der gemeinsamen </a:t>
            </a:r>
            <a:r>
              <a:rPr lang="de-DE" b="1" u="sng" dirty="0" err="1">
                <a:effectLst>
                  <a:outerShdw blurRad="38100" dist="38100" dir="2700000" algn="tl">
                    <a:srgbClr val="000000">
                      <a:alpha val="43137"/>
                    </a:srgbClr>
                  </a:outerShdw>
                </a:effectLst>
              </a:rPr>
              <a:t>eSo</a:t>
            </a:r>
            <a:r>
              <a:rPr lang="de-DE" b="1" u="sng" dirty="0">
                <a:effectLst>
                  <a:outerShdw blurRad="38100" dist="38100" dir="2700000" algn="tl">
                    <a:srgbClr val="000000">
                      <a:alpha val="43137"/>
                    </a:srgbClr>
                  </a:outerShdw>
                </a:effectLst>
              </a:rPr>
              <a:t> auf Antrag eines Elternteils</a:t>
            </a:r>
            <a:r>
              <a:rPr lang="de-DE" b="1" dirty="0">
                <a:effectLst>
                  <a:outerShdw blurRad="38100" dist="38100" dir="2700000" algn="tl">
                    <a:srgbClr val="000000">
                      <a:alpha val="43137"/>
                    </a:srgbClr>
                  </a:outerShdw>
                </a:effectLst>
              </a:rPr>
              <a:t> </a:t>
            </a:r>
            <a:endParaRPr lang="de-DE" b="1" dirty="0" smtClean="0">
              <a:effectLst>
                <a:outerShdw blurRad="38100" dist="38100" dir="2700000" algn="tl">
                  <a:srgbClr val="000000">
                    <a:alpha val="43137"/>
                  </a:srgbClr>
                </a:outerShdw>
              </a:effectLst>
            </a:endParaRPr>
          </a:p>
          <a:p>
            <a:r>
              <a:rPr lang="de-DE" dirty="0" smtClean="0"/>
              <a:t>(§ </a:t>
            </a:r>
            <a:r>
              <a:rPr lang="de-DE" dirty="0"/>
              <a:t>1626a I Nr. 3 BGB):</a:t>
            </a:r>
          </a:p>
          <a:p>
            <a:pPr lvl="0"/>
            <a:r>
              <a:rPr lang="de-DE" dirty="0"/>
              <a:t>Regelfall: wenn dies dem Kindeswohl nicht widerspricht (§ 1626a II 1 BGB) </a:t>
            </a:r>
          </a:p>
          <a:p>
            <a:pPr lvl="0"/>
            <a:r>
              <a:rPr lang="de-DE" dirty="0"/>
              <a:t>Übertragung der gemeinsamen Sorge in einem beschleunigten und vereinfachten Verfahren (vgl. § 155a </a:t>
            </a:r>
            <a:r>
              <a:rPr lang="de-DE" dirty="0" err="1"/>
              <a:t>FamFG</a:t>
            </a:r>
            <a:r>
              <a:rPr lang="de-DE" dirty="0"/>
              <a:t>) </a:t>
            </a:r>
          </a:p>
        </p:txBody>
      </p:sp>
    </p:spTree>
    <p:extLst>
      <p:ext uri="{BB962C8B-B14F-4D97-AF65-F5344CB8AC3E}">
        <p14:creationId xmlns:p14="http://schemas.microsoft.com/office/powerpoint/2010/main" val="338053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1" grpId="0" animBg="1"/>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2313</Words>
  <Application>Microsoft Office PowerPoint</Application>
  <PresentationFormat>Breitbild</PresentationFormat>
  <Paragraphs>321</Paragraphs>
  <Slides>21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21</vt:i4>
      </vt:variant>
    </vt:vector>
  </HeadingPairs>
  <TitlesOfParts>
    <vt:vector size="28" baseType="lpstr">
      <vt:lpstr>Arial</vt:lpstr>
      <vt:lpstr>Calibri</vt:lpstr>
      <vt:lpstr>Calibri Light</vt:lpstr>
      <vt:lpstr>MV Boli</vt:lpstr>
      <vt:lpstr>Symbol</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22</cp:revision>
  <dcterms:created xsi:type="dcterms:W3CDTF">2023-08-21T10:33:02Z</dcterms:created>
  <dcterms:modified xsi:type="dcterms:W3CDTF">2023-08-25T09:24:03Z</dcterms:modified>
</cp:coreProperties>
</file>