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7" r:id="rId3"/>
    <p:sldId id="288" r:id="rId4"/>
    <p:sldId id="289" r:id="rId5"/>
    <p:sldId id="290" r:id="rId6"/>
    <p:sldId id="291" r:id="rId7"/>
    <p:sldId id="292" r:id="rId8"/>
    <p:sldId id="293" r:id="rId9"/>
    <p:sldId id="294" r:id="rId10"/>
    <p:sldId id="295" r:id="rId11"/>
    <p:sldId id="296" r:id="rId12"/>
    <p:sldId id="297" r:id="rId13"/>
    <p:sldId id="298" r:id="rId14"/>
    <p:sldId id="299" r:id="rId15"/>
    <p:sldId id="300" r:id="rId16"/>
    <p:sldId id="301" r:id="rId17"/>
    <p:sldId id="304" r:id="rId18"/>
    <p:sldId id="302" r:id="rId19"/>
    <p:sldId id="303" r:id="rId20"/>
    <p:sldId id="305" r:id="rId2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163" d="100"/>
          <a:sy n="163" d="100"/>
        </p:scale>
        <p:origin x="2466"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952AD5-4ACE-4DFA-B5F4-E2815A7F07EC}"/>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79055EBD-3ABC-40D0-9B32-4748BA2B8D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26165232-DE37-417D-9D12-7DC995DD6CB2}"/>
              </a:ext>
            </a:extLst>
          </p:cNvPr>
          <p:cNvSpPr>
            <a:spLocks noGrp="1"/>
          </p:cNvSpPr>
          <p:nvPr>
            <p:ph type="dt" sz="half" idx="10"/>
          </p:nvPr>
        </p:nvSpPr>
        <p:spPr/>
        <p:txBody>
          <a:bodyPr/>
          <a:lstStyle/>
          <a:p>
            <a:fld id="{AC92AA20-74BE-4750-99CD-2AA4CE0EC316}" type="datetimeFigureOut">
              <a:rPr lang="de-DE" smtClean="0"/>
              <a:t>22.05.2025</a:t>
            </a:fld>
            <a:endParaRPr lang="de-DE"/>
          </a:p>
        </p:txBody>
      </p:sp>
      <p:sp>
        <p:nvSpPr>
          <p:cNvPr id="5" name="Fußzeilenplatzhalter 4">
            <a:extLst>
              <a:ext uri="{FF2B5EF4-FFF2-40B4-BE49-F238E27FC236}">
                <a16:creationId xmlns:a16="http://schemas.microsoft.com/office/drawing/2014/main" id="{37ADBF34-8077-425A-A07D-2C78927B44C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F2FC08A-2E71-486C-AC7F-C1A42ABC1F7B}"/>
              </a:ext>
            </a:extLst>
          </p:cNvPr>
          <p:cNvSpPr>
            <a:spLocks noGrp="1"/>
          </p:cNvSpPr>
          <p:nvPr>
            <p:ph type="sldNum" sz="quarter" idx="12"/>
          </p:nvPr>
        </p:nvSpPr>
        <p:spPr/>
        <p:txBody>
          <a:bodyPr/>
          <a:lstStyle/>
          <a:p>
            <a:fld id="{F6A02944-FB9D-4BDA-9255-C276CCB488DB}" type="slidenum">
              <a:rPr lang="de-DE" smtClean="0"/>
              <a:t>‹Nr.›</a:t>
            </a:fld>
            <a:endParaRPr lang="de-DE"/>
          </a:p>
        </p:txBody>
      </p:sp>
    </p:spTree>
    <p:extLst>
      <p:ext uri="{BB962C8B-B14F-4D97-AF65-F5344CB8AC3E}">
        <p14:creationId xmlns:p14="http://schemas.microsoft.com/office/powerpoint/2010/main" val="3088287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4CD6C1-5B2E-4558-BA5A-3B51739672AB}"/>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BE0A226D-A816-4B1B-BAF2-D9D204D720C5}"/>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5BCAFB6-E7CF-4CE9-99F4-8263E844FA43}"/>
              </a:ext>
            </a:extLst>
          </p:cNvPr>
          <p:cNvSpPr>
            <a:spLocks noGrp="1"/>
          </p:cNvSpPr>
          <p:nvPr>
            <p:ph type="dt" sz="half" idx="10"/>
          </p:nvPr>
        </p:nvSpPr>
        <p:spPr/>
        <p:txBody>
          <a:bodyPr/>
          <a:lstStyle/>
          <a:p>
            <a:fld id="{AC92AA20-74BE-4750-99CD-2AA4CE0EC316}" type="datetimeFigureOut">
              <a:rPr lang="de-DE" smtClean="0"/>
              <a:t>22.05.2025</a:t>
            </a:fld>
            <a:endParaRPr lang="de-DE"/>
          </a:p>
        </p:txBody>
      </p:sp>
      <p:sp>
        <p:nvSpPr>
          <p:cNvPr id="5" name="Fußzeilenplatzhalter 4">
            <a:extLst>
              <a:ext uri="{FF2B5EF4-FFF2-40B4-BE49-F238E27FC236}">
                <a16:creationId xmlns:a16="http://schemas.microsoft.com/office/drawing/2014/main" id="{4CA3BCCE-D964-42B2-BB8B-2456B00CE89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F9F98AA-D303-4248-8648-660F41701B0F}"/>
              </a:ext>
            </a:extLst>
          </p:cNvPr>
          <p:cNvSpPr>
            <a:spLocks noGrp="1"/>
          </p:cNvSpPr>
          <p:nvPr>
            <p:ph type="sldNum" sz="quarter" idx="12"/>
          </p:nvPr>
        </p:nvSpPr>
        <p:spPr/>
        <p:txBody>
          <a:bodyPr/>
          <a:lstStyle/>
          <a:p>
            <a:fld id="{F6A02944-FB9D-4BDA-9255-C276CCB488DB}" type="slidenum">
              <a:rPr lang="de-DE" smtClean="0"/>
              <a:t>‹Nr.›</a:t>
            </a:fld>
            <a:endParaRPr lang="de-DE"/>
          </a:p>
        </p:txBody>
      </p:sp>
    </p:spTree>
    <p:extLst>
      <p:ext uri="{BB962C8B-B14F-4D97-AF65-F5344CB8AC3E}">
        <p14:creationId xmlns:p14="http://schemas.microsoft.com/office/powerpoint/2010/main" val="537602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DF132C1-BB73-49DC-B410-8A8BA3EC3175}"/>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97BC0B5D-F669-4FDD-B694-2E4F67DFF778}"/>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EB4B632-3E06-4475-BA74-BA46190A0E69}"/>
              </a:ext>
            </a:extLst>
          </p:cNvPr>
          <p:cNvSpPr>
            <a:spLocks noGrp="1"/>
          </p:cNvSpPr>
          <p:nvPr>
            <p:ph type="dt" sz="half" idx="10"/>
          </p:nvPr>
        </p:nvSpPr>
        <p:spPr/>
        <p:txBody>
          <a:bodyPr/>
          <a:lstStyle/>
          <a:p>
            <a:fld id="{AC92AA20-74BE-4750-99CD-2AA4CE0EC316}" type="datetimeFigureOut">
              <a:rPr lang="de-DE" smtClean="0"/>
              <a:t>22.05.2025</a:t>
            </a:fld>
            <a:endParaRPr lang="de-DE"/>
          </a:p>
        </p:txBody>
      </p:sp>
      <p:sp>
        <p:nvSpPr>
          <p:cNvPr id="5" name="Fußzeilenplatzhalter 4">
            <a:extLst>
              <a:ext uri="{FF2B5EF4-FFF2-40B4-BE49-F238E27FC236}">
                <a16:creationId xmlns:a16="http://schemas.microsoft.com/office/drawing/2014/main" id="{C6D34203-5BCF-41AF-BF77-133F3ECD2E8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4B9D68F-C7C8-419B-85DE-B4D9A32150F2}"/>
              </a:ext>
            </a:extLst>
          </p:cNvPr>
          <p:cNvSpPr>
            <a:spLocks noGrp="1"/>
          </p:cNvSpPr>
          <p:nvPr>
            <p:ph type="sldNum" sz="quarter" idx="12"/>
          </p:nvPr>
        </p:nvSpPr>
        <p:spPr/>
        <p:txBody>
          <a:bodyPr/>
          <a:lstStyle/>
          <a:p>
            <a:fld id="{F6A02944-FB9D-4BDA-9255-C276CCB488DB}" type="slidenum">
              <a:rPr lang="de-DE" smtClean="0"/>
              <a:t>‹Nr.›</a:t>
            </a:fld>
            <a:endParaRPr lang="de-DE"/>
          </a:p>
        </p:txBody>
      </p:sp>
    </p:spTree>
    <p:extLst>
      <p:ext uri="{BB962C8B-B14F-4D97-AF65-F5344CB8AC3E}">
        <p14:creationId xmlns:p14="http://schemas.microsoft.com/office/powerpoint/2010/main" val="308660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11631F-0278-4CC5-818C-7CAE067F0DB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F3B3EC9-F671-4458-BA7A-4DE611BFB790}"/>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22FDE70-7776-46F5-9B47-A0F233F2D200}"/>
              </a:ext>
            </a:extLst>
          </p:cNvPr>
          <p:cNvSpPr>
            <a:spLocks noGrp="1"/>
          </p:cNvSpPr>
          <p:nvPr>
            <p:ph type="dt" sz="half" idx="10"/>
          </p:nvPr>
        </p:nvSpPr>
        <p:spPr/>
        <p:txBody>
          <a:bodyPr/>
          <a:lstStyle/>
          <a:p>
            <a:fld id="{AC92AA20-74BE-4750-99CD-2AA4CE0EC316}" type="datetimeFigureOut">
              <a:rPr lang="de-DE" smtClean="0"/>
              <a:t>22.05.2025</a:t>
            </a:fld>
            <a:endParaRPr lang="de-DE"/>
          </a:p>
        </p:txBody>
      </p:sp>
      <p:sp>
        <p:nvSpPr>
          <p:cNvPr id="5" name="Fußzeilenplatzhalter 4">
            <a:extLst>
              <a:ext uri="{FF2B5EF4-FFF2-40B4-BE49-F238E27FC236}">
                <a16:creationId xmlns:a16="http://schemas.microsoft.com/office/drawing/2014/main" id="{6630A368-A6E4-408F-9768-9D02941C4C9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2C64F41-D0F7-45FF-8662-318350713E42}"/>
              </a:ext>
            </a:extLst>
          </p:cNvPr>
          <p:cNvSpPr>
            <a:spLocks noGrp="1"/>
          </p:cNvSpPr>
          <p:nvPr>
            <p:ph type="sldNum" sz="quarter" idx="12"/>
          </p:nvPr>
        </p:nvSpPr>
        <p:spPr/>
        <p:txBody>
          <a:bodyPr/>
          <a:lstStyle/>
          <a:p>
            <a:fld id="{F6A02944-FB9D-4BDA-9255-C276CCB488DB}" type="slidenum">
              <a:rPr lang="de-DE" smtClean="0"/>
              <a:t>‹Nr.›</a:t>
            </a:fld>
            <a:endParaRPr lang="de-DE"/>
          </a:p>
        </p:txBody>
      </p:sp>
    </p:spTree>
    <p:extLst>
      <p:ext uri="{BB962C8B-B14F-4D97-AF65-F5344CB8AC3E}">
        <p14:creationId xmlns:p14="http://schemas.microsoft.com/office/powerpoint/2010/main" val="3854704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18CA24-DFA9-4972-9AF5-5DFC36D1A62A}"/>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BA5FD26C-AD99-4749-91F4-2E4F82E4C1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28015E1C-9AAE-45E1-984D-DB18FB694D23}"/>
              </a:ext>
            </a:extLst>
          </p:cNvPr>
          <p:cNvSpPr>
            <a:spLocks noGrp="1"/>
          </p:cNvSpPr>
          <p:nvPr>
            <p:ph type="dt" sz="half" idx="10"/>
          </p:nvPr>
        </p:nvSpPr>
        <p:spPr/>
        <p:txBody>
          <a:bodyPr/>
          <a:lstStyle/>
          <a:p>
            <a:fld id="{AC92AA20-74BE-4750-99CD-2AA4CE0EC316}" type="datetimeFigureOut">
              <a:rPr lang="de-DE" smtClean="0"/>
              <a:t>22.05.2025</a:t>
            </a:fld>
            <a:endParaRPr lang="de-DE"/>
          </a:p>
        </p:txBody>
      </p:sp>
      <p:sp>
        <p:nvSpPr>
          <p:cNvPr id="5" name="Fußzeilenplatzhalter 4">
            <a:extLst>
              <a:ext uri="{FF2B5EF4-FFF2-40B4-BE49-F238E27FC236}">
                <a16:creationId xmlns:a16="http://schemas.microsoft.com/office/drawing/2014/main" id="{EC8E6ECC-7EBF-4260-915C-C1A907022EF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738D1AC-5881-4F46-B208-92A7411D51D1}"/>
              </a:ext>
            </a:extLst>
          </p:cNvPr>
          <p:cNvSpPr>
            <a:spLocks noGrp="1"/>
          </p:cNvSpPr>
          <p:nvPr>
            <p:ph type="sldNum" sz="quarter" idx="12"/>
          </p:nvPr>
        </p:nvSpPr>
        <p:spPr/>
        <p:txBody>
          <a:bodyPr/>
          <a:lstStyle/>
          <a:p>
            <a:fld id="{F6A02944-FB9D-4BDA-9255-C276CCB488DB}" type="slidenum">
              <a:rPr lang="de-DE" smtClean="0"/>
              <a:t>‹Nr.›</a:t>
            </a:fld>
            <a:endParaRPr lang="de-DE"/>
          </a:p>
        </p:txBody>
      </p:sp>
    </p:spTree>
    <p:extLst>
      <p:ext uri="{BB962C8B-B14F-4D97-AF65-F5344CB8AC3E}">
        <p14:creationId xmlns:p14="http://schemas.microsoft.com/office/powerpoint/2010/main" val="2111527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021843-7E56-4131-BB58-7E1E5C28604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61DB48F9-3F37-4330-87B5-B10310D34621}"/>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1F8AC8AA-5387-48F8-8BAF-32BE3F2B8331}"/>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BA35D438-F6BB-41FC-989B-5F0344F56AC9}"/>
              </a:ext>
            </a:extLst>
          </p:cNvPr>
          <p:cNvSpPr>
            <a:spLocks noGrp="1"/>
          </p:cNvSpPr>
          <p:nvPr>
            <p:ph type="dt" sz="half" idx="10"/>
          </p:nvPr>
        </p:nvSpPr>
        <p:spPr/>
        <p:txBody>
          <a:bodyPr/>
          <a:lstStyle/>
          <a:p>
            <a:fld id="{AC92AA20-74BE-4750-99CD-2AA4CE0EC316}" type="datetimeFigureOut">
              <a:rPr lang="de-DE" smtClean="0"/>
              <a:t>22.05.2025</a:t>
            </a:fld>
            <a:endParaRPr lang="de-DE"/>
          </a:p>
        </p:txBody>
      </p:sp>
      <p:sp>
        <p:nvSpPr>
          <p:cNvPr id="6" name="Fußzeilenplatzhalter 5">
            <a:extLst>
              <a:ext uri="{FF2B5EF4-FFF2-40B4-BE49-F238E27FC236}">
                <a16:creationId xmlns:a16="http://schemas.microsoft.com/office/drawing/2014/main" id="{2BFCC16F-8DB0-4872-B60F-1882CE120021}"/>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5B3E7FF-0A52-4901-AEE9-AE7C3708DDB3}"/>
              </a:ext>
            </a:extLst>
          </p:cNvPr>
          <p:cNvSpPr>
            <a:spLocks noGrp="1"/>
          </p:cNvSpPr>
          <p:nvPr>
            <p:ph type="sldNum" sz="quarter" idx="12"/>
          </p:nvPr>
        </p:nvSpPr>
        <p:spPr/>
        <p:txBody>
          <a:bodyPr/>
          <a:lstStyle/>
          <a:p>
            <a:fld id="{F6A02944-FB9D-4BDA-9255-C276CCB488DB}" type="slidenum">
              <a:rPr lang="de-DE" smtClean="0"/>
              <a:t>‹Nr.›</a:t>
            </a:fld>
            <a:endParaRPr lang="de-DE"/>
          </a:p>
        </p:txBody>
      </p:sp>
    </p:spTree>
    <p:extLst>
      <p:ext uri="{BB962C8B-B14F-4D97-AF65-F5344CB8AC3E}">
        <p14:creationId xmlns:p14="http://schemas.microsoft.com/office/powerpoint/2010/main" val="1107503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89595B-EFDD-421D-953B-345404DF27FA}"/>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670EB8E9-233C-419D-B12C-2ACBBCE830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23B1194C-59B8-4A8F-AA63-440F3F43E9B5}"/>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C4CEA823-3462-4994-91F8-2118614F58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8C60B347-106E-4B5E-8C96-4CF9D3A096F3}"/>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627FA3B0-C14E-4BED-88FE-B79C07B75DDC}"/>
              </a:ext>
            </a:extLst>
          </p:cNvPr>
          <p:cNvSpPr>
            <a:spLocks noGrp="1"/>
          </p:cNvSpPr>
          <p:nvPr>
            <p:ph type="dt" sz="half" idx="10"/>
          </p:nvPr>
        </p:nvSpPr>
        <p:spPr/>
        <p:txBody>
          <a:bodyPr/>
          <a:lstStyle/>
          <a:p>
            <a:fld id="{AC92AA20-74BE-4750-99CD-2AA4CE0EC316}" type="datetimeFigureOut">
              <a:rPr lang="de-DE" smtClean="0"/>
              <a:t>22.05.2025</a:t>
            </a:fld>
            <a:endParaRPr lang="de-DE"/>
          </a:p>
        </p:txBody>
      </p:sp>
      <p:sp>
        <p:nvSpPr>
          <p:cNvPr id="8" name="Fußzeilenplatzhalter 7">
            <a:extLst>
              <a:ext uri="{FF2B5EF4-FFF2-40B4-BE49-F238E27FC236}">
                <a16:creationId xmlns:a16="http://schemas.microsoft.com/office/drawing/2014/main" id="{84B99E30-EC26-4FF9-B21B-1A2B9466E6D1}"/>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4BE43058-4985-4119-A951-11B6CEA4DB62}"/>
              </a:ext>
            </a:extLst>
          </p:cNvPr>
          <p:cNvSpPr>
            <a:spLocks noGrp="1"/>
          </p:cNvSpPr>
          <p:nvPr>
            <p:ph type="sldNum" sz="quarter" idx="12"/>
          </p:nvPr>
        </p:nvSpPr>
        <p:spPr/>
        <p:txBody>
          <a:bodyPr/>
          <a:lstStyle/>
          <a:p>
            <a:fld id="{F6A02944-FB9D-4BDA-9255-C276CCB488DB}" type="slidenum">
              <a:rPr lang="de-DE" smtClean="0"/>
              <a:t>‹Nr.›</a:t>
            </a:fld>
            <a:endParaRPr lang="de-DE"/>
          </a:p>
        </p:txBody>
      </p:sp>
    </p:spTree>
    <p:extLst>
      <p:ext uri="{BB962C8B-B14F-4D97-AF65-F5344CB8AC3E}">
        <p14:creationId xmlns:p14="http://schemas.microsoft.com/office/powerpoint/2010/main" val="3284652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1971D1-0716-4F2D-93E0-BA6435BC8342}"/>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9A4DE24C-D15A-4684-8306-7B24484F92C4}"/>
              </a:ext>
            </a:extLst>
          </p:cNvPr>
          <p:cNvSpPr>
            <a:spLocks noGrp="1"/>
          </p:cNvSpPr>
          <p:nvPr>
            <p:ph type="dt" sz="half" idx="10"/>
          </p:nvPr>
        </p:nvSpPr>
        <p:spPr/>
        <p:txBody>
          <a:bodyPr/>
          <a:lstStyle/>
          <a:p>
            <a:fld id="{AC92AA20-74BE-4750-99CD-2AA4CE0EC316}" type="datetimeFigureOut">
              <a:rPr lang="de-DE" smtClean="0"/>
              <a:t>22.05.2025</a:t>
            </a:fld>
            <a:endParaRPr lang="de-DE"/>
          </a:p>
        </p:txBody>
      </p:sp>
      <p:sp>
        <p:nvSpPr>
          <p:cNvPr id="4" name="Fußzeilenplatzhalter 3">
            <a:extLst>
              <a:ext uri="{FF2B5EF4-FFF2-40B4-BE49-F238E27FC236}">
                <a16:creationId xmlns:a16="http://schemas.microsoft.com/office/drawing/2014/main" id="{D0CDC34E-545A-4604-B0D4-CA7694DDF5EB}"/>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E049109-6DEF-4965-9947-78DAEAF574A7}"/>
              </a:ext>
            </a:extLst>
          </p:cNvPr>
          <p:cNvSpPr>
            <a:spLocks noGrp="1"/>
          </p:cNvSpPr>
          <p:nvPr>
            <p:ph type="sldNum" sz="quarter" idx="12"/>
          </p:nvPr>
        </p:nvSpPr>
        <p:spPr/>
        <p:txBody>
          <a:bodyPr/>
          <a:lstStyle/>
          <a:p>
            <a:fld id="{F6A02944-FB9D-4BDA-9255-C276CCB488DB}" type="slidenum">
              <a:rPr lang="de-DE" smtClean="0"/>
              <a:t>‹Nr.›</a:t>
            </a:fld>
            <a:endParaRPr lang="de-DE"/>
          </a:p>
        </p:txBody>
      </p:sp>
    </p:spTree>
    <p:extLst>
      <p:ext uri="{BB962C8B-B14F-4D97-AF65-F5344CB8AC3E}">
        <p14:creationId xmlns:p14="http://schemas.microsoft.com/office/powerpoint/2010/main" val="1208897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3BF8DD86-99E6-464C-8532-3FB95E36DC09}"/>
              </a:ext>
            </a:extLst>
          </p:cNvPr>
          <p:cNvSpPr>
            <a:spLocks noGrp="1"/>
          </p:cNvSpPr>
          <p:nvPr>
            <p:ph type="dt" sz="half" idx="10"/>
          </p:nvPr>
        </p:nvSpPr>
        <p:spPr/>
        <p:txBody>
          <a:bodyPr/>
          <a:lstStyle/>
          <a:p>
            <a:fld id="{AC92AA20-74BE-4750-99CD-2AA4CE0EC316}" type="datetimeFigureOut">
              <a:rPr lang="de-DE" smtClean="0"/>
              <a:t>22.05.2025</a:t>
            </a:fld>
            <a:endParaRPr lang="de-DE"/>
          </a:p>
        </p:txBody>
      </p:sp>
      <p:sp>
        <p:nvSpPr>
          <p:cNvPr id="3" name="Fußzeilenplatzhalter 2">
            <a:extLst>
              <a:ext uri="{FF2B5EF4-FFF2-40B4-BE49-F238E27FC236}">
                <a16:creationId xmlns:a16="http://schemas.microsoft.com/office/drawing/2014/main" id="{1253A98E-A80E-4C8D-BB7F-8808CF65E27D}"/>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B5B7F6B4-7AC7-4B54-8252-1D1166C8D86C}"/>
              </a:ext>
            </a:extLst>
          </p:cNvPr>
          <p:cNvSpPr>
            <a:spLocks noGrp="1"/>
          </p:cNvSpPr>
          <p:nvPr>
            <p:ph type="sldNum" sz="quarter" idx="12"/>
          </p:nvPr>
        </p:nvSpPr>
        <p:spPr/>
        <p:txBody>
          <a:bodyPr/>
          <a:lstStyle/>
          <a:p>
            <a:fld id="{F6A02944-FB9D-4BDA-9255-C276CCB488DB}" type="slidenum">
              <a:rPr lang="de-DE" smtClean="0"/>
              <a:t>‹Nr.›</a:t>
            </a:fld>
            <a:endParaRPr lang="de-DE"/>
          </a:p>
        </p:txBody>
      </p:sp>
    </p:spTree>
    <p:extLst>
      <p:ext uri="{BB962C8B-B14F-4D97-AF65-F5344CB8AC3E}">
        <p14:creationId xmlns:p14="http://schemas.microsoft.com/office/powerpoint/2010/main" val="398396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6A54A8-49B3-426C-B344-AA0B5518064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A0D9B07C-438A-49F8-BAF2-FD8504E57F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1EC67D01-F795-45EF-AB1F-6B0C5ABFA7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B567B372-C6E9-4C94-87DD-C0FFC6C88B55}"/>
              </a:ext>
            </a:extLst>
          </p:cNvPr>
          <p:cNvSpPr>
            <a:spLocks noGrp="1"/>
          </p:cNvSpPr>
          <p:nvPr>
            <p:ph type="dt" sz="half" idx="10"/>
          </p:nvPr>
        </p:nvSpPr>
        <p:spPr/>
        <p:txBody>
          <a:bodyPr/>
          <a:lstStyle/>
          <a:p>
            <a:fld id="{AC92AA20-74BE-4750-99CD-2AA4CE0EC316}" type="datetimeFigureOut">
              <a:rPr lang="de-DE" smtClean="0"/>
              <a:t>22.05.2025</a:t>
            </a:fld>
            <a:endParaRPr lang="de-DE"/>
          </a:p>
        </p:txBody>
      </p:sp>
      <p:sp>
        <p:nvSpPr>
          <p:cNvPr id="6" name="Fußzeilenplatzhalter 5">
            <a:extLst>
              <a:ext uri="{FF2B5EF4-FFF2-40B4-BE49-F238E27FC236}">
                <a16:creationId xmlns:a16="http://schemas.microsoft.com/office/drawing/2014/main" id="{EE9D6D41-1EFE-406A-88EC-21735FF9504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BE73B66-D034-4CAB-8C0D-C663F0EA6B54}"/>
              </a:ext>
            </a:extLst>
          </p:cNvPr>
          <p:cNvSpPr>
            <a:spLocks noGrp="1"/>
          </p:cNvSpPr>
          <p:nvPr>
            <p:ph type="sldNum" sz="quarter" idx="12"/>
          </p:nvPr>
        </p:nvSpPr>
        <p:spPr/>
        <p:txBody>
          <a:bodyPr/>
          <a:lstStyle/>
          <a:p>
            <a:fld id="{F6A02944-FB9D-4BDA-9255-C276CCB488DB}" type="slidenum">
              <a:rPr lang="de-DE" smtClean="0"/>
              <a:t>‹Nr.›</a:t>
            </a:fld>
            <a:endParaRPr lang="de-DE"/>
          </a:p>
        </p:txBody>
      </p:sp>
    </p:spTree>
    <p:extLst>
      <p:ext uri="{BB962C8B-B14F-4D97-AF65-F5344CB8AC3E}">
        <p14:creationId xmlns:p14="http://schemas.microsoft.com/office/powerpoint/2010/main" val="1337822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14CFE3-B4F0-44EE-BAEB-AFDC2BA918D0}"/>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95ECBD0E-673C-43D5-ABD5-8C7B16D397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745F9234-D3C0-4E27-97E2-1D473AF954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11C9F0A-5AF1-4489-837D-B3E5CCFA0B5E}"/>
              </a:ext>
            </a:extLst>
          </p:cNvPr>
          <p:cNvSpPr>
            <a:spLocks noGrp="1"/>
          </p:cNvSpPr>
          <p:nvPr>
            <p:ph type="dt" sz="half" idx="10"/>
          </p:nvPr>
        </p:nvSpPr>
        <p:spPr/>
        <p:txBody>
          <a:bodyPr/>
          <a:lstStyle/>
          <a:p>
            <a:fld id="{AC92AA20-74BE-4750-99CD-2AA4CE0EC316}" type="datetimeFigureOut">
              <a:rPr lang="de-DE" smtClean="0"/>
              <a:t>22.05.2025</a:t>
            </a:fld>
            <a:endParaRPr lang="de-DE"/>
          </a:p>
        </p:txBody>
      </p:sp>
      <p:sp>
        <p:nvSpPr>
          <p:cNvPr id="6" name="Fußzeilenplatzhalter 5">
            <a:extLst>
              <a:ext uri="{FF2B5EF4-FFF2-40B4-BE49-F238E27FC236}">
                <a16:creationId xmlns:a16="http://schemas.microsoft.com/office/drawing/2014/main" id="{492ABD6F-3511-4BDF-AB67-65B1DCCC2B5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9E943A22-22FF-46C0-A9F0-2EABE7B66B50}"/>
              </a:ext>
            </a:extLst>
          </p:cNvPr>
          <p:cNvSpPr>
            <a:spLocks noGrp="1"/>
          </p:cNvSpPr>
          <p:nvPr>
            <p:ph type="sldNum" sz="quarter" idx="12"/>
          </p:nvPr>
        </p:nvSpPr>
        <p:spPr/>
        <p:txBody>
          <a:bodyPr/>
          <a:lstStyle/>
          <a:p>
            <a:fld id="{F6A02944-FB9D-4BDA-9255-C276CCB488DB}" type="slidenum">
              <a:rPr lang="de-DE" smtClean="0"/>
              <a:t>‹Nr.›</a:t>
            </a:fld>
            <a:endParaRPr lang="de-DE"/>
          </a:p>
        </p:txBody>
      </p:sp>
    </p:spTree>
    <p:extLst>
      <p:ext uri="{BB962C8B-B14F-4D97-AF65-F5344CB8AC3E}">
        <p14:creationId xmlns:p14="http://schemas.microsoft.com/office/powerpoint/2010/main" val="603868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1181378D-232A-47A6-ADD1-CB338C4466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2001A13F-471B-4648-9D34-FC085693C3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D81E4EB-7DD5-45B3-8FAD-2C48F87281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92AA20-74BE-4750-99CD-2AA4CE0EC316}" type="datetimeFigureOut">
              <a:rPr lang="de-DE" smtClean="0"/>
              <a:t>22.05.2025</a:t>
            </a:fld>
            <a:endParaRPr lang="de-DE"/>
          </a:p>
        </p:txBody>
      </p:sp>
      <p:sp>
        <p:nvSpPr>
          <p:cNvPr id="5" name="Fußzeilenplatzhalter 4">
            <a:extLst>
              <a:ext uri="{FF2B5EF4-FFF2-40B4-BE49-F238E27FC236}">
                <a16:creationId xmlns:a16="http://schemas.microsoft.com/office/drawing/2014/main" id="{2CB6512C-724D-4D89-B847-8CFFC47E9B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CAFD925D-9CBB-470A-BA76-91A2E1DDD0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A02944-FB9D-4BDA-9255-C276CCB488DB}" type="slidenum">
              <a:rPr lang="de-DE" smtClean="0"/>
              <a:t>‹Nr.›</a:t>
            </a:fld>
            <a:endParaRPr lang="de-DE"/>
          </a:p>
        </p:txBody>
      </p:sp>
    </p:spTree>
    <p:extLst>
      <p:ext uri="{BB962C8B-B14F-4D97-AF65-F5344CB8AC3E}">
        <p14:creationId xmlns:p14="http://schemas.microsoft.com/office/powerpoint/2010/main" val="701913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6EBC42-D0E8-425D-B3CC-98660FDA7652}"/>
              </a:ext>
            </a:extLst>
          </p:cNvPr>
          <p:cNvSpPr>
            <a:spLocks noGrp="1"/>
          </p:cNvSpPr>
          <p:nvPr>
            <p:ph type="ctrTitle"/>
          </p:nvPr>
        </p:nvSpPr>
        <p:spPr/>
        <p:txBody>
          <a:bodyPr/>
          <a:lstStyle/>
          <a:p>
            <a:r>
              <a:rPr lang="de-DE" dirty="0"/>
              <a:t>Antrag und Ersuchen</a:t>
            </a:r>
          </a:p>
        </p:txBody>
      </p:sp>
    </p:spTree>
    <p:extLst>
      <p:ext uri="{BB962C8B-B14F-4D97-AF65-F5344CB8AC3E}">
        <p14:creationId xmlns:p14="http://schemas.microsoft.com/office/powerpoint/2010/main" val="2613009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F813B0CC-DE80-4FB6-AD4C-97257B4F4D0A}"/>
              </a:ext>
            </a:extLst>
          </p:cNvPr>
          <p:cNvSpPr>
            <a:spLocks noGrp="1"/>
          </p:cNvSpPr>
          <p:nvPr>
            <p:ph type="title"/>
          </p:nvPr>
        </p:nvSpPr>
        <p:spPr>
          <a:xfrm>
            <a:off x="838200" y="365125"/>
            <a:ext cx="10515600" cy="1325563"/>
          </a:xfrm>
        </p:spPr>
        <p:txBody>
          <a:bodyPr>
            <a:normAutofit/>
          </a:bodyPr>
          <a:lstStyle/>
          <a:p>
            <a:r>
              <a:rPr lang="de-DE" dirty="0"/>
              <a:t>Form und Inhalt des Antrages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Inhaltsplatzhalter 2">
            <a:extLst>
              <a:ext uri="{FF2B5EF4-FFF2-40B4-BE49-F238E27FC236}">
                <a16:creationId xmlns:a16="http://schemas.microsoft.com/office/drawing/2014/main" id="{6D191602-3F82-4903-9ADF-7A4960AED5AC}"/>
              </a:ext>
            </a:extLst>
          </p:cNvPr>
          <p:cNvSpPr>
            <a:spLocks noGrp="1"/>
          </p:cNvSpPr>
          <p:nvPr>
            <p:ph idx="1"/>
          </p:nvPr>
        </p:nvSpPr>
        <p:spPr>
          <a:xfrm>
            <a:off x="838200" y="1825625"/>
            <a:ext cx="10515600" cy="4351338"/>
          </a:xfrm>
        </p:spPr>
        <p:txBody>
          <a:bodyPr>
            <a:normAutofit/>
          </a:bodyPr>
          <a:lstStyle/>
          <a:p>
            <a:r>
              <a:rPr lang="de-DE" dirty="0"/>
              <a:t>Inhalt: Es ist eine Erklärung erforderlich, aus der hervorgeht, dass eine bestimmte Eintragung vorgenommen werden soll.  Es ist erforderlich, den Willen des Antragstellers zu erkennen. Das eine Eintragung bewilligt ist (§ 19 GBO) ergibt nicht gleich, dass diese auch beantragt werden soll.</a:t>
            </a:r>
          </a:p>
          <a:p>
            <a:r>
              <a:rPr lang="de-DE" dirty="0"/>
              <a:t>Der Antrag muss erkennen lassen, wer der Antragsteller ist. Außerdem muss der Inhalt der begehrten Eintragung und damit das rechtsändernd oder berichtigend einzutragende oder zu löschende Recht und dessen Berechtigten erkennbar sein.</a:t>
            </a:r>
          </a:p>
          <a:p>
            <a:endParaRPr lang="de-DE" dirty="0"/>
          </a:p>
        </p:txBody>
      </p:sp>
    </p:spTree>
    <p:extLst>
      <p:ext uri="{BB962C8B-B14F-4D97-AF65-F5344CB8AC3E}">
        <p14:creationId xmlns:p14="http://schemas.microsoft.com/office/powerpoint/2010/main" val="2959775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937FD388-AEDB-4E5A-9CF6-3F5732710686}"/>
              </a:ext>
            </a:extLst>
          </p:cNvPr>
          <p:cNvSpPr>
            <a:spLocks noGrp="1"/>
          </p:cNvSpPr>
          <p:nvPr>
            <p:ph type="title"/>
          </p:nvPr>
        </p:nvSpPr>
        <p:spPr>
          <a:xfrm>
            <a:off x="838200" y="365125"/>
            <a:ext cx="10515600" cy="1325563"/>
          </a:xfrm>
        </p:spPr>
        <p:txBody>
          <a:bodyPr>
            <a:normAutofit/>
          </a:bodyPr>
          <a:lstStyle/>
          <a:p>
            <a:r>
              <a:rPr lang="de-DE" dirty="0"/>
              <a:t>Inhalt des Antrages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Inhaltsplatzhalter 2">
            <a:extLst>
              <a:ext uri="{FF2B5EF4-FFF2-40B4-BE49-F238E27FC236}">
                <a16:creationId xmlns:a16="http://schemas.microsoft.com/office/drawing/2014/main" id="{BB52941D-C512-4673-A829-FD321A5D8CFB}"/>
              </a:ext>
            </a:extLst>
          </p:cNvPr>
          <p:cNvSpPr>
            <a:spLocks noGrp="1"/>
          </p:cNvSpPr>
          <p:nvPr>
            <p:ph idx="1"/>
          </p:nvPr>
        </p:nvSpPr>
        <p:spPr>
          <a:xfrm>
            <a:off x="838200" y="1825625"/>
            <a:ext cx="10515600" cy="4351338"/>
          </a:xfrm>
        </p:spPr>
        <p:txBody>
          <a:bodyPr>
            <a:normAutofit/>
          </a:bodyPr>
          <a:lstStyle/>
          <a:p>
            <a:r>
              <a:rPr lang="de-DE" dirty="0"/>
              <a:t>Ein Eintragungsantrag darf nicht an einem Vorbehalt geknüpft werden § 16 GBO</a:t>
            </a:r>
          </a:p>
          <a:p>
            <a:r>
              <a:rPr lang="de-DE" dirty="0"/>
              <a:t>Unzulässige Vorbehalte sind insbesondere Bedingungen und Befristungen</a:t>
            </a:r>
          </a:p>
          <a:p>
            <a:r>
              <a:rPr lang="de-DE" dirty="0"/>
              <a:t>Werden mehrere Eintragungen beantragt, so kann von dem Antragsteller bestimmt werden, dass die eine Eintragung nicht ohne die andere erfolgen sollen.</a:t>
            </a:r>
          </a:p>
        </p:txBody>
      </p:sp>
    </p:spTree>
    <p:extLst>
      <p:ext uri="{BB962C8B-B14F-4D97-AF65-F5344CB8AC3E}">
        <p14:creationId xmlns:p14="http://schemas.microsoft.com/office/powerpoint/2010/main" val="2526768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42E1BACF-D169-4B89-A400-506AB27B375C}"/>
              </a:ext>
            </a:extLst>
          </p:cNvPr>
          <p:cNvSpPr>
            <a:spLocks noGrp="1"/>
          </p:cNvSpPr>
          <p:nvPr>
            <p:ph type="title"/>
          </p:nvPr>
        </p:nvSpPr>
        <p:spPr>
          <a:xfrm>
            <a:off x="686834" y="1153572"/>
            <a:ext cx="3200400" cy="4461163"/>
          </a:xfrm>
        </p:spPr>
        <p:txBody>
          <a:bodyPr>
            <a:normAutofit/>
          </a:bodyPr>
          <a:lstStyle/>
          <a:p>
            <a:r>
              <a:rPr lang="de-DE">
                <a:solidFill>
                  <a:srgbClr val="FFFFFF"/>
                </a:solidFill>
              </a:rPr>
              <a:t>Form des Antrages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Inhaltsplatzhalter 2">
            <a:extLst>
              <a:ext uri="{FF2B5EF4-FFF2-40B4-BE49-F238E27FC236}">
                <a16:creationId xmlns:a16="http://schemas.microsoft.com/office/drawing/2014/main" id="{F3A97CD7-5BDA-4B4E-9950-F5351B0F7370}"/>
              </a:ext>
            </a:extLst>
          </p:cNvPr>
          <p:cNvSpPr>
            <a:spLocks noGrp="1"/>
          </p:cNvSpPr>
          <p:nvPr>
            <p:ph idx="1"/>
          </p:nvPr>
        </p:nvSpPr>
        <p:spPr>
          <a:xfrm>
            <a:off x="4447308" y="591344"/>
            <a:ext cx="6906491" cy="5585619"/>
          </a:xfrm>
        </p:spPr>
        <p:txBody>
          <a:bodyPr anchor="ctr">
            <a:normAutofit/>
          </a:bodyPr>
          <a:lstStyle/>
          <a:p>
            <a:r>
              <a:rPr lang="de-DE" dirty="0"/>
              <a:t>Der Eintragungsantrag kann schriftlich gestellt oder zur Niederschrift eines zur Entgegennahme zuständigen Beamten erklärt werden.</a:t>
            </a:r>
          </a:p>
          <a:p>
            <a:r>
              <a:rPr lang="de-DE" dirty="0"/>
              <a:t>Sollte der Eintragungsantrag zugleich die erforderliche Eintragungsbewilligung enthalten, bedarf der sog. gemischte Antrag gem. § 30 GBO der Form des § 29 GBO (öffentliche Urkunde oder öffentlich beglaubigte Urkunde)</a:t>
            </a:r>
          </a:p>
          <a:p>
            <a:r>
              <a:rPr lang="de-DE" dirty="0"/>
              <a:t>Der gemischte Antrag enthält außer dem Eintragungsbegehren noch eine weitere erforderliche Erklärung (z.B. die Bewilligung)</a:t>
            </a:r>
          </a:p>
        </p:txBody>
      </p:sp>
    </p:spTree>
    <p:extLst>
      <p:ext uri="{BB962C8B-B14F-4D97-AF65-F5344CB8AC3E}">
        <p14:creationId xmlns:p14="http://schemas.microsoft.com/office/powerpoint/2010/main" val="20485456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4394588F-A57A-4C86-9D91-84A09168DCF2}"/>
              </a:ext>
            </a:extLst>
          </p:cNvPr>
          <p:cNvSpPr>
            <a:spLocks noGrp="1"/>
          </p:cNvSpPr>
          <p:nvPr>
            <p:ph type="title"/>
          </p:nvPr>
        </p:nvSpPr>
        <p:spPr>
          <a:xfrm>
            <a:off x="686834" y="1153572"/>
            <a:ext cx="3200400" cy="4461163"/>
          </a:xfrm>
        </p:spPr>
        <p:txBody>
          <a:bodyPr>
            <a:normAutofit/>
          </a:bodyPr>
          <a:lstStyle/>
          <a:p>
            <a:r>
              <a:rPr lang="de-DE">
                <a:solidFill>
                  <a:srgbClr val="FFFFFF"/>
                </a:solidFill>
              </a:rPr>
              <a:t>Öffentliche Urkunde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Inhaltsplatzhalter 2">
            <a:extLst>
              <a:ext uri="{FF2B5EF4-FFF2-40B4-BE49-F238E27FC236}">
                <a16:creationId xmlns:a16="http://schemas.microsoft.com/office/drawing/2014/main" id="{8A4F0F9C-4FD8-480D-B08C-88731342D6AB}"/>
              </a:ext>
            </a:extLst>
          </p:cNvPr>
          <p:cNvSpPr>
            <a:spLocks noGrp="1"/>
          </p:cNvSpPr>
          <p:nvPr>
            <p:ph idx="1"/>
          </p:nvPr>
        </p:nvSpPr>
        <p:spPr>
          <a:xfrm>
            <a:off x="4447308" y="591344"/>
            <a:ext cx="6906491" cy="5585619"/>
          </a:xfrm>
        </p:spPr>
        <p:txBody>
          <a:bodyPr anchor="ctr">
            <a:normAutofit/>
          </a:bodyPr>
          <a:lstStyle/>
          <a:p>
            <a:r>
              <a:rPr lang="de-DE" sz="2600" dirty="0"/>
              <a:t>§ 415 ZPO, §§ 1 ff BeurkG</a:t>
            </a:r>
          </a:p>
          <a:p>
            <a:r>
              <a:rPr lang="de-DE" sz="2600" dirty="0"/>
              <a:t>Urkunden erbringen den vollen Beweis, dass die in ihnen enthaltenen Erklärungen inhaltlich, als auch örtlich und zeitlich korrekt abgegeben wurden.</a:t>
            </a:r>
          </a:p>
          <a:p>
            <a:r>
              <a:rPr lang="de-DE" sz="2600" dirty="0"/>
              <a:t>Zuständig für eine Beurkundung bzw. Beglaubigung sind </a:t>
            </a:r>
            <a:r>
              <a:rPr lang="de-DE" sz="2600" dirty="0" err="1"/>
              <a:t>grds</a:t>
            </a:r>
            <a:r>
              <a:rPr lang="de-DE" sz="2600" dirty="0"/>
              <a:t>. Notare</a:t>
            </a:r>
          </a:p>
          <a:p>
            <a:r>
              <a:rPr lang="de-DE" sz="2600" dirty="0"/>
              <a:t>§ 20 BNotO</a:t>
            </a:r>
          </a:p>
          <a:p>
            <a:r>
              <a:rPr lang="de-DE" sz="2600" dirty="0"/>
              <a:t>Die Urschrift bleibt grundsätzlich in der Verwahrung des Notars. Im Rechtsverkehr vertritt daher eine Ausfertigung  die Urschrift. § 47 BeurkG</a:t>
            </a:r>
          </a:p>
          <a:p>
            <a:r>
              <a:rPr lang="de-DE" sz="2600" dirty="0"/>
              <a:t>Form § 49 BeurkG</a:t>
            </a:r>
          </a:p>
        </p:txBody>
      </p:sp>
    </p:spTree>
    <p:extLst>
      <p:ext uri="{BB962C8B-B14F-4D97-AF65-F5344CB8AC3E}">
        <p14:creationId xmlns:p14="http://schemas.microsoft.com/office/powerpoint/2010/main" val="20881882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1E4F0A42-B773-4836-8922-C25FACAACEC1}"/>
              </a:ext>
            </a:extLst>
          </p:cNvPr>
          <p:cNvSpPr>
            <a:spLocks noGrp="1"/>
          </p:cNvSpPr>
          <p:nvPr>
            <p:ph type="title"/>
          </p:nvPr>
        </p:nvSpPr>
        <p:spPr>
          <a:xfrm>
            <a:off x="686834" y="1153572"/>
            <a:ext cx="3200400" cy="4461163"/>
          </a:xfrm>
        </p:spPr>
        <p:txBody>
          <a:bodyPr>
            <a:normAutofit/>
          </a:bodyPr>
          <a:lstStyle/>
          <a:p>
            <a:r>
              <a:rPr lang="de-DE">
                <a:solidFill>
                  <a:srgbClr val="FFFFFF"/>
                </a:solidFill>
              </a:rPr>
              <a:t>Öffentliche Urkunde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Inhaltsplatzhalter 2">
            <a:extLst>
              <a:ext uri="{FF2B5EF4-FFF2-40B4-BE49-F238E27FC236}">
                <a16:creationId xmlns:a16="http://schemas.microsoft.com/office/drawing/2014/main" id="{B2F94035-41B9-429E-A67B-9486F70AF446}"/>
              </a:ext>
            </a:extLst>
          </p:cNvPr>
          <p:cNvSpPr>
            <a:spLocks noGrp="1"/>
          </p:cNvSpPr>
          <p:nvPr>
            <p:ph idx="1"/>
          </p:nvPr>
        </p:nvSpPr>
        <p:spPr>
          <a:xfrm>
            <a:off x="4447308" y="591344"/>
            <a:ext cx="6906491" cy="5585619"/>
          </a:xfrm>
        </p:spPr>
        <p:txBody>
          <a:bodyPr anchor="ctr">
            <a:normAutofit/>
          </a:bodyPr>
          <a:lstStyle/>
          <a:p>
            <a:r>
              <a:rPr lang="de-DE" dirty="0"/>
              <a:t>Die Ausfertigung ist eine Abschrift (Ablichtung) der Urkunde, die mit dem Ausfertigungsvermerk versehen ist.</a:t>
            </a:r>
          </a:p>
          <a:p>
            <a:r>
              <a:rPr lang="de-DE" dirty="0"/>
              <a:t>Eine beglaubigte Abschrift ist eine Zweitschrift, deren inhaltlicher Gleichlaut mit der Urschrift einer zuständigen Urkundsperson unterschriftlich beglaubigt hat.</a:t>
            </a:r>
          </a:p>
          <a:p>
            <a:r>
              <a:rPr lang="de-DE" dirty="0"/>
              <a:t>Dem Grundbuchamt können die öffentliche Urkunden in Ausfertigung oder beglaubigter Abschrift vorgelegt werden.</a:t>
            </a:r>
          </a:p>
          <a:p>
            <a:r>
              <a:rPr lang="de-DE" dirty="0"/>
              <a:t>§ 435 ZPO</a:t>
            </a:r>
          </a:p>
        </p:txBody>
      </p:sp>
    </p:spTree>
    <p:extLst>
      <p:ext uri="{BB962C8B-B14F-4D97-AF65-F5344CB8AC3E}">
        <p14:creationId xmlns:p14="http://schemas.microsoft.com/office/powerpoint/2010/main" val="40904783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Freeform: Shape 9">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6E6E6"/>
            </a:solidFill>
          </a:ln>
          <a:effectLst>
            <a:outerShdw blurRad="508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23B0AAF1-4C00-41AE-9DB0-645782BC395C}"/>
              </a:ext>
            </a:extLst>
          </p:cNvPr>
          <p:cNvSpPr>
            <a:spLocks noGrp="1"/>
          </p:cNvSpPr>
          <p:nvPr>
            <p:ph type="title"/>
          </p:nvPr>
        </p:nvSpPr>
        <p:spPr>
          <a:xfrm>
            <a:off x="621792" y="1161288"/>
            <a:ext cx="3602736" cy="4526280"/>
          </a:xfrm>
        </p:spPr>
        <p:txBody>
          <a:bodyPr>
            <a:normAutofit/>
          </a:bodyPr>
          <a:lstStyle/>
          <a:p>
            <a:r>
              <a:rPr lang="de-DE" sz="4000"/>
              <a:t>Öffentlich beglaubigte Urkunde</a:t>
            </a:r>
          </a:p>
        </p:txBody>
      </p:sp>
      <p:sp>
        <p:nvSpPr>
          <p:cNvPr id="14" name="Rectangle 13">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Inhaltsplatzhalter 2">
            <a:extLst>
              <a:ext uri="{FF2B5EF4-FFF2-40B4-BE49-F238E27FC236}">
                <a16:creationId xmlns:a16="http://schemas.microsoft.com/office/drawing/2014/main" id="{3891116C-A134-4FF6-B183-05FA81878E6F}"/>
              </a:ext>
            </a:extLst>
          </p:cNvPr>
          <p:cNvSpPr>
            <a:spLocks noGrp="1"/>
          </p:cNvSpPr>
          <p:nvPr>
            <p:ph idx="1"/>
          </p:nvPr>
        </p:nvSpPr>
        <p:spPr>
          <a:xfrm>
            <a:off x="5434149" y="932688"/>
            <a:ext cx="5916603" cy="4992624"/>
          </a:xfrm>
        </p:spPr>
        <p:txBody>
          <a:bodyPr anchor="ctr">
            <a:normAutofit/>
          </a:bodyPr>
          <a:lstStyle/>
          <a:p>
            <a:r>
              <a:rPr lang="de-DE" sz="2000" dirty="0"/>
              <a:t>Bei einer beglaubigten Urkunde wird lediglich die Unterschrift durch den Notar bestätigt.</a:t>
            </a:r>
          </a:p>
          <a:p>
            <a:r>
              <a:rPr lang="de-DE" sz="2000" dirty="0"/>
              <a:t>§ 129 BGB, §§ 39,39a,40 BeurkG</a:t>
            </a:r>
          </a:p>
          <a:p>
            <a:r>
              <a:rPr lang="de-DE" sz="2000" dirty="0"/>
              <a:t>Beglaubigungen erbringen den Nachweis, wann und wo eine privatschriftliche Urkunde unterschrieben wurde. (Echtheit der Urkunde)</a:t>
            </a:r>
          </a:p>
          <a:p>
            <a:r>
              <a:rPr lang="de-DE" sz="2000" dirty="0"/>
              <a:t>Nicht bewiesen ist hier die Abgabe des Inhalts der Erklärung durch den Unterzeichnenden , sondern nur die Unterzeichnung</a:t>
            </a:r>
          </a:p>
          <a:p>
            <a:endParaRPr lang="de-DE" sz="2000" dirty="0"/>
          </a:p>
        </p:txBody>
      </p:sp>
    </p:spTree>
    <p:extLst>
      <p:ext uri="{BB962C8B-B14F-4D97-AF65-F5344CB8AC3E}">
        <p14:creationId xmlns:p14="http://schemas.microsoft.com/office/powerpoint/2010/main" val="469501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Freeform: Shape 9">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6E6E6"/>
            </a:solidFill>
          </a:ln>
          <a:effectLst>
            <a:outerShdw blurRad="508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B7267807-0482-4C8A-A1D4-D6252E46D93B}"/>
              </a:ext>
            </a:extLst>
          </p:cNvPr>
          <p:cNvSpPr>
            <a:spLocks noGrp="1"/>
          </p:cNvSpPr>
          <p:nvPr>
            <p:ph type="title"/>
          </p:nvPr>
        </p:nvSpPr>
        <p:spPr>
          <a:xfrm>
            <a:off x="621792" y="1161288"/>
            <a:ext cx="3602736" cy="4526280"/>
          </a:xfrm>
        </p:spPr>
        <p:txBody>
          <a:bodyPr>
            <a:normAutofit/>
          </a:bodyPr>
          <a:lstStyle/>
          <a:p>
            <a:r>
              <a:rPr lang="de-DE" sz="4000"/>
              <a:t>Ersuchen § 38 GBO</a:t>
            </a:r>
          </a:p>
        </p:txBody>
      </p:sp>
      <p:sp>
        <p:nvSpPr>
          <p:cNvPr id="14" name="Rectangle 13">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Inhaltsplatzhalter 2">
            <a:extLst>
              <a:ext uri="{FF2B5EF4-FFF2-40B4-BE49-F238E27FC236}">
                <a16:creationId xmlns:a16="http://schemas.microsoft.com/office/drawing/2014/main" id="{BA9184CD-3411-4218-81EE-B609CB5B0FFA}"/>
              </a:ext>
            </a:extLst>
          </p:cNvPr>
          <p:cNvSpPr>
            <a:spLocks noGrp="1"/>
          </p:cNvSpPr>
          <p:nvPr>
            <p:ph idx="1"/>
          </p:nvPr>
        </p:nvSpPr>
        <p:spPr>
          <a:xfrm>
            <a:off x="5434149" y="932688"/>
            <a:ext cx="5916603" cy="4992624"/>
          </a:xfrm>
        </p:spPr>
        <p:txBody>
          <a:bodyPr anchor="ctr">
            <a:normAutofit/>
          </a:bodyPr>
          <a:lstStyle/>
          <a:p>
            <a:r>
              <a:rPr lang="de-DE" sz="2000" dirty="0"/>
              <a:t>Ersuchen ersetzt den Antrag und wird immer von einer Behörde gestellt (§ 13 Abs. 1 GBO)</a:t>
            </a:r>
          </a:p>
          <a:p>
            <a:r>
              <a:rPr lang="de-DE" sz="2000" dirty="0"/>
              <a:t>Ersuchen ersetzt den ansonsten für die Eintragung notwendigen Eintragungsantrag, die Eintragungsbewilligung (§19 GBO) und andere erforderliche Erklärungen Dritter sowie einen Unrichtigkeitsnachweis (§ 22 GBO)</a:t>
            </a:r>
          </a:p>
          <a:p>
            <a:endParaRPr lang="de-DE" sz="2000" dirty="0"/>
          </a:p>
        </p:txBody>
      </p:sp>
    </p:spTree>
    <p:extLst>
      <p:ext uri="{BB962C8B-B14F-4D97-AF65-F5344CB8AC3E}">
        <p14:creationId xmlns:p14="http://schemas.microsoft.com/office/powerpoint/2010/main" val="39777063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CC999E2D-4B1C-4403-95A0-9427419F0DD5}"/>
              </a:ext>
            </a:extLst>
          </p:cNvPr>
          <p:cNvSpPr>
            <a:spLocks noGrp="1"/>
          </p:cNvSpPr>
          <p:nvPr>
            <p:ph type="title"/>
          </p:nvPr>
        </p:nvSpPr>
        <p:spPr>
          <a:xfrm>
            <a:off x="686834" y="1153572"/>
            <a:ext cx="3200400" cy="4461163"/>
          </a:xfrm>
        </p:spPr>
        <p:txBody>
          <a:bodyPr>
            <a:normAutofit/>
          </a:bodyPr>
          <a:lstStyle/>
          <a:p>
            <a:r>
              <a:rPr lang="de-DE">
                <a:solidFill>
                  <a:srgbClr val="FFFFFF"/>
                </a:solidFill>
              </a:rPr>
              <a:t>Behörden die ein Ersuchen stellen können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Inhaltsplatzhalter 2">
            <a:extLst>
              <a:ext uri="{FF2B5EF4-FFF2-40B4-BE49-F238E27FC236}">
                <a16:creationId xmlns:a16="http://schemas.microsoft.com/office/drawing/2014/main" id="{0C364B36-10AD-4E16-A42B-BC2E2AAF2651}"/>
              </a:ext>
            </a:extLst>
          </p:cNvPr>
          <p:cNvSpPr>
            <a:spLocks noGrp="1"/>
          </p:cNvSpPr>
          <p:nvPr>
            <p:ph idx="1"/>
          </p:nvPr>
        </p:nvSpPr>
        <p:spPr>
          <a:xfrm>
            <a:off x="4447308" y="591344"/>
            <a:ext cx="6906491" cy="5585619"/>
          </a:xfrm>
        </p:spPr>
        <p:txBody>
          <a:bodyPr anchor="ctr">
            <a:normAutofit/>
          </a:bodyPr>
          <a:lstStyle/>
          <a:p>
            <a:r>
              <a:rPr lang="de-DE" dirty="0"/>
              <a:t>Prozessgericht aufgrund einstweiliger Verfügung § 941 ZPO</a:t>
            </a:r>
          </a:p>
          <a:p>
            <a:r>
              <a:rPr lang="de-DE" dirty="0"/>
              <a:t>Vollstreckungsgericht im Zwangsversteigerungs- und Zwangsverwaltungsverfahren , §§ 19, 34, 130, 146, 158, 161 ZVG</a:t>
            </a:r>
          </a:p>
          <a:p>
            <a:r>
              <a:rPr lang="de-DE" dirty="0"/>
              <a:t>Insolvenzgericht wegen Veräußerungsverbot oder Insolvenzvermerk §§21 II Nr. 2, 25 I, 23 III, 32, 200 II InsO</a:t>
            </a:r>
          </a:p>
          <a:p>
            <a:r>
              <a:rPr lang="de-DE" dirty="0"/>
              <a:t>Finanzamt wegen Zwangshypothek für Steuerforderungen </a:t>
            </a:r>
          </a:p>
          <a:p>
            <a:r>
              <a:rPr lang="de-DE" dirty="0"/>
              <a:t>Gerichtskasse wegen Gerichtskosten</a:t>
            </a:r>
          </a:p>
          <a:p>
            <a:pPr marL="0" indent="0">
              <a:buNone/>
            </a:pPr>
            <a:endParaRPr lang="de-DE" dirty="0"/>
          </a:p>
        </p:txBody>
      </p:sp>
    </p:spTree>
    <p:extLst>
      <p:ext uri="{BB962C8B-B14F-4D97-AF65-F5344CB8AC3E}">
        <p14:creationId xmlns:p14="http://schemas.microsoft.com/office/powerpoint/2010/main" val="22427537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DED6A647-470B-48C5-AC05-5BC1067329A0}"/>
              </a:ext>
            </a:extLst>
          </p:cNvPr>
          <p:cNvSpPr>
            <a:spLocks noGrp="1"/>
          </p:cNvSpPr>
          <p:nvPr>
            <p:ph type="title"/>
          </p:nvPr>
        </p:nvSpPr>
        <p:spPr>
          <a:xfrm>
            <a:off x="686834" y="1153572"/>
            <a:ext cx="3200400" cy="4461163"/>
          </a:xfrm>
        </p:spPr>
        <p:txBody>
          <a:bodyPr>
            <a:normAutofit/>
          </a:bodyPr>
          <a:lstStyle/>
          <a:p>
            <a:r>
              <a:rPr lang="de-DE">
                <a:solidFill>
                  <a:srgbClr val="FFFFFF"/>
                </a:solidFill>
              </a:rPr>
              <a:t>Form und Inhalt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Inhaltsplatzhalter 2">
            <a:extLst>
              <a:ext uri="{FF2B5EF4-FFF2-40B4-BE49-F238E27FC236}">
                <a16:creationId xmlns:a16="http://schemas.microsoft.com/office/drawing/2014/main" id="{2A62110A-73A2-4E40-9299-0EDDF99E9EB3}"/>
              </a:ext>
            </a:extLst>
          </p:cNvPr>
          <p:cNvSpPr>
            <a:spLocks noGrp="1"/>
          </p:cNvSpPr>
          <p:nvPr>
            <p:ph idx="1"/>
          </p:nvPr>
        </p:nvSpPr>
        <p:spPr>
          <a:xfrm>
            <a:off x="4447308" y="591344"/>
            <a:ext cx="6906491" cy="5585619"/>
          </a:xfrm>
        </p:spPr>
        <p:txBody>
          <a:bodyPr anchor="ctr">
            <a:normAutofit/>
          </a:bodyPr>
          <a:lstStyle/>
          <a:p>
            <a:r>
              <a:rPr lang="de-DE" dirty="0"/>
              <a:t>Das Ersuchen bedarf der Schriftform und muss eigenhändig unterschrieben sowie mit Siegel oder Stempel versehen sein § 29 Abs. 3 GBO</a:t>
            </a:r>
          </a:p>
          <a:p>
            <a:r>
              <a:rPr lang="de-DE" dirty="0"/>
              <a:t>Das Ersuchen hat den Erfordernissen der ermächtigenden gesetzlichen Vorschrift zu entsprechen. Es muss die vom Grundbuchamt vorzunehmende Eintragung selbst nennen, da eine Bezugnahme auf beigefügte Anlagen nicht zulässig ist. </a:t>
            </a:r>
          </a:p>
          <a:p>
            <a:endParaRPr lang="de-DE" dirty="0"/>
          </a:p>
        </p:txBody>
      </p:sp>
    </p:spTree>
    <p:extLst>
      <p:ext uri="{BB962C8B-B14F-4D97-AF65-F5344CB8AC3E}">
        <p14:creationId xmlns:p14="http://schemas.microsoft.com/office/powerpoint/2010/main" val="19008735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3EA4AAD3-E5BD-4D7C-8CDE-0B6D2AE64040}"/>
              </a:ext>
            </a:extLst>
          </p:cNvPr>
          <p:cNvSpPr>
            <a:spLocks noGrp="1"/>
          </p:cNvSpPr>
          <p:nvPr>
            <p:ph type="title"/>
          </p:nvPr>
        </p:nvSpPr>
        <p:spPr>
          <a:xfrm>
            <a:off x="958506" y="800392"/>
            <a:ext cx="10264697" cy="1212102"/>
          </a:xfrm>
        </p:spPr>
        <p:txBody>
          <a:bodyPr>
            <a:normAutofit/>
          </a:bodyPr>
          <a:lstStyle/>
          <a:p>
            <a:r>
              <a:rPr lang="de-DE" sz="4000">
                <a:solidFill>
                  <a:srgbClr val="FFFFFF"/>
                </a:solidFill>
              </a:rPr>
              <a:t>Ersuchen</a:t>
            </a:r>
          </a:p>
        </p:txBody>
      </p:sp>
      <p:sp>
        <p:nvSpPr>
          <p:cNvPr id="3" name="Inhaltsplatzhalter 2">
            <a:extLst>
              <a:ext uri="{FF2B5EF4-FFF2-40B4-BE49-F238E27FC236}">
                <a16:creationId xmlns:a16="http://schemas.microsoft.com/office/drawing/2014/main" id="{C178C3DA-E414-4413-AE80-B65C0C9E7358}"/>
              </a:ext>
            </a:extLst>
          </p:cNvPr>
          <p:cNvSpPr>
            <a:spLocks noGrp="1"/>
          </p:cNvSpPr>
          <p:nvPr>
            <p:ph idx="1"/>
          </p:nvPr>
        </p:nvSpPr>
        <p:spPr>
          <a:xfrm>
            <a:off x="1367624" y="2490436"/>
            <a:ext cx="9708995" cy="3567173"/>
          </a:xfrm>
        </p:spPr>
        <p:txBody>
          <a:bodyPr anchor="ctr">
            <a:normAutofit/>
          </a:bodyPr>
          <a:lstStyle/>
          <a:p>
            <a:r>
              <a:rPr lang="de-DE" sz="2000" dirty="0"/>
              <a:t>Es müssen grundsätzlich die allgemeinen Eintragungsvoraussetzungen erfüllt sein:</a:t>
            </a:r>
          </a:p>
          <a:p>
            <a:r>
              <a:rPr lang="de-DE" sz="2000" dirty="0"/>
              <a:t>-&gt; Bezeichnung des Grundstücks  und der Geldbeträge in Euro oder sonst zugelassener Währung § 28 GBO</a:t>
            </a:r>
          </a:p>
          <a:p>
            <a:r>
              <a:rPr lang="de-DE" sz="2000" dirty="0"/>
              <a:t>Bezeichnung des Berechtigten § 15 GBV</a:t>
            </a:r>
          </a:p>
          <a:p>
            <a:r>
              <a:rPr lang="de-DE" sz="2000" dirty="0"/>
              <a:t>Angabe der Anteile oder des Rechtsverhältnisses mehrerer Berechtigter § 47 GBO</a:t>
            </a:r>
          </a:p>
          <a:p>
            <a:r>
              <a:rPr lang="de-DE" sz="2000" dirty="0"/>
              <a:t>Voreintragung des Betroffenen § 39 GBO</a:t>
            </a:r>
          </a:p>
          <a:p>
            <a:r>
              <a:rPr lang="de-DE" sz="2000" dirty="0"/>
              <a:t>Beibringung der steuerlichen Unbedenklichkeitsbescheinigung bei einem Eigentumswechsel</a:t>
            </a:r>
          </a:p>
          <a:p>
            <a:r>
              <a:rPr lang="de-DE" sz="2000" dirty="0"/>
              <a:t>Briefvorlage</a:t>
            </a:r>
          </a:p>
        </p:txBody>
      </p:sp>
    </p:spTree>
    <p:extLst>
      <p:ext uri="{BB962C8B-B14F-4D97-AF65-F5344CB8AC3E}">
        <p14:creationId xmlns:p14="http://schemas.microsoft.com/office/powerpoint/2010/main" val="3276447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70CDF4DF-E30C-476B-83B0-C21098AFB502}"/>
              </a:ext>
            </a:extLst>
          </p:cNvPr>
          <p:cNvSpPr>
            <a:spLocks noGrp="1"/>
          </p:cNvSpPr>
          <p:nvPr>
            <p:ph type="title"/>
          </p:nvPr>
        </p:nvSpPr>
        <p:spPr>
          <a:xfrm>
            <a:off x="958506" y="800392"/>
            <a:ext cx="10264697" cy="1212102"/>
          </a:xfrm>
        </p:spPr>
        <p:txBody>
          <a:bodyPr>
            <a:normAutofit/>
          </a:bodyPr>
          <a:lstStyle/>
          <a:p>
            <a:r>
              <a:rPr lang="de-DE" sz="4000">
                <a:solidFill>
                  <a:srgbClr val="FFFFFF"/>
                </a:solidFill>
              </a:rPr>
              <a:t>Antragsprinzip</a:t>
            </a:r>
          </a:p>
        </p:txBody>
      </p:sp>
      <p:sp>
        <p:nvSpPr>
          <p:cNvPr id="3" name="Inhaltsplatzhalter 2">
            <a:extLst>
              <a:ext uri="{FF2B5EF4-FFF2-40B4-BE49-F238E27FC236}">
                <a16:creationId xmlns:a16="http://schemas.microsoft.com/office/drawing/2014/main" id="{B4814821-734D-4874-9C9E-4C0B6AAAADA9}"/>
              </a:ext>
            </a:extLst>
          </p:cNvPr>
          <p:cNvSpPr>
            <a:spLocks noGrp="1"/>
          </p:cNvSpPr>
          <p:nvPr>
            <p:ph idx="1"/>
          </p:nvPr>
        </p:nvSpPr>
        <p:spPr>
          <a:xfrm>
            <a:off x="1367624" y="2490436"/>
            <a:ext cx="9708995" cy="3567173"/>
          </a:xfrm>
        </p:spPr>
        <p:txBody>
          <a:bodyPr anchor="ctr">
            <a:normAutofit/>
          </a:bodyPr>
          <a:lstStyle/>
          <a:p>
            <a:r>
              <a:rPr lang="de-DE" sz="2400" dirty="0"/>
              <a:t>Eine Eintragung rechtlicher Verhältnisse auf dem Grundbuchblatt eines Grundstücks, wozu auch Löschungen oder die Berichtigung eingetragener Rechtsverhältnisse  zählen erfolgt in der Regel nur auf Antrag (§ 13 Abs. 1 Satz 1 GBO)</a:t>
            </a:r>
          </a:p>
          <a:p>
            <a:r>
              <a:rPr lang="de-DE" sz="2400" dirty="0"/>
              <a:t>Dass das Grundbuchamt nur auf Antrag tätig wird ist darin begründet, dass die Eintragungen dem Privatinteresse der Beteiligten dienen und es nicht ohne und nicht gegen deren Willen tätig werden soll.</a:t>
            </a:r>
          </a:p>
          <a:p>
            <a:r>
              <a:rPr lang="de-DE" sz="2400" dirty="0"/>
              <a:t>Der Eintragungsantrag leitet das Eintragungsverfahren ein.</a:t>
            </a:r>
          </a:p>
        </p:txBody>
      </p:sp>
    </p:spTree>
    <p:extLst>
      <p:ext uri="{BB962C8B-B14F-4D97-AF65-F5344CB8AC3E}">
        <p14:creationId xmlns:p14="http://schemas.microsoft.com/office/powerpoint/2010/main" val="1375571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778BB001-4E5B-4C1C-BCBD-E45B922A5BE4}"/>
              </a:ext>
            </a:extLst>
          </p:cNvPr>
          <p:cNvSpPr>
            <a:spLocks noGrp="1"/>
          </p:cNvSpPr>
          <p:nvPr>
            <p:ph type="title"/>
          </p:nvPr>
        </p:nvSpPr>
        <p:spPr>
          <a:xfrm>
            <a:off x="958506" y="800392"/>
            <a:ext cx="10264697" cy="1212102"/>
          </a:xfrm>
        </p:spPr>
        <p:txBody>
          <a:bodyPr>
            <a:normAutofit/>
          </a:bodyPr>
          <a:lstStyle/>
          <a:p>
            <a:r>
              <a:rPr lang="de-DE" sz="4000">
                <a:solidFill>
                  <a:srgbClr val="FFFFFF"/>
                </a:solidFill>
              </a:rPr>
              <a:t>Prüfung des Grundbuchamtes</a:t>
            </a:r>
          </a:p>
        </p:txBody>
      </p:sp>
      <p:sp>
        <p:nvSpPr>
          <p:cNvPr id="3" name="Inhaltsplatzhalter 2">
            <a:extLst>
              <a:ext uri="{FF2B5EF4-FFF2-40B4-BE49-F238E27FC236}">
                <a16:creationId xmlns:a16="http://schemas.microsoft.com/office/drawing/2014/main" id="{8F10797C-806D-40F2-A27F-5D797D3DFD44}"/>
              </a:ext>
            </a:extLst>
          </p:cNvPr>
          <p:cNvSpPr>
            <a:spLocks noGrp="1"/>
          </p:cNvSpPr>
          <p:nvPr>
            <p:ph idx="1"/>
          </p:nvPr>
        </p:nvSpPr>
        <p:spPr>
          <a:xfrm>
            <a:off x="1367624" y="2490436"/>
            <a:ext cx="9708995" cy="3567173"/>
          </a:xfrm>
        </p:spPr>
        <p:txBody>
          <a:bodyPr anchor="ctr">
            <a:normAutofit/>
          </a:bodyPr>
          <a:lstStyle/>
          <a:p>
            <a:r>
              <a:rPr lang="de-DE" sz="2400" dirty="0"/>
              <a:t>Seine Zuständigkeit</a:t>
            </a:r>
          </a:p>
          <a:p>
            <a:r>
              <a:rPr lang="de-DE" sz="2400" dirty="0"/>
              <a:t>Das Ersuchen wie folgt:</a:t>
            </a:r>
          </a:p>
          <a:p>
            <a:r>
              <a:rPr lang="de-DE" sz="2400" dirty="0"/>
              <a:t>a) Zuständigkeit der ersuchenden Behörde nach gesetzlicher Vorschrift</a:t>
            </a:r>
          </a:p>
          <a:p>
            <a:r>
              <a:rPr lang="de-DE" sz="2400" dirty="0"/>
              <a:t>b) Form des Ersuchens</a:t>
            </a:r>
          </a:p>
          <a:p>
            <a:r>
              <a:rPr lang="de-DE" sz="2400" dirty="0"/>
              <a:t>c) Voreintragung des Betroffenen (soweit erforderlich)</a:t>
            </a:r>
          </a:p>
        </p:txBody>
      </p:sp>
    </p:spTree>
    <p:extLst>
      <p:ext uri="{BB962C8B-B14F-4D97-AF65-F5344CB8AC3E}">
        <p14:creationId xmlns:p14="http://schemas.microsoft.com/office/powerpoint/2010/main" val="1428373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Freeform: Shape 9">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6E6E6"/>
            </a:solidFill>
          </a:ln>
          <a:effectLst>
            <a:outerShdw blurRad="508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5C495389-CCF5-44A0-A869-136B89901143}"/>
              </a:ext>
            </a:extLst>
          </p:cNvPr>
          <p:cNvSpPr>
            <a:spLocks noGrp="1"/>
          </p:cNvSpPr>
          <p:nvPr>
            <p:ph type="title"/>
          </p:nvPr>
        </p:nvSpPr>
        <p:spPr>
          <a:xfrm>
            <a:off x="621792" y="1161288"/>
            <a:ext cx="3602736" cy="4526280"/>
          </a:xfrm>
        </p:spPr>
        <p:txBody>
          <a:bodyPr>
            <a:normAutofit/>
          </a:bodyPr>
          <a:lstStyle/>
          <a:p>
            <a:r>
              <a:rPr lang="de-DE" sz="4000"/>
              <a:t>Wirkung des Antrages</a:t>
            </a:r>
          </a:p>
        </p:txBody>
      </p:sp>
      <p:sp>
        <p:nvSpPr>
          <p:cNvPr id="14" name="Rectangle 13">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Inhaltsplatzhalter 2">
            <a:extLst>
              <a:ext uri="{FF2B5EF4-FFF2-40B4-BE49-F238E27FC236}">
                <a16:creationId xmlns:a16="http://schemas.microsoft.com/office/drawing/2014/main" id="{B5087C91-4D76-4C3C-B142-25ACEA8BE059}"/>
              </a:ext>
            </a:extLst>
          </p:cNvPr>
          <p:cNvSpPr>
            <a:spLocks noGrp="1"/>
          </p:cNvSpPr>
          <p:nvPr>
            <p:ph idx="1"/>
          </p:nvPr>
        </p:nvSpPr>
        <p:spPr>
          <a:xfrm>
            <a:off x="5434149" y="932688"/>
            <a:ext cx="5916603" cy="4992624"/>
          </a:xfrm>
        </p:spPr>
        <p:txBody>
          <a:bodyPr anchor="ctr">
            <a:normAutofit/>
          </a:bodyPr>
          <a:lstStyle/>
          <a:p>
            <a:r>
              <a:rPr lang="de-DE" sz="2000" dirty="0"/>
              <a:t>Der Antrag wird gem. § 13 Abs. 2 Satz 2 GBO wirksam, wenn er einer zur Entgegennahme zuständigen Person vorgelegt wird.</a:t>
            </a:r>
          </a:p>
          <a:p>
            <a:r>
              <a:rPr lang="de-DE" sz="2000" dirty="0"/>
              <a:t>Nach § 13 Abs. 3 Satz 1 GBO sind, für die Entgegennahme eines auf eine Eintragung gerichteten Antrags oder Ersuchens und die Beurkundung des Zeitpunkts, in welchem der Antrag oder das Ersuchen beim Grundbuchamt eingeht, der für die Führung des Grundbuchs zuständige Rechtspfleger, § 3 Nr. 1h </a:t>
            </a:r>
            <a:r>
              <a:rPr lang="de-DE" sz="2000" dirty="0" err="1"/>
              <a:t>RpflG</a:t>
            </a:r>
            <a:r>
              <a:rPr lang="de-DE" sz="2000" dirty="0"/>
              <a:t>, oder der von der Leitung des Amtsgerichts  für das ganze Grundbuchamt bestellte Beamte der Geschäftsstelle zuständig.</a:t>
            </a:r>
          </a:p>
        </p:txBody>
      </p:sp>
    </p:spTree>
    <p:extLst>
      <p:ext uri="{BB962C8B-B14F-4D97-AF65-F5344CB8AC3E}">
        <p14:creationId xmlns:p14="http://schemas.microsoft.com/office/powerpoint/2010/main" val="1652743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Freeform: Shape 9">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6E6E6"/>
            </a:solidFill>
          </a:ln>
          <a:effectLst>
            <a:outerShdw blurRad="508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837710E-5311-47BD-8671-B9F68D908FC5}"/>
              </a:ext>
            </a:extLst>
          </p:cNvPr>
          <p:cNvSpPr>
            <a:spLocks noGrp="1"/>
          </p:cNvSpPr>
          <p:nvPr>
            <p:ph type="title"/>
          </p:nvPr>
        </p:nvSpPr>
        <p:spPr>
          <a:xfrm>
            <a:off x="621792" y="1161288"/>
            <a:ext cx="3602736" cy="4526280"/>
          </a:xfrm>
        </p:spPr>
        <p:txBody>
          <a:bodyPr>
            <a:normAutofit/>
          </a:bodyPr>
          <a:lstStyle/>
          <a:p>
            <a:r>
              <a:rPr lang="de-DE" sz="4000"/>
              <a:t>Wirkung des Antrages</a:t>
            </a:r>
          </a:p>
        </p:txBody>
      </p:sp>
      <p:sp>
        <p:nvSpPr>
          <p:cNvPr id="14" name="Rectangle 13">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Inhaltsplatzhalter 2">
            <a:extLst>
              <a:ext uri="{FF2B5EF4-FFF2-40B4-BE49-F238E27FC236}">
                <a16:creationId xmlns:a16="http://schemas.microsoft.com/office/drawing/2014/main" id="{D5DD7DD4-C9D0-49BC-82CF-EB340B5DD475}"/>
              </a:ext>
            </a:extLst>
          </p:cNvPr>
          <p:cNvSpPr>
            <a:spLocks noGrp="1"/>
          </p:cNvSpPr>
          <p:nvPr>
            <p:ph idx="1"/>
          </p:nvPr>
        </p:nvSpPr>
        <p:spPr>
          <a:xfrm>
            <a:off x="5434149" y="932688"/>
            <a:ext cx="5916603" cy="4992624"/>
          </a:xfrm>
        </p:spPr>
        <p:txBody>
          <a:bodyPr anchor="ctr">
            <a:normAutofit/>
          </a:bodyPr>
          <a:lstStyle/>
          <a:p>
            <a:r>
              <a:rPr lang="de-DE" sz="2000" dirty="0"/>
              <a:t>Der Zeitpunkt, in welchem  der Antrag eingeht, soll auf ihm vermerkt werden, § 13 Abs. 2 Satz 1 GBO.</a:t>
            </a:r>
          </a:p>
          <a:p>
            <a:r>
              <a:rPr lang="de-DE" sz="2000" dirty="0"/>
              <a:t>Der Eingangsvermerk hat den Eingangszeitpunkt  nach Tag, Stunde und Minute sowie die dem Antrag beigefügten Anlagen anzugeben.</a:t>
            </a:r>
          </a:p>
          <a:p>
            <a:r>
              <a:rPr lang="de-DE" sz="2000" dirty="0"/>
              <a:t>Zudem ist er von der zuständigen Person mit ausgeschriebenen Namen zu unterzeichnen.</a:t>
            </a:r>
          </a:p>
          <a:p>
            <a:r>
              <a:rPr lang="de-DE" sz="2000" dirty="0"/>
              <a:t>Diese Zeitangabe ist vor allen Dingen bei Vorliegen mehrerer Anträge von großer Bedeutung. Die Bearbeitung hat gem.§§ 17,45 GBO in der Reihenfolge der Antragstellung zu erfolgen.</a:t>
            </a:r>
          </a:p>
          <a:p>
            <a:r>
              <a:rPr lang="de-DE" sz="2000" dirty="0"/>
              <a:t> Post präsentieren § 15 </a:t>
            </a:r>
            <a:r>
              <a:rPr lang="de-DE" sz="2000" dirty="0" err="1"/>
              <a:t>iVm</a:t>
            </a:r>
            <a:r>
              <a:rPr lang="de-DE" sz="2000" dirty="0"/>
              <a:t>. § 3 Allgemeine Geschäftsanweisung für Grundbuchsachen</a:t>
            </a:r>
          </a:p>
        </p:txBody>
      </p:sp>
    </p:spTree>
    <p:extLst>
      <p:ext uri="{BB962C8B-B14F-4D97-AF65-F5344CB8AC3E}">
        <p14:creationId xmlns:p14="http://schemas.microsoft.com/office/powerpoint/2010/main" val="48641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E750C283-BB43-434B-81A8-4966D46AA62D}"/>
              </a:ext>
            </a:extLst>
          </p:cNvPr>
          <p:cNvSpPr>
            <a:spLocks noGrp="1"/>
          </p:cNvSpPr>
          <p:nvPr>
            <p:ph type="title"/>
          </p:nvPr>
        </p:nvSpPr>
        <p:spPr>
          <a:xfrm>
            <a:off x="1171074" y="1396686"/>
            <a:ext cx="3240506" cy="4064628"/>
          </a:xfrm>
        </p:spPr>
        <p:txBody>
          <a:bodyPr>
            <a:normAutofit/>
          </a:bodyPr>
          <a:lstStyle/>
          <a:p>
            <a:r>
              <a:rPr lang="de-DE" dirty="0">
                <a:solidFill>
                  <a:srgbClr val="FFFFFF"/>
                </a:solidFill>
              </a:rPr>
              <a:t>Antragsrecht</a:t>
            </a:r>
          </a:p>
        </p:txBody>
      </p:sp>
      <p:sp>
        <p:nvSpPr>
          <p:cNvPr id="17"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Inhaltsplatzhalter 2">
            <a:extLst>
              <a:ext uri="{FF2B5EF4-FFF2-40B4-BE49-F238E27FC236}">
                <a16:creationId xmlns:a16="http://schemas.microsoft.com/office/drawing/2014/main" id="{A07AE17A-ACCC-4889-8FE5-B5ADF7FA0B0D}"/>
              </a:ext>
            </a:extLst>
          </p:cNvPr>
          <p:cNvSpPr>
            <a:spLocks noGrp="1"/>
          </p:cNvSpPr>
          <p:nvPr>
            <p:ph idx="1"/>
          </p:nvPr>
        </p:nvSpPr>
        <p:spPr>
          <a:xfrm>
            <a:off x="5370153" y="1526033"/>
            <a:ext cx="5536397" cy="3935281"/>
          </a:xfrm>
        </p:spPr>
        <p:txBody>
          <a:bodyPr>
            <a:normAutofit lnSpcReduction="10000"/>
          </a:bodyPr>
          <a:lstStyle/>
          <a:p>
            <a:r>
              <a:rPr lang="de-DE" sz="2000" dirty="0"/>
              <a:t>A) unmittelbare Beteiligung</a:t>
            </a:r>
          </a:p>
          <a:p>
            <a:r>
              <a:rPr lang="de-DE" sz="2000" dirty="0"/>
              <a:t>Antragsberechtigt ist jeder, dessen Recht von der Eintragung betroffen wird oder zu dessen Gunsten  die Eintragung erfolgen soll  § 13 Abs. 1 Satz 2 GBO</a:t>
            </a:r>
          </a:p>
          <a:p>
            <a:r>
              <a:rPr lang="de-DE" sz="2000" dirty="0"/>
              <a:t>A) Betroffener: Jemand ist betroffen, wenn es unmittelbar, d.h. zum Zeitpunkt der Eintragung zu einer Verschlechterung seiner Rechtsstellung kommt.</a:t>
            </a:r>
          </a:p>
          <a:p>
            <a:r>
              <a:rPr lang="de-DE" sz="2000" dirty="0"/>
              <a:t>B) Begünstigter: Jemand ist begünstigt, wenn es unmittelbar, d.h. zum Zeitpunkt der Eintragung zu einer Verbesserung seiner Rechtsstellung kommt und der Zweck der Eintragung die Begünstigung des Antragstellers ist</a:t>
            </a:r>
          </a:p>
        </p:txBody>
      </p:sp>
    </p:spTree>
    <p:extLst>
      <p:ext uri="{BB962C8B-B14F-4D97-AF65-F5344CB8AC3E}">
        <p14:creationId xmlns:p14="http://schemas.microsoft.com/office/powerpoint/2010/main" val="1469023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0B53584E-F36D-4576-BA9B-C156CB1552D1}"/>
              </a:ext>
            </a:extLst>
          </p:cNvPr>
          <p:cNvSpPr>
            <a:spLocks noGrp="1"/>
          </p:cNvSpPr>
          <p:nvPr>
            <p:ph type="title"/>
          </p:nvPr>
        </p:nvSpPr>
        <p:spPr>
          <a:xfrm>
            <a:off x="686834" y="1153572"/>
            <a:ext cx="3200400" cy="4461163"/>
          </a:xfrm>
        </p:spPr>
        <p:txBody>
          <a:bodyPr>
            <a:normAutofit/>
          </a:bodyPr>
          <a:lstStyle/>
          <a:p>
            <a:r>
              <a:rPr lang="de-DE">
                <a:solidFill>
                  <a:srgbClr val="FFFFFF"/>
                </a:solidFill>
              </a:rPr>
              <a:t>Antragsrecht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Inhaltsplatzhalter 2">
            <a:extLst>
              <a:ext uri="{FF2B5EF4-FFF2-40B4-BE49-F238E27FC236}">
                <a16:creationId xmlns:a16="http://schemas.microsoft.com/office/drawing/2014/main" id="{7718E57B-903F-481F-907B-7BB7AEDBC63B}"/>
              </a:ext>
            </a:extLst>
          </p:cNvPr>
          <p:cNvSpPr>
            <a:spLocks noGrp="1"/>
          </p:cNvSpPr>
          <p:nvPr>
            <p:ph idx="1"/>
          </p:nvPr>
        </p:nvSpPr>
        <p:spPr>
          <a:xfrm>
            <a:off x="4447308" y="591344"/>
            <a:ext cx="6906491" cy="5585619"/>
          </a:xfrm>
        </p:spPr>
        <p:txBody>
          <a:bodyPr anchor="ctr">
            <a:normAutofit/>
          </a:bodyPr>
          <a:lstStyle/>
          <a:p>
            <a:r>
              <a:rPr lang="de-DE" dirty="0"/>
              <a:t>B) mittelbare Beteiligung</a:t>
            </a:r>
          </a:p>
          <a:p>
            <a:r>
              <a:rPr lang="de-DE" dirty="0"/>
              <a:t>Grundsätzlich haben nur die unmittelbaren Berechtigten ein Antragsrecht.</a:t>
            </a:r>
          </a:p>
          <a:p>
            <a:r>
              <a:rPr lang="de-DE" dirty="0"/>
              <a:t>Natürlich gibt es Ausnahmen:</a:t>
            </a:r>
          </a:p>
          <a:p>
            <a:r>
              <a:rPr lang="de-DE" dirty="0"/>
              <a:t>§§ 9 Abs. 1 und 14 GBO</a:t>
            </a:r>
          </a:p>
          <a:p>
            <a:r>
              <a:rPr lang="de-DE" dirty="0"/>
              <a:t>Soll z.B. ein Grundpfandrecht im Rang hinter ein anderes Recht zurücktreten, so können nur die beiden Gläubiger den Antrag stellen, nicht der Eigentümer.</a:t>
            </a:r>
          </a:p>
          <a:p>
            <a:r>
              <a:rPr lang="de-DE" dirty="0"/>
              <a:t>Sind mehrere Beteiligte antragsberechtigt, so reicht der Antrag eines Beteiligten aus.</a:t>
            </a:r>
          </a:p>
        </p:txBody>
      </p:sp>
    </p:spTree>
    <p:extLst>
      <p:ext uri="{BB962C8B-B14F-4D97-AF65-F5344CB8AC3E}">
        <p14:creationId xmlns:p14="http://schemas.microsoft.com/office/powerpoint/2010/main" val="2803873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4835AE-6C9F-4C7E-B91A-6624298F4847}"/>
              </a:ext>
            </a:extLst>
          </p:cNvPr>
          <p:cNvSpPr>
            <a:spLocks noGrp="1"/>
          </p:cNvSpPr>
          <p:nvPr>
            <p:ph type="title"/>
          </p:nvPr>
        </p:nvSpPr>
        <p:spPr/>
        <p:txBody>
          <a:bodyPr/>
          <a:lstStyle/>
          <a:p>
            <a:r>
              <a:rPr lang="de-DE" dirty="0"/>
              <a:t>Vertretung</a:t>
            </a:r>
          </a:p>
        </p:txBody>
      </p:sp>
      <p:sp>
        <p:nvSpPr>
          <p:cNvPr id="3" name="Inhaltsplatzhalter 2">
            <a:extLst>
              <a:ext uri="{FF2B5EF4-FFF2-40B4-BE49-F238E27FC236}">
                <a16:creationId xmlns:a16="http://schemas.microsoft.com/office/drawing/2014/main" id="{497B30B9-B7B5-4D5F-B10B-EC0EB05C03AF}"/>
              </a:ext>
            </a:extLst>
          </p:cNvPr>
          <p:cNvSpPr>
            <a:spLocks noGrp="1"/>
          </p:cNvSpPr>
          <p:nvPr>
            <p:ph idx="1"/>
          </p:nvPr>
        </p:nvSpPr>
        <p:spPr/>
        <p:txBody>
          <a:bodyPr/>
          <a:lstStyle/>
          <a:p>
            <a:r>
              <a:rPr lang="de-DE" dirty="0"/>
              <a:t>Der Antragsteller kann, muss aber nicht persönlich auftreten. (§11 </a:t>
            </a:r>
            <a:r>
              <a:rPr lang="de-DE" dirty="0" err="1"/>
              <a:t>FamFG</a:t>
            </a:r>
            <a:r>
              <a:rPr lang="de-DE" dirty="0"/>
              <a:t>)</a:t>
            </a:r>
          </a:p>
          <a:p>
            <a:r>
              <a:rPr lang="de-DE" dirty="0"/>
              <a:t>Der Vertreter muss dem Grundbuchamt </a:t>
            </a:r>
            <a:r>
              <a:rPr lang="de-DE"/>
              <a:t>seine Vertretungsbefugnis </a:t>
            </a:r>
            <a:r>
              <a:rPr lang="de-DE" dirty="0"/>
              <a:t>durch eine Vollmacht nachweisen.</a:t>
            </a:r>
          </a:p>
          <a:p>
            <a:endParaRPr lang="de-DE" dirty="0"/>
          </a:p>
          <a:p>
            <a:endParaRPr lang="de-DE" dirty="0"/>
          </a:p>
        </p:txBody>
      </p:sp>
    </p:spTree>
    <p:extLst>
      <p:ext uri="{BB962C8B-B14F-4D97-AF65-F5344CB8AC3E}">
        <p14:creationId xmlns:p14="http://schemas.microsoft.com/office/powerpoint/2010/main" val="2803126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6DAE9575-36E1-4DB8-BD37-41EFF0B2F8BD}"/>
              </a:ext>
            </a:extLst>
          </p:cNvPr>
          <p:cNvSpPr>
            <a:spLocks noGrp="1"/>
          </p:cNvSpPr>
          <p:nvPr>
            <p:ph type="title"/>
          </p:nvPr>
        </p:nvSpPr>
        <p:spPr>
          <a:xfrm>
            <a:off x="958506" y="800392"/>
            <a:ext cx="10264697" cy="1212102"/>
          </a:xfrm>
        </p:spPr>
        <p:txBody>
          <a:bodyPr>
            <a:normAutofit/>
          </a:bodyPr>
          <a:lstStyle/>
          <a:p>
            <a:r>
              <a:rPr lang="de-DE" sz="4000">
                <a:solidFill>
                  <a:srgbClr val="FFFFFF"/>
                </a:solidFill>
              </a:rPr>
              <a:t>Vertretung durch Notar</a:t>
            </a:r>
          </a:p>
        </p:txBody>
      </p:sp>
      <p:sp>
        <p:nvSpPr>
          <p:cNvPr id="3" name="Inhaltsplatzhalter 2">
            <a:extLst>
              <a:ext uri="{FF2B5EF4-FFF2-40B4-BE49-F238E27FC236}">
                <a16:creationId xmlns:a16="http://schemas.microsoft.com/office/drawing/2014/main" id="{E56DDB4D-9018-4AE5-BFB0-50BCE5A6A25A}"/>
              </a:ext>
            </a:extLst>
          </p:cNvPr>
          <p:cNvSpPr>
            <a:spLocks noGrp="1"/>
          </p:cNvSpPr>
          <p:nvPr>
            <p:ph idx="1"/>
          </p:nvPr>
        </p:nvSpPr>
        <p:spPr>
          <a:xfrm>
            <a:off x="1367624" y="2490436"/>
            <a:ext cx="9708995" cy="3567173"/>
          </a:xfrm>
        </p:spPr>
        <p:txBody>
          <a:bodyPr anchor="ctr">
            <a:normAutofit/>
          </a:bodyPr>
          <a:lstStyle/>
          <a:p>
            <a:r>
              <a:rPr lang="de-DE" sz="2400" dirty="0"/>
              <a:t>Der Notar gilt gem. § 15 GBO zur Antragstellung ermächtigt, wenn er eine zur Grundbucheintragung erforderliche Erklärung beurkundet oder beglaubigt hat.</a:t>
            </a:r>
          </a:p>
          <a:p>
            <a:r>
              <a:rPr lang="de-DE" sz="2400" dirty="0"/>
              <a:t>Eine solche Erklärung kann eine Bewilligung (§19 GBO), die Auflassung (§20 GBO) oder eine Mitbewilligung sein (§ 27 GBO)</a:t>
            </a:r>
          </a:p>
          <a:p>
            <a:r>
              <a:rPr lang="de-DE" sz="2400" dirty="0"/>
              <a:t>Es muss erkennbar sein, dass der Notar von seinem Antragsrecht gem. § 15 GBO Gebrauch macht und nicht nur als Bote auftritt.</a:t>
            </a:r>
          </a:p>
          <a:p>
            <a:r>
              <a:rPr lang="de-DE" sz="2400" dirty="0"/>
              <a:t>Der Notar muss genau benennen, welche Verfügung vollzogen werden soll</a:t>
            </a:r>
          </a:p>
        </p:txBody>
      </p:sp>
    </p:spTree>
    <p:extLst>
      <p:ext uri="{BB962C8B-B14F-4D97-AF65-F5344CB8AC3E}">
        <p14:creationId xmlns:p14="http://schemas.microsoft.com/office/powerpoint/2010/main" val="4281235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D2207B98-DAD9-442D-89F8-26108CA530A6}"/>
              </a:ext>
            </a:extLst>
          </p:cNvPr>
          <p:cNvSpPr>
            <a:spLocks noGrp="1"/>
          </p:cNvSpPr>
          <p:nvPr>
            <p:ph type="title"/>
          </p:nvPr>
        </p:nvSpPr>
        <p:spPr>
          <a:xfrm>
            <a:off x="838200" y="365125"/>
            <a:ext cx="10515600" cy="1325563"/>
          </a:xfrm>
        </p:spPr>
        <p:txBody>
          <a:bodyPr>
            <a:normAutofit/>
          </a:bodyPr>
          <a:lstStyle/>
          <a:p>
            <a:r>
              <a:rPr lang="de-DE" dirty="0"/>
              <a:t>Verfahrensfähigkeit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Inhaltsplatzhalter 2">
            <a:extLst>
              <a:ext uri="{FF2B5EF4-FFF2-40B4-BE49-F238E27FC236}">
                <a16:creationId xmlns:a16="http://schemas.microsoft.com/office/drawing/2014/main" id="{D1FC0009-8842-4ADE-A55C-9108F3958559}"/>
              </a:ext>
            </a:extLst>
          </p:cNvPr>
          <p:cNvSpPr>
            <a:spLocks noGrp="1"/>
          </p:cNvSpPr>
          <p:nvPr>
            <p:ph idx="1"/>
          </p:nvPr>
        </p:nvSpPr>
        <p:spPr>
          <a:xfrm>
            <a:off x="838200" y="1825625"/>
            <a:ext cx="10515600" cy="4351338"/>
          </a:xfrm>
        </p:spPr>
        <p:txBody>
          <a:bodyPr>
            <a:normAutofit/>
          </a:bodyPr>
          <a:lstStyle/>
          <a:p>
            <a:r>
              <a:rPr lang="de-DE" dirty="0"/>
              <a:t>Eine wirksame Antragstellung setzt eine Verfahrensfähigkeit voraus.</a:t>
            </a:r>
          </a:p>
          <a:p>
            <a:r>
              <a:rPr lang="de-DE" dirty="0"/>
              <a:t>§ 9 Abs. 1 Nr. 1 bis 4 </a:t>
            </a:r>
            <a:r>
              <a:rPr lang="de-DE" dirty="0" err="1"/>
              <a:t>FamFG</a:t>
            </a:r>
            <a:endParaRPr lang="de-DE" dirty="0"/>
          </a:p>
          <a:p>
            <a:r>
              <a:rPr lang="de-DE" dirty="0"/>
              <a:t>Dies ist die Fähigkeit als Verfahrensbeteiligter aufzutreten und Verfahrenshandlungen selbst zu erklären oder durch einen bestellten Vertreter wirksam vornehmen zu lassen.</a:t>
            </a:r>
          </a:p>
        </p:txBody>
      </p:sp>
    </p:spTree>
    <p:extLst>
      <p:ext uri="{BB962C8B-B14F-4D97-AF65-F5344CB8AC3E}">
        <p14:creationId xmlns:p14="http://schemas.microsoft.com/office/powerpoint/2010/main" val="291736963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1262</Words>
  <Application>Microsoft Office PowerPoint</Application>
  <PresentationFormat>Breitbild</PresentationFormat>
  <Paragraphs>92</Paragraphs>
  <Slides>20</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20</vt:i4>
      </vt:variant>
    </vt:vector>
  </HeadingPairs>
  <TitlesOfParts>
    <vt:vector size="24" baseType="lpstr">
      <vt:lpstr>Arial</vt:lpstr>
      <vt:lpstr>Calibri</vt:lpstr>
      <vt:lpstr>Calibri Light</vt:lpstr>
      <vt:lpstr>Office</vt:lpstr>
      <vt:lpstr>Antrag und Ersuchen</vt:lpstr>
      <vt:lpstr>Antragsprinzip</vt:lpstr>
      <vt:lpstr>Wirkung des Antrages</vt:lpstr>
      <vt:lpstr>Wirkung des Antrages</vt:lpstr>
      <vt:lpstr>Antragsrecht</vt:lpstr>
      <vt:lpstr>Antragsrecht</vt:lpstr>
      <vt:lpstr>Vertretung</vt:lpstr>
      <vt:lpstr>Vertretung durch Notar</vt:lpstr>
      <vt:lpstr>Verfahrensfähigkeit</vt:lpstr>
      <vt:lpstr>Form und Inhalt des Antrages </vt:lpstr>
      <vt:lpstr>Inhalt des Antrages</vt:lpstr>
      <vt:lpstr>Form des Antrages</vt:lpstr>
      <vt:lpstr>Öffentliche Urkunde</vt:lpstr>
      <vt:lpstr>Öffentliche Urkunde</vt:lpstr>
      <vt:lpstr>Öffentlich beglaubigte Urkunde</vt:lpstr>
      <vt:lpstr>Ersuchen § 38 GBO</vt:lpstr>
      <vt:lpstr>Behörden die ein Ersuchen stellen können</vt:lpstr>
      <vt:lpstr>Form und Inhalt</vt:lpstr>
      <vt:lpstr>Ersuchen</vt:lpstr>
      <vt:lpstr>Prüfung des Grundbuchamtes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Antrag und Ersuchen</dc:title>
  <dc:creator>Simmerl-Hübner, Susanne</dc:creator>
  <cp:lastModifiedBy>Simmerl-Hübner, Susanne</cp:lastModifiedBy>
  <cp:revision>1</cp:revision>
  <dcterms:created xsi:type="dcterms:W3CDTF">2025-05-22T13:02:36Z</dcterms:created>
  <dcterms:modified xsi:type="dcterms:W3CDTF">2025-05-22T13:03:13Z</dcterms:modified>
</cp:coreProperties>
</file>