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7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080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06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5120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488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7839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559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620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719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2487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66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423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486DE-05AA-408E-8E6B-BD11CCB9FFC7}" type="datetimeFigureOut">
              <a:rPr lang="de-DE" smtClean="0"/>
              <a:t>31.08.2023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D2ADF-531A-4E15-9A3C-BB3264E88E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39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807712" y="2067223"/>
            <a:ext cx="8178018" cy="5778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gelten die Vorschriften des Betreuungsrechts 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755179" y="3104406"/>
            <a:ext cx="4874456" cy="649188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Eltern = § 1643 BGB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6196046" y="3111760"/>
            <a:ext cx="5282417" cy="649188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Vormund = § 1799 BGB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406768" y="4704194"/>
            <a:ext cx="6316395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Beschwerde: 2 Wochen </a:t>
            </a:r>
          </a:p>
          <a:p>
            <a:pPr algn="ctr">
              <a:spcAft>
                <a:spcPts val="0"/>
              </a:spcAf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 schriftlicher Bekanntgabe des </a:t>
            </a:r>
          </a:p>
          <a:p>
            <a:pPr algn="ctr">
              <a:spcAft>
                <a:spcPts val="0"/>
              </a:spcAf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Genehmigungsbeschlusses 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8461716" y="4888859"/>
            <a:ext cx="2489982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Wirksamkeit mit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Rechtskraft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3898203" y="492031"/>
            <a:ext cx="3997039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f</a:t>
            </a:r>
            <a:r>
              <a:rPr lang="de-DE" sz="2000" b="1" dirty="0" smtClean="0"/>
              <a:t>amiliengerichtliche Genehmigung</a:t>
            </a:r>
            <a:endParaRPr lang="de-DE" sz="2000" b="1" dirty="0"/>
          </a:p>
        </p:txBody>
      </p:sp>
      <p:sp>
        <p:nvSpPr>
          <p:cNvPr id="2" name="Abgerundetes Rechteck 1"/>
          <p:cNvSpPr/>
          <p:nvPr/>
        </p:nvSpPr>
        <p:spPr>
          <a:xfrm>
            <a:off x="938180" y="1203261"/>
            <a:ext cx="9917083" cy="74695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manche Rechtsgeschäfte – familiengerichtliche Genehmigung nötig  </a:t>
            </a:r>
            <a:endParaRPr lang="de-DE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7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gerundetes Rechteck 8"/>
          <p:cNvSpPr/>
          <p:nvPr/>
        </p:nvSpPr>
        <p:spPr>
          <a:xfrm>
            <a:off x="1342169" y="2332517"/>
            <a:ext cx="8581949" cy="327585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regelmäßige </a:t>
            </a:r>
            <a:r>
              <a:rPr lang="de-DE" dirty="0"/>
              <a:t>Kontakte mit dem Mündel (mindestens einmal im Monat)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eine jährliche Berichterstattung an das bestellende Familiengericht,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eine gewissenhafte Pflege des Mündelkontos (sofern das Familiengericht Ihnen diese Aufgabe übertragen hat) und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verantwortungsvolle Koordination der erforderlichen Termine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nach erfolgter Feststellung des Ruhens der elterlichen Sorge erfolgt die Anordnung der Vormundschaft, danach die Bestellung und Führung der Vormundschaft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318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16985" y="1097042"/>
            <a:ext cx="4646815" cy="38221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Vorläufige Unterbringung und Erstversorgung </a:t>
            </a:r>
            <a:endParaRPr lang="de-DE" dirty="0"/>
          </a:p>
        </p:txBody>
      </p:sp>
      <p:sp>
        <p:nvSpPr>
          <p:cNvPr id="3" name="Abgerundetes Rechteck 2"/>
          <p:cNvSpPr/>
          <p:nvPr/>
        </p:nvSpPr>
        <p:spPr>
          <a:xfrm>
            <a:off x="634330" y="591950"/>
            <a:ext cx="4181303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Unbegleitete minderjährige Flüchtlinge </a:t>
            </a:r>
            <a:endParaRPr lang="de-DE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1342170" y="1964452"/>
            <a:ext cx="2581438" cy="42130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/>
              <a:t>Pflichten des Vormunds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380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3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310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3823389" y="480360"/>
            <a:ext cx="3997039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f</a:t>
            </a:r>
            <a:r>
              <a:rPr lang="de-DE" sz="2000" b="1" dirty="0" smtClean="0"/>
              <a:t>amiliengerichtliche Genehmigung</a:t>
            </a:r>
            <a:endParaRPr lang="de-DE" sz="20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330036" y="2206414"/>
            <a:ext cx="8971643" cy="150065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/>
          </a:p>
          <a:p>
            <a:pPr lvl="0"/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Eltern = § 1643 BGB </a:t>
            </a:r>
          </a:p>
          <a:p>
            <a:pPr lvl="1"/>
            <a:r>
              <a:rPr lang="de-DE" dirty="0"/>
              <a:t>sie brauchen eine Genehmigung in den Fällen, in denen ein Betreuer nach </a:t>
            </a:r>
            <a:br>
              <a:rPr lang="de-DE" dirty="0"/>
            </a:br>
            <a:r>
              <a:rPr lang="de-DE" dirty="0"/>
              <a:t>§§ 1850 – 1854 BGB eine Genehmigung des Betreuungsgerichts bedarf; Ausnahmen in Abs. 2 – 5</a:t>
            </a:r>
          </a:p>
        </p:txBody>
      </p:sp>
      <p:sp>
        <p:nvSpPr>
          <p:cNvPr id="15" name="Gefaltete Ecke 14"/>
          <p:cNvSpPr/>
          <p:nvPr/>
        </p:nvSpPr>
        <p:spPr>
          <a:xfrm rot="354091">
            <a:off x="10145857" y="2269728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1643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281597" y="3707068"/>
            <a:ext cx="9068519" cy="185819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Vormund = 1799 I BGB </a:t>
            </a:r>
          </a:p>
          <a:p>
            <a:pPr lvl="1"/>
            <a:r>
              <a:rPr lang="de-DE" dirty="0"/>
              <a:t>er braucht eine Genehmigung in den Fällen, in denen ein Betreuer nach </a:t>
            </a:r>
            <a:br>
              <a:rPr lang="de-DE" dirty="0"/>
            </a:br>
            <a:r>
              <a:rPr lang="de-DE" dirty="0"/>
              <a:t>§§ 1848 bis 1854 Nr. 1 – 7 eine Genehmigung des Betreuungsgerichts bedarf, Ausnahme in Abs. 2</a:t>
            </a:r>
          </a:p>
        </p:txBody>
      </p:sp>
      <p:sp>
        <p:nvSpPr>
          <p:cNvPr id="17" name="Gefaltete Ecke 16"/>
          <p:cNvSpPr/>
          <p:nvPr/>
        </p:nvSpPr>
        <p:spPr>
          <a:xfrm rot="21180407">
            <a:off x="10250224" y="3183298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1850-1854  </a:t>
            </a: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1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330036" y="1126078"/>
            <a:ext cx="8971643" cy="111151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/>
              <a:t>für manche Rechtsgeschäfte brauchen Eltern bzw. der Vormund eine familiengerichtliche Genehmigung – es gelten die Vorschriften des Betreuungsrechts</a:t>
            </a:r>
          </a:p>
        </p:txBody>
      </p:sp>
      <p:sp>
        <p:nvSpPr>
          <p:cNvPr id="13" name="Gefaltete Ecke 12"/>
          <p:cNvSpPr/>
          <p:nvPr/>
        </p:nvSpPr>
        <p:spPr>
          <a:xfrm rot="354091">
            <a:off x="10150558" y="4791028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1799 I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92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8" grpId="0" animBg="1"/>
      <p:bldP spid="17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311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3823389" y="480360"/>
            <a:ext cx="3997039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f</a:t>
            </a:r>
            <a:r>
              <a:rPr lang="de-DE" sz="2000" b="1" dirty="0" smtClean="0"/>
              <a:t>amiliengerichtliche Genehmigung</a:t>
            </a:r>
            <a:endParaRPr lang="de-DE" sz="20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330036" y="2206414"/>
            <a:ext cx="8971643" cy="150065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Eltern </a:t>
            </a:r>
            <a:r>
              <a:rPr lang="de-DE" dirty="0"/>
              <a:t>können das Vermögen des Kindes ohne Einschränkungen anlegen - § 1848 BGB gilt für sie nicht – keine Verweisung in § 1643 BGB</a:t>
            </a:r>
          </a:p>
        </p:txBody>
      </p:sp>
      <p:sp>
        <p:nvSpPr>
          <p:cNvPr id="15" name="Gefaltete Ecke 14"/>
          <p:cNvSpPr/>
          <p:nvPr/>
        </p:nvSpPr>
        <p:spPr>
          <a:xfrm rot="354091">
            <a:off x="10145857" y="2269728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1848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281597" y="3707068"/>
            <a:ext cx="9068519" cy="185819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Vormund: </a:t>
            </a:r>
            <a:r>
              <a:rPr lang="de-DE" dirty="0"/>
              <a:t>möchte er das Mündelgeld z. B. in Aktien anlegen – bedarf es einer familien-gerichtlichen Genehmigung </a:t>
            </a:r>
          </a:p>
          <a:p>
            <a:pPr lvl="0"/>
            <a:r>
              <a:rPr lang="de-DE" dirty="0"/>
              <a:t>Gericht kann dem Vormund Befreiung gewähren (§§ 1801 II, 1860 III BGB)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1330036" y="1741080"/>
            <a:ext cx="2776451" cy="63442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/>
              <a:t>Geldanlage (§ 1848 BGB)</a:t>
            </a:r>
            <a:endParaRPr lang="de-DE"/>
          </a:p>
        </p:txBody>
      </p:sp>
      <p:sp>
        <p:nvSpPr>
          <p:cNvPr id="13" name="Gefaltete Ecke 12"/>
          <p:cNvSpPr/>
          <p:nvPr/>
        </p:nvSpPr>
        <p:spPr>
          <a:xfrm rot="21021678">
            <a:off x="8537888" y="4820944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1801 II,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1860 III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600421" y="560635"/>
            <a:ext cx="1695796" cy="860237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Beispiel: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60456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8" grpId="0" animBg="1"/>
      <p:bldP spid="3" grpId="0" animBg="1"/>
      <p:bldP spid="1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312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3823389" y="480360"/>
            <a:ext cx="3997039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f</a:t>
            </a:r>
            <a:r>
              <a:rPr lang="de-DE" sz="2000" b="1" dirty="0" smtClean="0"/>
              <a:t>amiliengerichtliche Genehmigung</a:t>
            </a:r>
            <a:endParaRPr lang="de-DE" sz="20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330036" y="2206414"/>
            <a:ext cx="8971643" cy="150065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Eltern und Vormund: </a:t>
            </a:r>
            <a:r>
              <a:rPr lang="de-DE" dirty="0"/>
              <a:t>für die Ausschlagung einer Erbschaft ist eine familiengerichtliche Genehmigung nötig (§ 1851 Nr. 1 BGB)</a:t>
            </a:r>
          </a:p>
        </p:txBody>
      </p:sp>
      <p:sp>
        <p:nvSpPr>
          <p:cNvPr id="15" name="Gefaltete Ecke 14"/>
          <p:cNvSpPr/>
          <p:nvPr/>
        </p:nvSpPr>
        <p:spPr>
          <a:xfrm rot="354091">
            <a:off x="9744355" y="2461446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1851 Nr.1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281597" y="3707068"/>
            <a:ext cx="9068519" cy="185819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Ausnahmen – Eltern </a:t>
            </a:r>
            <a:r>
              <a:rPr lang="de-DE" dirty="0"/>
              <a:t>(§ 1643 III BGB):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keine Genehmigung, wenn zuvor ein Elternteil das Erbe ausgeschlagen hat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Ausnahme: sind das Kind und das Elternteil auf gleicher Ebene in der Erbfolge – familiengerichtliche Genehmigung notwendig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1330036" y="1741080"/>
            <a:ext cx="3233651" cy="63442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/>
              <a:t>Ausschlagung einer Erbschaft </a:t>
            </a:r>
            <a:endParaRPr lang="de-DE"/>
          </a:p>
        </p:txBody>
      </p:sp>
      <p:sp>
        <p:nvSpPr>
          <p:cNvPr id="13" name="Gefaltete Ecke 12"/>
          <p:cNvSpPr/>
          <p:nvPr/>
        </p:nvSpPr>
        <p:spPr>
          <a:xfrm rot="21021678">
            <a:off x="8729081" y="4983544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1643 III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600421" y="560635"/>
            <a:ext cx="1695796" cy="860237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Beispiel: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20965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8" grpId="0" animBg="1"/>
      <p:bldP spid="3" grpId="0" animBg="1"/>
      <p:bldP spid="1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313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3823389" y="480360"/>
            <a:ext cx="3997039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f</a:t>
            </a:r>
            <a:r>
              <a:rPr lang="de-DE" sz="2000" b="1" dirty="0" smtClean="0"/>
              <a:t>amiliengerichtliche Genehmigung</a:t>
            </a:r>
            <a:endParaRPr lang="de-DE" sz="20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330036" y="2206414"/>
            <a:ext cx="8971643" cy="150065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2 Wochen (§ 63 II Nr. 2 </a:t>
            </a:r>
            <a:r>
              <a:rPr lang="de-DE" dirty="0" err="1"/>
              <a:t>FamFG</a:t>
            </a:r>
            <a:r>
              <a:rPr lang="de-DE" dirty="0"/>
              <a:t>) ab schriftlicher Bekanntgabe des Genehmigungsbeschlusses an die Beteiligten (§ 63 III S.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fehlt es an einer wirksamen Bekanntgabe, beginnt die Beschwerdefrist fünf Monate nach Erlass der Genehmigung (§ 63 III S.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5" name="Gefaltete Ecke 14"/>
          <p:cNvSpPr/>
          <p:nvPr/>
        </p:nvSpPr>
        <p:spPr>
          <a:xfrm>
            <a:off x="9369512" y="1736905"/>
            <a:ext cx="1254153" cy="123905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63 II  Nr.2, III S.2</a:t>
            </a:r>
          </a:p>
          <a:p>
            <a:pPr algn="ctr"/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281597" y="3707067"/>
            <a:ext cx="9068519" cy="29763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/>
              <a:t>eine Abänderung oder Rücknahme der Genehmigung ist längstens bis zur Mitteilung an den Vertragspartner möglich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1600" dirty="0"/>
              <a:t>ist die Genehmigung oder deren Verweigerung einem Dritten gegenüber wirksam geworden – so finden (§ 48 III </a:t>
            </a:r>
            <a:r>
              <a:rPr lang="de-DE" sz="1600" dirty="0" err="1"/>
              <a:t>FamFG</a:t>
            </a:r>
            <a:r>
              <a:rPr lang="de-DE" sz="1600" dirty="0"/>
              <a:t>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/>
              <a:t>eine Wiedereinsetzung in den vorigen Stand wegen Versäumung der Beschwerdefrist nach </a:t>
            </a:r>
            <a:endParaRPr lang="de-DE" sz="1600" dirty="0" smtClean="0"/>
          </a:p>
          <a:p>
            <a:pPr lvl="1"/>
            <a:r>
              <a:rPr lang="de-DE" sz="1600" dirty="0" smtClean="0"/>
              <a:t>       § </a:t>
            </a:r>
            <a:r>
              <a:rPr lang="de-DE" sz="1600" dirty="0"/>
              <a:t>17 </a:t>
            </a:r>
            <a:r>
              <a:rPr lang="de-DE" sz="1600" dirty="0" err="1"/>
              <a:t>FamFG</a:t>
            </a:r>
            <a:endParaRPr lang="de-DE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/>
              <a:t>eine Gehörsrüge nach § 44 </a:t>
            </a:r>
            <a:r>
              <a:rPr lang="de-DE" sz="1600" dirty="0" err="1"/>
              <a:t>FamFG</a:t>
            </a:r>
            <a:endParaRPr lang="de-DE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/>
              <a:t>eine Abänderung der Genehmigung nach § 48 I </a:t>
            </a:r>
            <a:r>
              <a:rPr lang="de-DE" sz="1600" dirty="0" err="1"/>
              <a:t>FamFG</a:t>
            </a:r>
            <a:r>
              <a:rPr lang="de-DE" sz="1600" dirty="0"/>
              <a:t> oder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600" dirty="0"/>
              <a:t>eine Wiederaufnahme des Verfahrens nach § 48 II </a:t>
            </a:r>
            <a:r>
              <a:rPr lang="de-DE" sz="1600" dirty="0" err="1"/>
              <a:t>FamFG</a:t>
            </a:r>
            <a:r>
              <a:rPr lang="de-DE" sz="1600" dirty="0"/>
              <a:t> </a:t>
            </a:r>
          </a:p>
          <a:p>
            <a:r>
              <a:rPr lang="de-DE" sz="1600" dirty="0" smtClean="0"/>
              <a:t>      nicht </a:t>
            </a:r>
            <a:r>
              <a:rPr lang="de-DE" sz="1600" dirty="0"/>
              <a:t>statt 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556953" y="1772596"/>
            <a:ext cx="1737360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/>
              <a:t>Rechtsmittel</a:t>
            </a:r>
            <a:endParaRPr lang="de-DE" dirty="0"/>
          </a:p>
        </p:txBody>
      </p:sp>
      <p:sp>
        <p:nvSpPr>
          <p:cNvPr id="13" name="Gefaltete Ecke 12"/>
          <p:cNvSpPr/>
          <p:nvPr/>
        </p:nvSpPr>
        <p:spPr>
          <a:xfrm>
            <a:off x="8368063" y="5250036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44, 48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00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8" grpId="0" animBg="1"/>
      <p:bldP spid="3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bgerundetes Rechteck 17"/>
          <p:cNvSpPr/>
          <p:nvPr/>
        </p:nvSpPr>
        <p:spPr>
          <a:xfrm>
            <a:off x="1287648" y="2618099"/>
            <a:ext cx="9068519" cy="197883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/>
              <a:t>Entscheidung durch Beschluss (§ 38 I </a:t>
            </a:r>
            <a:r>
              <a:rPr lang="de-DE" u="sng" dirty="0" err="1"/>
              <a:t>FamFG</a:t>
            </a:r>
            <a:r>
              <a:rPr lang="de-DE" u="sng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Begründung, wenn eine negative Entscheidung (Verweigerung der Genehmigung) ergeht oder gegen den Willen der Beteiligten in deren Rechte eingegriffen wird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Rechtsmittelbelehrung (§ 39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eine Kostenentscheidung ist geboten (§ 81 I S. 3 </a:t>
            </a:r>
            <a:r>
              <a:rPr lang="de-DE" dirty="0" err="1"/>
              <a:t>FamFG</a:t>
            </a:r>
            <a:r>
              <a:rPr lang="de-DE" dirty="0"/>
              <a:t>, </a:t>
            </a:r>
            <a:r>
              <a:rPr lang="de-DE" dirty="0" err="1"/>
              <a:t>KVNr</a:t>
            </a:r>
            <a:r>
              <a:rPr lang="de-DE" dirty="0"/>
              <a:t>. 1310 ff. </a:t>
            </a:r>
            <a:r>
              <a:rPr lang="de-DE" dirty="0" err="1"/>
              <a:t>FamGKG</a:t>
            </a:r>
            <a:r>
              <a:rPr lang="de-DE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Wirksamkeit mit Rechtskraft (§ 40 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314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3823389" y="480360"/>
            <a:ext cx="3997039" cy="4572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f</a:t>
            </a:r>
            <a:r>
              <a:rPr lang="de-DE" sz="2000" b="1" dirty="0" smtClean="0"/>
              <a:t>amiliengerichtliche Genehmigung</a:t>
            </a:r>
            <a:endParaRPr lang="de-DE" sz="2000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330036" y="2206414"/>
            <a:ext cx="6409113" cy="51184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funktionelle Zuständigkeit: Rechtspfleger (§ 3 Nr. 2a RPflG)</a:t>
            </a:r>
            <a:endParaRPr lang="de-DE">
              <a:effectLst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556952" y="1772596"/>
            <a:ext cx="7263475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Verfahrensrecht – Besonderheiten – familiengerichtliche Genehmigung </a:t>
            </a:r>
            <a:endParaRPr lang="de-DE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>
            <a:off x="9798842" y="3429000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38, 39, 40, 81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287647" y="4654161"/>
            <a:ext cx="9068519" cy="170507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die Genehmigung ist den Beteiligten bekannt zu geben (§§ 41 I, III, 15 I </a:t>
            </a:r>
            <a:r>
              <a:rPr lang="de-DE" dirty="0" err="1"/>
              <a:t>FamFG</a:t>
            </a:r>
            <a:r>
              <a:rPr lang="de-DE" dirty="0"/>
              <a:t>) – Zustellung oder Aufgabe zur Post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Mündel (ggf. Ergänzungspfleger (§ 9 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gesetzliche Vertreter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andere Personen (gesetzliche Vertreter, Notar, Gerichte) ggf. formlos </a:t>
            </a:r>
          </a:p>
        </p:txBody>
      </p:sp>
      <p:sp>
        <p:nvSpPr>
          <p:cNvPr id="14" name="Gefaltete Ecke 13"/>
          <p:cNvSpPr/>
          <p:nvPr/>
        </p:nvSpPr>
        <p:spPr>
          <a:xfrm rot="21354478">
            <a:off x="10017744" y="4764481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41 I, III, 15 I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2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3" grpId="0" animBg="1"/>
      <p:bldP spid="13" grpId="0" animBg="1"/>
      <p:bldP spid="11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bgerundetes Rechteck 17"/>
          <p:cNvSpPr/>
          <p:nvPr/>
        </p:nvSpPr>
        <p:spPr>
          <a:xfrm>
            <a:off x="1416985" y="1444317"/>
            <a:ext cx="6991828" cy="34120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minderjährige Flüchtlinge reisen in Berlin ohne Eltern/Begleitperson ein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315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16985" y="1097042"/>
            <a:ext cx="4646815" cy="38221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Vorläufige Unterbringung und Erstversorgung </a:t>
            </a:r>
            <a:endParaRPr lang="de-DE"/>
          </a:p>
        </p:txBody>
      </p:sp>
      <p:sp>
        <p:nvSpPr>
          <p:cNvPr id="3" name="Abgerundetes Rechteck 2"/>
          <p:cNvSpPr/>
          <p:nvPr/>
        </p:nvSpPr>
        <p:spPr>
          <a:xfrm>
            <a:off x="634330" y="591950"/>
            <a:ext cx="4181303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Unbegleitete minderjährige Flüchtlinge </a:t>
            </a:r>
            <a:endParaRPr lang="de-DE" b="1">
              <a:effectLst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416985" y="1785522"/>
            <a:ext cx="9068519" cy="113984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die zentrale Erstaufnahme- und Clearingstelle (EAC) organsiert die unverzügliche Aufnahme und Unterbringung der Jugendlichen in einer Einrichtung der Jugendhilfe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Klärung der Situation der Minderjährigen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1416984" y="2980998"/>
            <a:ext cx="9068519" cy="370196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u="sng" dirty="0"/>
              <a:t>rechtliche Stellung </a:t>
            </a:r>
            <a:endParaRPr lang="de-DE" sz="1600" dirty="0"/>
          </a:p>
          <a:p>
            <a:r>
              <a:rPr lang="de-DE" sz="1600" dirty="0"/>
              <a:t>oftmals haben die Minderjährigen regelmäßigen Kontakt zu ihren Eltern (z. T. telefonisch, per</a:t>
            </a:r>
            <a:br>
              <a:rPr lang="de-DE" sz="1600" dirty="0"/>
            </a:br>
            <a:r>
              <a:rPr lang="de-DE" sz="1600" dirty="0"/>
              <a:t>E-Mail)</a:t>
            </a:r>
          </a:p>
          <a:p>
            <a:r>
              <a:rPr lang="de-DE" sz="1600" dirty="0"/>
              <a:t> </a:t>
            </a:r>
          </a:p>
          <a:p>
            <a:r>
              <a:rPr lang="de-DE" sz="1600" dirty="0"/>
              <a:t>die Eltern können aber die Ausübung der </a:t>
            </a:r>
            <a:r>
              <a:rPr lang="de-DE" sz="1600" dirty="0" err="1"/>
              <a:t>eSo</a:t>
            </a:r>
            <a:r>
              <a:rPr lang="de-DE" sz="1600" dirty="0"/>
              <a:t> nicht gewährleisten – d. h. sie können auf längere Zeit die </a:t>
            </a:r>
            <a:r>
              <a:rPr lang="de-DE" sz="1600" dirty="0" err="1"/>
              <a:t>eSo</a:t>
            </a:r>
            <a:r>
              <a:rPr lang="de-DE" sz="1600" dirty="0"/>
              <a:t> tatsächlich nicht ausüben </a:t>
            </a:r>
          </a:p>
          <a:p>
            <a:r>
              <a:rPr lang="de-DE" sz="1600" dirty="0"/>
              <a:t>dies gilt gerade, wenn sich die Eltern in einem Land mit schwierigen Verkehrsanbindungen oder politischen Verhältnissen aufhalten</a:t>
            </a:r>
          </a:p>
          <a:p>
            <a:r>
              <a:rPr lang="de-DE" sz="1600" dirty="0"/>
              <a:t> </a:t>
            </a:r>
          </a:p>
          <a:p>
            <a:r>
              <a:rPr lang="de-DE" sz="1600" dirty="0"/>
              <a:t>deshalb sind die unbegleiteten minderjährigen Flüchtlinge rechtlich nicht handlungsfähig</a:t>
            </a:r>
          </a:p>
          <a:p>
            <a:r>
              <a:rPr lang="de-DE" sz="1600" dirty="0"/>
              <a:t> </a:t>
            </a:r>
          </a:p>
          <a:p>
            <a:r>
              <a:rPr lang="de-DE" sz="1600" dirty="0"/>
              <a:t>ein Vormund ist notwendig </a:t>
            </a:r>
          </a:p>
          <a:p>
            <a:pPr lvl="0"/>
            <a:r>
              <a:rPr lang="de-DE" sz="1600" dirty="0"/>
              <a:t>Berufsvormund, Mitarbeiter eines Vormundschaftsvereins, Amtsvormundschaft</a:t>
            </a:r>
          </a:p>
        </p:txBody>
      </p:sp>
    </p:spTree>
    <p:extLst>
      <p:ext uri="{BB962C8B-B14F-4D97-AF65-F5344CB8AC3E}">
        <p14:creationId xmlns:p14="http://schemas.microsoft.com/office/powerpoint/2010/main" val="2111117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2" grpId="0" animBg="1"/>
      <p:bldP spid="3" grpId="0" animBg="1"/>
      <p:bldP spid="11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316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16985" y="1097042"/>
            <a:ext cx="4646815" cy="38221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Vorläufige Unterbringung und Erstversorgung </a:t>
            </a:r>
            <a:endParaRPr lang="de-DE"/>
          </a:p>
        </p:txBody>
      </p:sp>
      <p:sp>
        <p:nvSpPr>
          <p:cNvPr id="3" name="Abgerundetes Rechteck 2"/>
          <p:cNvSpPr/>
          <p:nvPr/>
        </p:nvSpPr>
        <p:spPr>
          <a:xfrm>
            <a:off x="634330" y="591950"/>
            <a:ext cx="4181303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Unbegleitete minderjährige Flüchtlinge </a:t>
            </a:r>
            <a:endParaRPr lang="de-DE" b="1">
              <a:effectLst/>
            </a:endParaRPr>
          </a:p>
        </p:txBody>
      </p:sp>
      <p:sp>
        <p:nvSpPr>
          <p:cNvPr id="14" name="Gefaltete Ecke 13"/>
          <p:cNvSpPr/>
          <p:nvPr/>
        </p:nvSpPr>
        <p:spPr>
          <a:xfrm rot="21354478">
            <a:off x="5844754" y="4323907"/>
            <a:ext cx="1114649" cy="108667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1773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1342169" y="1964452"/>
            <a:ext cx="9068519" cy="209945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/>
              <a:t>Verfahrensrecht</a:t>
            </a:r>
            <a:endParaRPr lang="de-DE"/>
          </a:p>
          <a:p>
            <a:r>
              <a:rPr lang="de-DE"/>
              <a:t>Antrag erfolgt im Wege der einstweiligen Anordnung –Richter prüft die Voraussetzungen der Bestellung eines Vormundes (§ 1773 BGB)</a:t>
            </a:r>
          </a:p>
          <a:p>
            <a:pPr lvl="0"/>
            <a:r>
              <a:rPr lang="de-DE"/>
              <a:t>es prüft das Alter des Flüchtlings (§§ 1773 BGB, 26 FamFG) – durch:</a:t>
            </a:r>
          </a:p>
          <a:p>
            <a:pPr lvl="1"/>
            <a:r>
              <a:rPr lang="de-DE"/>
              <a:t>Gutachten, schriftliche Befragung von Personen oder schriftliche Auskünfte von Behörden</a:t>
            </a:r>
          </a:p>
          <a:p>
            <a:pPr lvl="0"/>
            <a:r>
              <a:rPr lang="de-DE"/>
              <a:t>in besonders dringenden Fällen wird ein Ergänzungspfleger bestellt </a:t>
            </a:r>
          </a:p>
        </p:txBody>
      </p:sp>
    </p:spTree>
    <p:extLst>
      <p:ext uri="{BB962C8B-B14F-4D97-AF65-F5344CB8AC3E}">
        <p14:creationId xmlns:p14="http://schemas.microsoft.com/office/powerpoint/2010/main" val="196311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gerundetes Rechteck 8"/>
          <p:cNvSpPr/>
          <p:nvPr/>
        </p:nvSpPr>
        <p:spPr>
          <a:xfrm>
            <a:off x="1342169" y="2332517"/>
            <a:ext cx="8581949" cy="327585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Beantragung notwendiger Hilfen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Fragen zu Schule und Ausbildung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persönliche Unterstützung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Fragen der Unterbringung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Beantragung der Sozialleistungen, Krankenversicherung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Unterstützung bei ausländerrechtlichen Verfahren, wie etwa der Sicherung des Aufenthalts oder der Beantragung von Asyl bei Vorlage asylrelevanter Gründe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Klärung einer eventuellen Rückführungs- oder Familienzusammenführungsoption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Gesundheitsvorsorge (Begleitung zu Ärzten, gesetzlicher Vertreter bei Operationen oder anderen ärztlichen Behandlungen, die einen Eingriff in die körperliche Unversehrtheit darstellen)</a:t>
            </a:r>
          </a:p>
        </p:txBody>
      </p:sp>
      <p:sp>
        <p:nvSpPr>
          <p:cNvPr id="14" name="Gefaltete Ecke 13"/>
          <p:cNvSpPr/>
          <p:nvPr/>
        </p:nvSpPr>
        <p:spPr>
          <a:xfrm rot="21354478">
            <a:off x="10043115" y="5152357"/>
            <a:ext cx="1114649" cy="1086675"/>
          </a:xfrm>
          <a:prstGeom prst="foldedCorner">
            <a:avLst/>
          </a:prstGeom>
          <a:solidFill>
            <a:srgbClr val="F1A7D3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 noch wach??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317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16985" y="1097042"/>
            <a:ext cx="4646815" cy="38221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Vorläufige Unterbringung und Erstversorgung </a:t>
            </a:r>
            <a:endParaRPr lang="de-DE" dirty="0"/>
          </a:p>
        </p:txBody>
      </p:sp>
      <p:sp>
        <p:nvSpPr>
          <p:cNvPr id="3" name="Abgerundetes Rechteck 2"/>
          <p:cNvSpPr/>
          <p:nvPr/>
        </p:nvSpPr>
        <p:spPr>
          <a:xfrm>
            <a:off x="634330" y="591950"/>
            <a:ext cx="4181303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/>
              <a:t>Unbegleitete minderjährige Flüchtlinge </a:t>
            </a:r>
            <a:endParaRPr lang="de-DE" b="1" dirty="0">
              <a:effectLst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1342169" y="1964452"/>
            <a:ext cx="4925627" cy="42130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/>
              <a:t>Aufgaben des Vormunds</a:t>
            </a:r>
            <a:r>
              <a:rPr lang="de-DE"/>
              <a:t> – gesetzliche Vertretung</a:t>
            </a:r>
          </a:p>
        </p:txBody>
      </p:sp>
    </p:spTree>
    <p:extLst>
      <p:ext uri="{BB962C8B-B14F-4D97-AF65-F5344CB8AC3E}">
        <p14:creationId xmlns:p14="http://schemas.microsoft.com/office/powerpoint/2010/main" val="53553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12" grpId="0" animBg="1"/>
      <p:bldP spid="3" grpId="0" animBg="1"/>
      <p:bldP spid="1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979</Words>
  <Application>Microsoft Office PowerPoint</Application>
  <PresentationFormat>Breitbild</PresentationFormat>
  <Paragraphs>161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10</cp:revision>
  <dcterms:created xsi:type="dcterms:W3CDTF">2023-08-28T11:16:34Z</dcterms:created>
  <dcterms:modified xsi:type="dcterms:W3CDTF">2023-08-31T06:55:24Z</dcterms:modified>
</cp:coreProperties>
</file>