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8" r:id="rId4"/>
    <p:sldId id="259" r:id="rId5"/>
    <p:sldId id="260" r:id="rId6"/>
    <p:sldId id="261" r:id="rId7"/>
    <p:sldId id="263" r:id="rId8"/>
    <p:sldId id="262" r:id="rId9"/>
    <p:sldId id="267" r:id="rId10"/>
    <p:sldId id="268" r:id="rId11"/>
    <p:sldId id="269"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showGuides="1">
      <p:cViewPr varScale="1">
        <p:scale>
          <a:sx n="115" d="100"/>
          <a:sy n="115" d="100"/>
        </p:scale>
        <p:origin x="258"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05D90AE-17F5-47E9-BB23-6CCC2D1DA513}" type="datetimeFigureOut">
              <a:rPr lang="de-DE" smtClean="0"/>
              <a:t>09.08.2024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3169514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05D90AE-17F5-47E9-BB23-6CCC2D1DA513}" type="datetimeFigureOut">
              <a:rPr lang="de-DE" smtClean="0"/>
              <a:t>09.08.2024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3436755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05D90AE-17F5-47E9-BB23-6CCC2D1DA513}" type="datetimeFigureOut">
              <a:rPr lang="de-DE" smtClean="0"/>
              <a:t>09.08.2024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2155552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05D90AE-17F5-47E9-BB23-6CCC2D1DA513}" type="datetimeFigureOut">
              <a:rPr lang="de-DE" smtClean="0"/>
              <a:t>09.08.2024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2543293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905D90AE-17F5-47E9-BB23-6CCC2D1DA513}" type="datetimeFigureOut">
              <a:rPr lang="de-DE" smtClean="0"/>
              <a:t>09.08.2024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939491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05D90AE-17F5-47E9-BB23-6CCC2D1DA513}" type="datetimeFigureOut">
              <a:rPr lang="de-DE" smtClean="0"/>
              <a:t>09.08.2024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252072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05D90AE-17F5-47E9-BB23-6CCC2D1DA513}" type="datetimeFigureOut">
              <a:rPr lang="de-DE" smtClean="0"/>
              <a:t>09.08.2024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149380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05D90AE-17F5-47E9-BB23-6CCC2D1DA513}" type="datetimeFigureOut">
              <a:rPr lang="de-DE" smtClean="0"/>
              <a:t>09.08.2024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312562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05D90AE-17F5-47E9-BB23-6CCC2D1DA513}" type="datetimeFigureOut">
              <a:rPr lang="de-DE" smtClean="0"/>
              <a:t>09.08.2024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4028249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05D90AE-17F5-47E9-BB23-6CCC2D1DA513}" type="datetimeFigureOut">
              <a:rPr lang="de-DE" smtClean="0"/>
              <a:t>09.08.2024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1737329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05D90AE-17F5-47E9-BB23-6CCC2D1DA513}" type="datetimeFigureOut">
              <a:rPr lang="de-DE" smtClean="0"/>
              <a:t>09.08.2024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865EF3-E5F6-4F2C-AE54-30A26FD9E1F9}" type="slidenum">
              <a:rPr lang="de-DE" smtClean="0"/>
              <a:t>‹Nr.›</a:t>
            </a:fld>
            <a:endParaRPr lang="de-DE"/>
          </a:p>
        </p:txBody>
      </p:sp>
    </p:spTree>
    <p:extLst>
      <p:ext uri="{BB962C8B-B14F-4D97-AF65-F5344CB8AC3E}">
        <p14:creationId xmlns:p14="http://schemas.microsoft.com/office/powerpoint/2010/main" val="1891059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5D90AE-17F5-47E9-BB23-6CCC2D1DA513}" type="datetimeFigureOut">
              <a:rPr lang="de-DE" smtClean="0"/>
              <a:t>09.08.2024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65EF3-E5F6-4F2C-AE54-30A26FD9E1F9}" type="slidenum">
              <a:rPr lang="de-DE" smtClean="0"/>
              <a:t>‹Nr.›</a:t>
            </a:fld>
            <a:endParaRPr lang="de-DE"/>
          </a:p>
        </p:txBody>
      </p:sp>
    </p:spTree>
    <p:extLst>
      <p:ext uri="{BB962C8B-B14F-4D97-AF65-F5344CB8AC3E}">
        <p14:creationId xmlns:p14="http://schemas.microsoft.com/office/powerpoint/2010/main" val="2795495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136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307736" y="736854"/>
            <a:ext cx="6925360" cy="69438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Arten der gerichtlichen Entscheidung</a:t>
            </a:r>
            <a:endParaRPr lang="de-DE" sz="2400" dirty="0"/>
          </a:p>
        </p:txBody>
      </p:sp>
      <p:grpSp>
        <p:nvGrpSpPr>
          <p:cNvPr id="7" name="Gruppieren 6"/>
          <p:cNvGrpSpPr/>
          <p:nvPr/>
        </p:nvGrpSpPr>
        <p:grpSpPr>
          <a:xfrm>
            <a:off x="674750" y="3443308"/>
            <a:ext cx="10404443" cy="1451954"/>
            <a:chOff x="674751" y="4124315"/>
            <a:chExt cx="10404443" cy="1451954"/>
          </a:xfrm>
        </p:grpSpPr>
        <p:sp>
          <p:nvSpPr>
            <p:cNvPr id="10" name="Abgerundetes Rechteck 9"/>
            <p:cNvSpPr/>
            <p:nvPr/>
          </p:nvSpPr>
          <p:spPr>
            <a:xfrm>
              <a:off x="1112805" y="4421100"/>
              <a:ext cx="9966389" cy="115516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Entscheidung ohne mündliche Verhandlung aufgrund der Aktenlage</a:t>
              </a:r>
            </a:p>
            <a:p>
              <a:pPr marL="285750" indent="-285750">
                <a:buFont typeface="Arial" panose="020B0604020202020204" pitchFamily="34" charset="0"/>
                <a:buChar char="•"/>
              </a:pPr>
              <a:r>
                <a:rPr lang="de-DE" dirty="0" smtClean="0"/>
                <a:t>Anfechtung mit der sofortigen Beschwerde gem. § 567 ZPO</a:t>
              </a:r>
              <a:endParaRPr lang="de-DE" dirty="0"/>
            </a:p>
          </p:txBody>
        </p:sp>
        <p:sp>
          <p:nvSpPr>
            <p:cNvPr id="9" name="Abgerundetes Rechteck 8"/>
            <p:cNvSpPr/>
            <p:nvPr/>
          </p:nvSpPr>
          <p:spPr>
            <a:xfrm>
              <a:off x="674751" y="4124315"/>
              <a:ext cx="1554099" cy="4527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Beschlüsse</a:t>
              </a:r>
              <a:endParaRPr lang="de-DE" sz="2000" dirty="0"/>
            </a:p>
          </p:txBody>
        </p:sp>
      </p:grpSp>
      <p:grpSp>
        <p:nvGrpSpPr>
          <p:cNvPr id="8" name="Gruppieren 7"/>
          <p:cNvGrpSpPr/>
          <p:nvPr/>
        </p:nvGrpSpPr>
        <p:grpSpPr>
          <a:xfrm>
            <a:off x="612840" y="1256036"/>
            <a:ext cx="10404443" cy="2102927"/>
            <a:chOff x="674751" y="1665514"/>
            <a:chExt cx="10404443" cy="2102927"/>
          </a:xfrm>
        </p:grpSpPr>
        <p:sp>
          <p:nvSpPr>
            <p:cNvPr id="5" name="Abgerundetes Rechteck 4"/>
            <p:cNvSpPr/>
            <p:nvPr/>
          </p:nvSpPr>
          <p:spPr>
            <a:xfrm>
              <a:off x="1112805" y="2021388"/>
              <a:ext cx="9966389" cy="174705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a:p>
              <a:pPr marL="285750" indent="-285750">
                <a:buFont typeface="Arial" panose="020B0604020202020204" pitchFamily="34" charset="0"/>
                <a:buChar char="•"/>
              </a:pPr>
              <a:r>
                <a:rPr lang="de-DE" dirty="0" smtClean="0"/>
                <a:t>Urteil entscheidet über Rechtsstreit zwischen den Parteien</a:t>
              </a:r>
              <a:endParaRPr lang="de-DE" dirty="0"/>
            </a:p>
            <a:p>
              <a:pPr marL="285750" indent="-285750">
                <a:buFont typeface="Arial" panose="020B0604020202020204" pitchFamily="34" charset="0"/>
                <a:buChar char="•"/>
              </a:pPr>
              <a:r>
                <a:rPr lang="de-DE" dirty="0"/>
                <a:t>e</a:t>
              </a:r>
              <a:r>
                <a:rPr lang="de-DE" dirty="0" smtClean="0"/>
                <a:t>rgeht aufgrund einer mündlichen Verhandlung</a:t>
              </a:r>
              <a:endParaRPr lang="de-DE" dirty="0"/>
            </a:p>
            <a:p>
              <a:pPr marL="285750" indent="-285750">
                <a:buFont typeface="Arial" panose="020B0604020202020204" pitchFamily="34" charset="0"/>
                <a:buChar char="•"/>
              </a:pPr>
              <a:r>
                <a:rPr lang="de-DE" dirty="0"/>
                <a:t>b</a:t>
              </a:r>
              <a:r>
                <a:rPr lang="de-DE" dirty="0" smtClean="0"/>
                <a:t>estimmte Form muss eingehalten werden</a:t>
              </a:r>
              <a:endParaRPr lang="de-DE" dirty="0"/>
            </a:p>
            <a:p>
              <a:pPr marL="285750" indent="-285750">
                <a:buFont typeface="Arial" panose="020B0604020202020204" pitchFamily="34" charset="0"/>
                <a:buChar char="•"/>
              </a:pPr>
              <a:r>
                <a:rPr lang="de-DE" dirty="0" smtClean="0"/>
                <a:t>offizielle </a:t>
              </a:r>
              <a:r>
                <a:rPr lang="de-DE" dirty="0" smtClean="0"/>
                <a:t>Verkündung</a:t>
              </a:r>
            </a:p>
            <a:p>
              <a:pPr marL="285750" indent="-285750">
                <a:buFont typeface="Arial" panose="020B0604020202020204" pitchFamily="34" charset="0"/>
                <a:buChar char="•"/>
              </a:pPr>
              <a:r>
                <a:rPr lang="de-DE" dirty="0" smtClean="0"/>
                <a:t>Anfechtung mit Berufung oder Revision (Einspruch beim Versäumnisurteil)</a:t>
              </a:r>
            </a:p>
            <a:p>
              <a:pPr marL="285750" indent="-285750">
                <a:buFont typeface="Arial" panose="020B0604020202020204" pitchFamily="34" charset="0"/>
                <a:buChar char="•"/>
              </a:pPr>
              <a:endParaRPr lang="de-DE" dirty="0"/>
            </a:p>
          </p:txBody>
        </p:sp>
        <p:sp>
          <p:nvSpPr>
            <p:cNvPr id="4" name="Abgerundetes Rechteck 3"/>
            <p:cNvSpPr/>
            <p:nvPr/>
          </p:nvSpPr>
          <p:spPr>
            <a:xfrm>
              <a:off x="674751" y="1665514"/>
              <a:ext cx="1554099" cy="43805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Urteile</a:t>
              </a:r>
              <a:endParaRPr lang="de-DE" sz="2000" b="1" dirty="0"/>
            </a:p>
          </p:txBody>
        </p:sp>
      </p:grpSp>
      <p:sp>
        <p:nvSpPr>
          <p:cNvPr id="13" name="Gefaltete Ecke 12"/>
          <p:cNvSpPr/>
          <p:nvPr/>
        </p:nvSpPr>
        <p:spPr>
          <a:xfrm>
            <a:off x="10172177" y="2853467"/>
            <a:ext cx="1690212" cy="17162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…um Rechtsstreit </a:t>
            </a: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voranzu</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-bringen und zu beenden.</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4" name="Abgerundetes Rechteck 13"/>
          <p:cNvSpPr/>
          <p:nvPr/>
        </p:nvSpPr>
        <p:spPr>
          <a:xfrm>
            <a:off x="1112803" y="5074330"/>
            <a:ext cx="9966389" cy="115516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Es gibt immer eine Rechtsmittelbelehrung, aus der man entnehmen kann ob und wie die jeweilige Entscheidung angegriffen werden kann.</a:t>
            </a:r>
            <a:endParaRPr lang="de-DE" dirty="0"/>
          </a:p>
        </p:txBody>
      </p:sp>
      <p:sp>
        <p:nvSpPr>
          <p:cNvPr id="11" name="Gefaltete Ecke 10"/>
          <p:cNvSpPr/>
          <p:nvPr/>
        </p:nvSpPr>
        <p:spPr>
          <a:xfrm rot="21228410">
            <a:off x="9988881" y="1199672"/>
            <a:ext cx="1690212" cy="171625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ZPO stellt dem Richter verschiedene Instrumente zur Verfügung…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9808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1000" fill="hold"/>
                                        <p:tgtEl>
                                          <p:spTgt spid="13"/>
                                        </p:tgtEl>
                                        <p:attrNameLst>
                                          <p:attrName>ppt_w</p:attrName>
                                        </p:attrNameLst>
                                      </p:cBhvr>
                                      <p:tavLst>
                                        <p:tav tm="0">
                                          <p:val>
                                            <p:fltVal val="0"/>
                                          </p:val>
                                        </p:tav>
                                        <p:tav tm="100000">
                                          <p:val>
                                            <p:strVal val="#ppt_w"/>
                                          </p:val>
                                        </p:tav>
                                      </p:tavLst>
                                    </p:anim>
                                    <p:anim calcmode="lin" valueType="num">
                                      <p:cBhvr>
                                        <p:cTn id="16" dur="1000" fill="hold"/>
                                        <p:tgtEl>
                                          <p:spTgt spid="13"/>
                                        </p:tgtEl>
                                        <p:attrNameLst>
                                          <p:attrName>ppt_h</p:attrName>
                                        </p:attrNameLst>
                                      </p:cBhvr>
                                      <p:tavLst>
                                        <p:tav tm="0">
                                          <p:val>
                                            <p:fltVal val="0"/>
                                          </p:val>
                                        </p:tav>
                                        <p:tav tm="100000">
                                          <p:val>
                                            <p:strVal val="#ppt_h"/>
                                          </p:val>
                                        </p:tav>
                                      </p:tavLst>
                                    </p:anim>
                                    <p:anim calcmode="lin" valueType="num">
                                      <p:cBhvr>
                                        <p:cTn id="17" dur="1000" fill="hold"/>
                                        <p:tgtEl>
                                          <p:spTgt spid="13"/>
                                        </p:tgtEl>
                                        <p:attrNameLst>
                                          <p:attrName>style.rotation</p:attrName>
                                        </p:attrNameLst>
                                      </p:cBhvr>
                                      <p:tavLst>
                                        <p:tav tm="0">
                                          <p:val>
                                            <p:fltVal val="90"/>
                                          </p:val>
                                        </p:tav>
                                        <p:tav tm="100000">
                                          <p:val>
                                            <p:fltVal val="0"/>
                                          </p:val>
                                        </p:tav>
                                      </p:tavLst>
                                    </p:anim>
                                    <p:animEffect transition="in" filter="fade">
                                      <p:cBhvr>
                                        <p:cTn id="18"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4708357" y="320842"/>
            <a:ext cx="2414337" cy="473242"/>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dirty="0" smtClean="0"/>
              <a:t>Rechtsbehelfe</a:t>
            </a:r>
            <a:endParaRPr lang="de-DE" sz="2400" dirty="0"/>
          </a:p>
        </p:txBody>
      </p:sp>
      <p:cxnSp>
        <p:nvCxnSpPr>
          <p:cNvPr id="19" name="Gerader Verbinder 18"/>
          <p:cNvCxnSpPr/>
          <p:nvPr/>
        </p:nvCxnSpPr>
        <p:spPr>
          <a:xfrm>
            <a:off x="5907504" y="794084"/>
            <a:ext cx="0" cy="296779"/>
          </a:xfrm>
          <a:prstGeom prst="line">
            <a:avLst/>
          </a:prstGeom>
        </p:spPr>
        <p:style>
          <a:lnRef idx="3">
            <a:schemeClr val="dk1"/>
          </a:lnRef>
          <a:fillRef idx="0">
            <a:schemeClr val="dk1"/>
          </a:fillRef>
          <a:effectRef idx="2">
            <a:schemeClr val="dk1"/>
          </a:effectRef>
          <a:fontRef idx="minor">
            <a:schemeClr val="tx1"/>
          </a:fontRef>
        </p:style>
      </p:cxnSp>
      <p:pic>
        <p:nvPicPr>
          <p:cNvPr id="2" name="Grafik 1"/>
          <p:cNvPicPr>
            <a:picLocks noChangeAspect="1"/>
          </p:cNvPicPr>
          <p:nvPr/>
        </p:nvPicPr>
        <p:blipFill>
          <a:blip r:embed="rId2"/>
          <a:stretch>
            <a:fillRect/>
          </a:stretch>
        </p:blipFill>
        <p:spPr>
          <a:xfrm>
            <a:off x="1467855" y="794084"/>
            <a:ext cx="9152019" cy="5756742"/>
          </a:xfrm>
          <a:prstGeom prst="rect">
            <a:avLst/>
          </a:prstGeom>
        </p:spPr>
      </p:pic>
      <p:sp>
        <p:nvSpPr>
          <p:cNvPr id="6" name="Rechteck 5"/>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145</a:t>
            </a:r>
            <a:endParaRPr lang="de-DE" sz="1400" dirty="0">
              <a:solidFill>
                <a:schemeClr val="bg1">
                  <a:lumMod val="50000"/>
                </a:schemeClr>
              </a:solidFill>
            </a:endParaRPr>
          </a:p>
        </p:txBody>
      </p:sp>
      <p:sp>
        <p:nvSpPr>
          <p:cNvPr id="7" name="Rechteck 6"/>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Tree>
    <p:extLst>
      <p:ext uri="{BB962C8B-B14F-4D97-AF65-F5344CB8AC3E}">
        <p14:creationId xmlns:p14="http://schemas.microsoft.com/office/powerpoint/2010/main" val="3175697613"/>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7" name="Gefaltete Ecke 6"/>
          <p:cNvSpPr/>
          <p:nvPr/>
        </p:nvSpPr>
        <p:spPr>
          <a:xfrm>
            <a:off x="1823588" y="1983096"/>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jetzt</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8" name="Gefaltete Ecke 7"/>
          <p:cNvSpPr/>
          <p:nvPr/>
        </p:nvSpPr>
        <p:spPr>
          <a:xfrm rot="21232012">
            <a:off x="3041069" y="192307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olgen </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9" name="Gefaltete Ecke 8"/>
          <p:cNvSpPr/>
          <p:nvPr/>
        </p:nvSpPr>
        <p:spPr>
          <a:xfrm>
            <a:off x="4468894" y="1983095"/>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die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Gefaltete Ecke 9"/>
          <p:cNvSpPr/>
          <p:nvPr/>
        </p:nvSpPr>
        <p:spPr>
          <a:xfrm rot="21232012">
            <a:off x="6128963" y="1598037"/>
            <a:ext cx="1809049" cy="1789782"/>
          </a:xfrm>
          <a:prstGeom prst="foldedCorner">
            <a:avLst/>
          </a:prstGeom>
          <a:solidFill>
            <a:schemeClr val="accent2">
              <a:lumMod val="60000"/>
              <a:lumOff val="4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chnellen</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Gefaltete Ecke 10"/>
          <p:cNvSpPr/>
          <p:nvPr/>
        </p:nvSpPr>
        <p:spPr>
          <a:xfrm>
            <a:off x="9660095" y="4557712"/>
            <a:ext cx="1487394" cy="1337183"/>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Q03</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pic>
        <p:nvPicPr>
          <p:cNvPr id="12" name="Grafik 11" descr="Ein Bild, das Entwurf, Menschliches Gesicht, Darstellung, Zeichnung enthält.&#10;&#10;Automatisch generierte Beschreibung">
            <a:extLst>
              <a:ext uri="{FF2B5EF4-FFF2-40B4-BE49-F238E27FC236}">
                <a16:creationId xmlns:a16="http://schemas.microsoft.com/office/drawing/2014/main" id="{708860EF-57F5-69B6-CE7C-1527FEE12E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813" y="2878769"/>
            <a:ext cx="2864277" cy="3979231"/>
          </a:xfrm>
          <a:prstGeom prst="rect">
            <a:avLst/>
          </a:prstGeom>
        </p:spPr>
      </p:pic>
    </p:spTree>
    <p:extLst>
      <p:ext uri="{BB962C8B-B14F-4D97-AF65-F5344CB8AC3E}">
        <p14:creationId xmlns:p14="http://schemas.microsoft.com/office/powerpoint/2010/main" val="274069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 calcmode="lin" valueType="num">
                                      <p:cBhvr>
                                        <p:cTn id="17" dur="1000" fill="hold"/>
                                        <p:tgtEl>
                                          <p:spTgt spid="8"/>
                                        </p:tgtEl>
                                        <p:attrNameLst>
                                          <p:attrName>style.rotation</p:attrName>
                                        </p:attrNameLst>
                                      </p:cBhvr>
                                      <p:tavLst>
                                        <p:tav tm="0">
                                          <p:val>
                                            <p:fltVal val="90"/>
                                          </p:val>
                                        </p:tav>
                                        <p:tav tm="100000">
                                          <p:val>
                                            <p:fltVal val="0"/>
                                          </p:val>
                                        </p:tav>
                                      </p:tavLst>
                                    </p:anim>
                                    <p:animEffect transition="in" filter="fade">
                                      <p:cBhvr>
                                        <p:cTn id="18" dur="1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1000" fill="hold"/>
                                        <p:tgtEl>
                                          <p:spTgt spid="9"/>
                                        </p:tgtEl>
                                        <p:attrNameLst>
                                          <p:attrName>ppt_w</p:attrName>
                                        </p:attrNameLst>
                                      </p:cBhvr>
                                      <p:tavLst>
                                        <p:tav tm="0">
                                          <p:val>
                                            <p:fltVal val="0"/>
                                          </p:val>
                                        </p:tav>
                                        <p:tav tm="100000">
                                          <p:val>
                                            <p:strVal val="#ppt_w"/>
                                          </p:val>
                                        </p:tav>
                                      </p:tavLst>
                                    </p:anim>
                                    <p:anim calcmode="lin" valueType="num">
                                      <p:cBhvr>
                                        <p:cTn id="24" dur="1000" fill="hold"/>
                                        <p:tgtEl>
                                          <p:spTgt spid="9"/>
                                        </p:tgtEl>
                                        <p:attrNameLst>
                                          <p:attrName>ppt_h</p:attrName>
                                        </p:attrNameLst>
                                      </p:cBhvr>
                                      <p:tavLst>
                                        <p:tav tm="0">
                                          <p:val>
                                            <p:fltVal val="0"/>
                                          </p:val>
                                        </p:tav>
                                        <p:tav tm="100000">
                                          <p:val>
                                            <p:strVal val="#ppt_h"/>
                                          </p:val>
                                        </p:tav>
                                      </p:tavLst>
                                    </p:anim>
                                    <p:anim calcmode="lin" valueType="num">
                                      <p:cBhvr>
                                        <p:cTn id="25" dur="1000" fill="hold"/>
                                        <p:tgtEl>
                                          <p:spTgt spid="9"/>
                                        </p:tgtEl>
                                        <p:attrNameLst>
                                          <p:attrName>style.rotation</p:attrName>
                                        </p:attrNameLst>
                                      </p:cBhvr>
                                      <p:tavLst>
                                        <p:tav tm="0">
                                          <p:val>
                                            <p:fltVal val="90"/>
                                          </p:val>
                                        </p:tav>
                                        <p:tav tm="100000">
                                          <p:val>
                                            <p:fltVal val="0"/>
                                          </p:val>
                                        </p:tav>
                                      </p:tavLst>
                                    </p:anim>
                                    <p:animEffect transition="in" filter="fade">
                                      <p:cBhvr>
                                        <p:cTn id="26" dur="1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80">
                                          <p:stCondLst>
                                            <p:cond delay="0"/>
                                          </p:stCondLst>
                                        </p:cTn>
                                        <p:tgtEl>
                                          <p:spTgt spid="10"/>
                                        </p:tgtEl>
                                      </p:cBhvr>
                                    </p:animEffect>
                                    <p:anim calcmode="lin" valueType="num">
                                      <p:cBhvr>
                                        <p:cTn id="3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7" dur="26">
                                          <p:stCondLst>
                                            <p:cond delay="650"/>
                                          </p:stCondLst>
                                        </p:cTn>
                                        <p:tgtEl>
                                          <p:spTgt spid="10"/>
                                        </p:tgtEl>
                                      </p:cBhvr>
                                      <p:to x="100000" y="60000"/>
                                    </p:animScale>
                                    <p:animScale>
                                      <p:cBhvr>
                                        <p:cTn id="38" dur="166" decel="50000">
                                          <p:stCondLst>
                                            <p:cond delay="676"/>
                                          </p:stCondLst>
                                        </p:cTn>
                                        <p:tgtEl>
                                          <p:spTgt spid="10"/>
                                        </p:tgtEl>
                                      </p:cBhvr>
                                      <p:to x="100000" y="100000"/>
                                    </p:animScale>
                                    <p:animScale>
                                      <p:cBhvr>
                                        <p:cTn id="39" dur="26">
                                          <p:stCondLst>
                                            <p:cond delay="1312"/>
                                          </p:stCondLst>
                                        </p:cTn>
                                        <p:tgtEl>
                                          <p:spTgt spid="10"/>
                                        </p:tgtEl>
                                      </p:cBhvr>
                                      <p:to x="100000" y="80000"/>
                                    </p:animScale>
                                    <p:animScale>
                                      <p:cBhvr>
                                        <p:cTn id="40" dur="166" decel="50000">
                                          <p:stCondLst>
                                            <p:cond delay="1338"/>
                                          </p:stCondLst>
                                        </p:cTn>
                                        <p:tgtEl>
                                          <p:spTgt spid="10"/>
                                        </p:tgtEl>
                                      </p:cBhvr>
                                      <p:to x="100000" y="100000"/>
                                    </p:animScale>
                                    <p:animScale>
                                      <p:cBhvr>
                                        <p:cTn id="41" dur="26">
                                          <p:stCondLst>
                                            <p:cond delay="1642"/>
                                          </p:stCondLst>
                                        </p:cTn>
                                        <p:tgtEl>
                                          <p:spTgt spid="10"/>
                                        </p:tgtEl>
                                      </p:cBhvr>
                                      <p:to x="100000" y="90000"/>
                                    </p:animScale>
                                    <p:animScale>
                                      <p:cBhvr>
                                        <p:cTn id="42" dur="166" decel="50000">
                                          <p:stCondLst>
                                            <p:cond delay="1668"/>
                                          </p:stCondLst>
                                        </p:cTn>
                                        <p:tgtEl>
                                          <p:spTgt spid="10"/>
                                        </p:tgtEl>
                                      </p:cBhvr>
                                      <p:to x="100000" y="100000"/>
                                    </p:animScale>
                                    <p:animScale>
                                      <p:cBhvr>
                                        <p:cTn id="43" dur="26">
                                          <p:stCondLst>
                                            <p:cond delay="1808"/>
                                          </p:stCondLst>
                                        </p:cTn>
                                        <p:tgtEl>
                                          <p:spTgt spid="10"/>
                                        </p:tgtEl>
                                      </p:cBhvr>
                                      <p:to x="100000" y="95000"/>
                                    </p:animScale>
                                    <p:animScale>
                                      <p:cBhvr>
                                        <p:cTn id="44" dur="166" decel="50000">
                                          <p:stCondLst>
                                            <p:cond delay="1834"/>
                                          </p:stCondLst>
                                        </p:cTn>
                                        <p:tgtEl>
                                          <p:spTgt spid="10"/>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1000" fill="hold"/>
                                        <p:tgtEl>
                                          <p:spTgt spid="11"/>
                                        </p:tgtEl>
                                        <p:attrNameLst>
                                          <p:attrName>ppt_w</p:attrName>
                                        </p:attrNameLst>
                                      </p:cBhvr>
                                      <p:tavLst>
                                        <p:tav tm="0">
                                          <p:val>
                                            <p:fltVal val="0"/>
                                          </p:val>
                                        </p:tav>
                                        <p:tav tm="100000">
                                          <p:val>
                                            <p:strVal val="#ppt_w"/>
                                          </p:val>
                                        </p:tav>
                                      </p:tavLst>
                                    </p:anim>
                                    <p:anim calcmode="lin" valueType="num">
                                      <p:cBhvr>
                                        <p:cTn id="50" dur="1000" fill="hold"/>
                                        <p:tgtEl>
                                          <p:spTgt spid="11"/>
                                        </p:tgtEl>
                                        <p:attrNameLst>
                                          <p:attrName>ppt_h</p:attrName>
                                        </p:attrNameLst>
                                      </p:cBhvr>
                                      <p:tavLst>
                                        <p:tav tm="0">
                                          <p:val>
                                            <p:fltVal val="0"/>
                                          </p:val>
                                        </p:tav>
                                        <p:tav tm="100000">
                                          <p:val>
                                            <p:strVal val="#ppt_h"/>
                                          </p:val>
                                        </p:tav>
                                      </p:tavLst>
                                    </p:anim>
                                    <p:anim calcmode="lin" valueType="num">
                                      <p:cBhvr>
                                        <p:cTn id="51" dur="1000" fill="hold"/>
                                        <p:tgtEl>
                                          <p:spTgt spid="11"/>
                                        </p:tgtEl>
                                        <p:attrNameLst>
                                          <p:attrName>style.rotation</p:attrName>
                                        </p:attrNameLst>
                                      </p:cBhvr>
                                      <p:tavLst>
                                        <p:tav tm="0">
                                          <p:val>
                                            <p:fltVal val="90"/>
                                          </p:val>
                                        </p:tav>
                                        <p:tav tm="100000">
                                          <p:val>
                                            <p:fltVal val="0"/>
                                          </p:val>
                                        </p:tav>
                                      </p:tavLst>
                                    </p:anim>
                                    <p:animEffect transition="in" filter="fade">
                                      <p:cBhvr>
                                        <p:cTn id="52" dur="10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45" presetClass="entr" presetSubtype="0"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2000"/>
                                        <p:tgtEl>
                                          <p:spTgt spid="12"/>
                                        </p:tgtEl>
                                      </p:cBhvr>
                                    </p:animEffect>
                                    <p:anim calcmode="lin" valueType="num">
                                      <p:cBhvr>
                                        <p:cTn id="58" dur="2000" fill="hold"/>
                                        <p:tgtEl>
                                          <p:spTgt spid="12"/>
                                        </p:tgtEl>
                                        <p:attrNameLst>
                                          <p:attrName>ppt_w</p:attrName>
                                        </p:attrNameLst>
                                      </p:cBhvr>
                                      <p:tavLst>
                                        <p:tav tm="0" fmla="#ppt_w*sin(2.5*pi*$)">
                                          <p:val>
                                            <p:fltVal val="0"/>
                                          </p:val>
                                        </p:tav>
                                        <p:tav tm="100000">
                                          <p:val>
                                            <p:fltVal val="1"/>
                                          </p:val>
                                        </p:tav>
                                      </p:tavLst>
                                    </p:anim>
                                    <p:anim calcmode="lin" valueType="num">
                                      <p:cBhvr>
                                        <p:cTn id="59" dur="2000" fill="hold"/>
                                        <p:tgtEl>
                                          <p:spTgt spid="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814512" y="2021389"/>
            <a:ext cx="8131323" cy="171076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Man Unterscheidet demnach </a:t>
            </a:r>
          </a:p>
          <a:p>
            <a:pPr marL="285750" indent="-285750">
              <a:buFont typeface="Arial" panose="020B0604020202020204" pitchFamily="34" charset="0"/>
              <a:buChar char="•"/>
            </a:pPr>
            <a:r>
              <a:rPr lang="de-DE" dirty="0" smtClean="0"/>
              <a:t>formlose </a:t>
            </a:r>
            <a:r>
              <a:rPr lang="de-DE" dirty="0"/>
              <a:t>Rechtsbehelfe, </a:t>
            </a:r>
          </a:p>
          <a:p>
            <a:pPr marL="285750" indent="-285750">
              <a:buFont typeface="Arial" panose="020B0604020202020204" pitchFamily="34" charset="0"/>
              <a:buChar char="•"/>
            </a:pPr>
            <a:r>
              <a:rPr lang="de-DE" dirty="0" smtClean="0"/>
              <a:t>Rechtsmittel </a:t>
            </a:r>
            <a:r>
              <a:rPr lang="de-DE" dirty="0"/>
              <a:t>und </a:t>
            </a:r>
          </a:p>
          <a:p>
            <a:pPr marL="285750" indent="-285750">
              <a:buFont typeface="Arial" panose="020B0604020202020204" pitchFamily="34" charset="0"/>
              <a:buChar char="•"/>
            </a:pPr>
            <a:r>
              <a:rPr lang="de-DE" dirty="0" smtClean="0"/>
              <a:t>förmliche </a:t>
            </a:r>
            <a:r>
              <a:rPr lang="de-DE" dirty="0"/>
              <a:t>Rechtsbehelfe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137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307735" y="755599"/>
            <a:ext cx="6925360" cy="69438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Rechtsmittel</a:t>
            </a:r>
            <a:endParaRPr lang="de-DE" sz="2400" dirty="0"/>
          </a:p>
        </p:txBody>
      </p:sp>
      <p:sp>
        <p:nvSpPr>
          <p:cNvPr id="4" name="Abgerundetes Rechteck 3"/>
          <p:cNvSpPr/>
          <p:nvPr/>
        </p:nvSpPr>
        <p:spPr>
          <a:xfrm>
            <a:off x="1430738" y="1449987"/>
            <a:ext cx="8679353" cy="63598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Abgrenzung und Unterscheidung von formlosen/förmlichen Rechtsbehelfen </a:t>
            </a:r>
            <a:endParaRPr lang="de-DE" sz="2000" dirty="0"/>
          </a:p>
        </p:txBody>
      </p:sp>
      <p:sp>
        <p:nvSpPr>
          <p:cNvPr id="10" name="Abgerundetes Rechteck 9"/>
          <p:cNvSpPr/>
          <p:nvPr/>
        </p:nvSpPr>
        <p:spPr>
          <a:xfrm>
            <a:off x="1112805" y="3960881"/>
            <a:ext cx="9966389" cy="274398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Dienstaufsichtsbeschwerde</a:t>
            </a:r>
            <a:r>
              <a:rPr lang="de-DE" dirty="0"/>
              <a:t>, aber auch die </a:t>
            </a:r>
          </a:p>
          <a:p>
            <a:pPr marL="285750" indent="-285750">
              <a:buFont typeface="Arial" panose="020B0604020202020204" pitchFamily="34" charset="0"/>
              <a:buChar char="•"/>
            </a:pPr>
            <a:r>
              <a:rPr lang="de-DE" b="1" dirty="0" smtClean="0"/>
              <a:t>Gegendarstellung </a:t>
            </a:r>
            <a:r>
              <a:rPr lang="de-DE" b="1" dirty="0"/>
              <a:t>oder Gegenvorstellung </a:t>
            </a:r>
            <a:endParaRPr lang="de-DE" dirty="0"/>
          </a:p>
          <a:p>
            <a:endParaRPr lang="de-DE" dirty="0"/>
          </a:p>
          <a:p>
            <a:r>
              <a:rPr lang="de-DE" dirty="0"/>
              <a:t>Bei einem formlosen Rechtsbehelf müssen keine Fristen oder Formen gewahrt werden. Zudem können die formlosen Rechtsbehelfe nicht nur bei der zuständigen Behörde eingereicht werden, sondern auch bei der Aufsichtsbehörde. Wird einem formlosen Rechtsbehelf nicht stattgegeben, so kann gegen die Ablehnung nicht mit einem förmlichen Rechtsbehelfsverfahren vorgegangen werden. </a:t>
            </a:r>
          </a:p>
        </p:txBody>
      </p:sp>
      <p:sp>
        <p:nvSpPr>
          <p:cNvPr id="9" name="Abgerundetes Rechteck 8"/>
          <p:cNvSpPr/>
          <p:nvPr/>
        </p:nvSpPr>
        <p:spPr>
          <a:xfrm>
            <a:off x="231839" y="3851317"/>
            <a:ext cx="3877018" cy="4527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formlosen Rechtsbehelfen </a:t>
            </a:r>
            <a:endParaRPr lang="de-DE" sz="2000" dirty="0"/>
          </a:p>
        </p:txBody>
      </p:sp>
      <p:sp>
        <p:nvSpPr>
          <p:cNvPr id="12" name="Gefaltete Ecke 11"/>
          <p:cNvSpPr/>
          <p:nvPr/>
        </p:nvSpPr>
        <p:spPr>
          <a:xfrm rot="21228410">
            <a:off x="10009051" y="3495809"/>
            <a:ext cx="1305805" cy="124259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Keine Frist und keine Form</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9542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112805" y="2021389"/>
            <a:ext cx="9966389" cy="178636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 Dienstaufsichtsbeschwerde ist hiernach eine nicht förmliche Beschwerdemöglichkeit, mit der sich jedermann gegen das Verhalten einer Behörde oder eines Bediensteten (Richter, Rechtspfleger, UdG.) an die nächsthöhere Behörde desselben Verwaltungszweigs oder an den Vorgesetzten des Bediensteten wenden kann. z.B. Beschwerde des unmittelbar Betroffenen gegen eine überlange Bearbeitungszeit eines Antrags oder Nichtbearbeitung. Die Dienstaufsichtsbeschwerde ist an keine Frist gebunden. Es entstehen keine Kosten, auch wenn sie erfolglos bleibt.</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138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307735" y="755599"/>
            <a:ext cx="6925360" cy="69438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Rechtsmittel</a:t>
            </a:r>
            <a:endParaRPr lang="de-DE" sz="2400" dirty="0"/>
          </a:p>
        </p:txBody>
      </p:sp>
      <p:sp>
        <p:nvSpPr>
          <p:cNvPr id="4" name="Abgerundetes Rechteck 3"/>
          <p:cNvSpPr/>
          <p:nvPr/>
        </p:nvSpPr>
        <p:spPr>
          <a:xfrm>
            <a:off x="231839" y="1583330"/>
            <a:ext cx="3727050" cy="43805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Die Dienstaufsichtsbeschwerde</a:t>
            </a:r>
            <a:endParaRPr lang="de-DE" sz="2000" dirty="0"/>
          </a:p>
        </p:txBody>
      </p:sp>
      <p:sp>
        <p:nvSpPr>
          <p:cNvPr id="10" name="Abgerundetes Rechteck 9"/>
          <p:cNvSpPr/>
          <p:nvPr/>
        </p:nvSpPr>
        <p:spPr>
          <a:xfrm>
            <a:off x="1112805" y="4125006"/>
            <a:ext cx="9966389" cy="242673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durch </a:t>
            </a:r>
            <a:r>
              <a:rPr lang="de-DE" dirty="0" smtClean="0"/>
              <a:t>Einlegung eines solchen wird bewirkt, </a:t>
            </a:r>
            <a:r>
              <a:rPr lang="de-DE" dirty="0"/>
              <a:t>dass ein höheres Gericht die angefochtene Entscheidung nachprüft. Das Wesen der Rechtsmittel besteht zum einen im </a:t>
            </a:r>
          </a:p>
          <a:p>
            <a:pPr marL="285750" indent="-285750">
              <a:buFont typeface="Arial" panose="020B0604020202020204" pitchFamily="34" charset="0"/>
              <a:buChar char="•"/>
            </a:pPr>
            <a:r>
              <a:rPr lang="de-DE" b="1" dirty="0"/>
              <a:t>Suspensiv Effekt </a:t>
            </a:r>
            <a:r>
              <a:rPr lang="de-DE" dirty="0"/>
              <a:t>(vom Lateinischen „</a:t>
            </a:r>
            <a:r>
              <a:rPr lang="de-DE" dirty="0" err="1"/>
              <a:t>suspendere</a:t>
            </a:r>
            <a:r>
              <a:rPr lang="de-DE" dirty="0"/>
              <a:t>“, also „zum Schweben bringen“) das statthafte, form- und fristgerechte Rechtsmittel hemmt die formelle Rechtskraft, d. h. der Eintritt der Rechtskraft der Entscheidung wird bis zur erfolgten Überprüfung verhindert und </a:t>
            </a:r>
          </a:p>
          <a:p>
            <a:pPr marL="285750" indent="-285750">
              <a:buFont typeface="Arial" panose="020B0604020202020204" pitchFamily="34" charset="0"/>
              <a:buChar char="•"/>
            </a:pPr>
            <a:r>
              <a:rPr lang="de-DE" dirty="0"/>
              <a:t>im </a:t>
            </a:r>
            <a:r>
              <a:rPr lang="de-DE" b="1" dirty="0" err="1"/>
              <a:t>Devolutiv</a:t>
            </a:r>
            <a:r>
              <a:rPr lang="de-DE" b="1" dirty="0"/>
              <a:t> Effekt </a:t>
            </a:r>
            <a:r>
              <a:rPr lang="de-DE" dirty="0"/>
              <a:t>(vom Lateinischen „</a:t>
            </a:r>
            <a:r>
              <a:rPr lang="de-DE" dirty="0" err="1"/>
              <a:t>devolvere</a:t>
            </a:r>
            <a:r>
              <a:rPr lang="de-DE" dirty="0"/>
              <a:t>“, also „fortwälzen“), das Verfahren wird im höheren Rechtszug anhängig. </a:t>
            </a:r>
            <a:r>
              <a:rPr lang="de-DE" dirty="0" smtClean="0"/>
              <a:t>	</a:t>
            </a:r>
            <a:endParaRPr lang="de-DE" dirty="0"/>
          </a:p>
        </p:txBody>
      </p:sp>
      <p:sp>
        <p:nvSpPr>
          <p:cNvPr id="9" name="Abgerundetes Rechteck 8"/>
          <p:cNvSpPr/>
          <p:nvPr/>
        </p:nvSpPr>
        <p:spPr>
          <a:xfrm>
            <a:off x="231839" y="3851317"/>
            <a:ext cx="2254186" cy="4527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Rechtsmittel</a:t>
            </a:r>
            <a:endParaRPr lang="de-DE" sz="2000" dirty="0"/>
          </a:p>
        </p:txBody>
      </p:sp>
      <p:sp>
        <p:nvSpPr>
          <p:cNvPr id="11" name="Gefaltete Ecke 10"/>
          <p:cNvSpPr/>
          <p:nvPr/>
        </p:nvSpPr>
        <p:spPr>
          <a:xfrm rot="21228410">
            <a:off x="10426290" y="5083704"/>
            <a:ext cx="1305805" cy="124259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n</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ächst höhere Instanz</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602368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112805" y="2021388"/>
            <a:ext cx="9966389" cy="139048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a:p>
            <a:pPr marL="285750" indent="-285750">
              <a:buFont typeface="Arial" panose="020B0604020202020204" pitchFamily="34" charset="0"/>
              <a:buChar char="•"/>
            </a:pPr>
            <a:r>
              <a:rPr lang="de-DE" dirty="0" smtClean="0"/>
              <a:t>Berufung</a:t>
            </a:r>
            <a:r>
              <a:rPr lang="de-DE" dirty="0"/>
              <a:t>, gegen Urteile, § 511 ff. ZPO </a:t>
            </a:r>
          </a:p>
          <a:p>
            <a:pPr marL="285750" indent="-285750">
              <a:buFont typeface="Arial" panose="020B0604020202020204" pitchFamily="34" charset="0"/>
              <a:buChar char="•"/>
            </a:pPr>
            <a:r>
              <a:rPr lang="de-DE" dirty="0" smtClean="0"/>
              <a:t>(</a:t>
            </a:r>
            <a:r>
              <a:rPr lang="de-DE" dirty="0"/>
              <a:t>Sprung-) Revision, gegen Urteile, § 542 ff. ZPO, § 566 ZPO </a:t>
            </a:r>
          </a:p>
          <a:p>
            <a:pPr marL="285750" indent="-285750">
              <a:buFont typeface="Arial" panose="020B0604020202020204" pitchFamily="34" charset="0"/>
              <a:buChar char="•"/>
            </a:pPr>
            <a:r>
              <a:rPr lang="de-DE" dirty="0" smtClean="0"/>
              <a:t>sofortige </a:t>
            </a:r>
            <a:r>
              <a:rPr lang="de-DE" dirty="0"/>
              <a:t>Beschwerde, gegen Beschlüsse § 567 ZPO und </a:t>
            </a:r>
          </a:p>
          <a:p>
            <a:pPr marL="285750" indent="-285750">
              <a:buFont typeface="Arial" panose="020B0604020202020204" pitchFamily="34" charset="0"/>
              <a:buChar char="•"/>
            </a:pPr>
            <a:r>
              <a:rPr lang="de-DE" dirty="0" smtClean="0"/>
              <a:t>Rechtsbeschwerde</a:t>
            </a:r>
            <a:r>
              <a:rPr lang="de-DE" dirty="0"/>
              <a:t>, gegen Beschlüsse, § 575 II ZPO, § 133 GVG </a:t>
            </a:r>
            <a:endParaRPr lang="de-DE" dirty="0" smtClean="0"/>
          </a:p>
          <a:p>
            <a:pPr marL="285750" indent="-285750">
              <a:buFont typeface="Arial" panose="020B0604020202020204" pitchFamily="34" charset="0"/>
              <a:buChar char="•"/>
            </a:pP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139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307735" y="755599"/>
            <a:ext cx="6925360" cy="69438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Rechtsmittel</a:t>
            </a:r>
            <a:endParaRPr lang="de-DE" sz="2400" dirty="0"/>
          </a:p>
        </p:txBody>
      </p:sp>
      <p:sp>
        <p:nvSpPr>
          <p:cNvPr id="4" name="Abgerundetes Rechteck 3"/>
          <p:cNvSpPr/>
          <p:nvPr/>
        </p:nvSpPr>
        <p:spPr>
          <a:xfrm>
            <a:off x="231838" y="1583330"/>
            <a:ext cx="8169211" cy="43805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Rechtsmittel sind in allen Verfahrensordnungen vorgesehen, und zwar</a:t>
            </a:r>
          </a:p>
        </p:txBody>
      </p:sp>
      <p:sp>
        <p:nvSpPr>
          <p:cNvPr id="10" name="Abgerundetes Rechteck 9"/>
          <p:cNvSpPr/>
          <p:nvPr/>
        </p:nvSpPr>
        <p:spPr>
          <a:xfrm>
            <a:off x="1112805" y="4125006"/>
            <a:ext cx="9966389" cy="242673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Unter einem Rechtsbehelf versteht man jedes von der Rechtsordnung in einem Verfahren zugelassenes Gesuch, in dem eine behördliche, insbesondere gerichtliche Entscheidung angefochten werden kann. „Rechtsbehelf“ ist gegenüber dem „Rechtsmittel“ der Oberbegriff, da unter Rechtsbehelf auch – formlose und förmliche – Gesuche fallen, über die im gleichen Rechtszug entschieden wird. (z.B. Einspruch, Widerspruch, Erinnerung) </a:t>
            </a:r>
            <a:endParaRPr lang="de-DE" dirty="0"/>
          </a:p>
        </p:txBody>
      </p:sp>
      <p:sp>
        <p:nvSpPr>
          <p:cNvPr id="9" name="Abgerundetes Rechteck 8"/>
          <p:cNvSpPr/>
          <p:nvPr/>
        </p:nvSpPr>
        <p:spPr>
          <a:xfrm>
            <a:off x="231839" y="3851317"/>
            <a:ext cx="2254186" cy="4527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Rechtsbehelf</a:t>
            </a:r>
            <a:endParaRPr lang="de-DE" sz="2000" dirty="0"/>
          </a:p>
        </p:txBody>
      </p:sp>
      <p:sp>
        <p:nvSpPr>
          <p:cNvPr id="12" name="Gefaltete Ecke 11"/>
          <p:cNvSpPr/>
          <p:nvPr/>
        </p:nvSpPr>
        <p:spPr>
          <a:xfrm rot="234579">
            <a:off x="10628821" y="4902765"/>
            <a:ext cx="1290229" cy="124987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a:t>
            </a: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eibt</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in gleicher Instanz</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Gefaltete Ecke 10"/>
          <p:cNvSpPr/>
          <p:nvPr/>
        </p:nvSpPr>
        <p:spPr>
          <a:xfrm rot="21228410">
            <a:off x="10426291" y="2255602"/>
            <a:ext cx="1305805" cy="124259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n</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ächst höhere Instanz</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4323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 calcmode="lin" valueType="num">
                                      <p:cBhvr>
                                        <p:cTn id="17" dur="1000" fill="hold"/>
                                        <p:tgtEl>
                                          <p:spTgt spid="11"/>
                                        </p:tgtEl>
                                        <p:attrNameLst>
                                          <p:attrName>style.rotation</p:attrName>
                                        </p:attrNameLst>
                                      </p:cBhvr>
                                      <p:tavLst>
                                        <p:tav tm="0">
                                          <p:val>
                                            <p:fltVal val="90"/>
                                          </p:val>
                                        </p:tav>
                                        <p:tav tm="100000">
                                          <p:val>
                                            <p:fltVal val="0"/>
                                          </p:val>
                                        </p:tav>
                                      </p:tavLst>
                                    </p:anim>
                                    <p:animEffect transition="in" filter="fade">
                                      <p:cBhvr>
                                        <p:cTn id="1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1112805" y="2021389"/>
            <a:ext cx="9966389" cy="104137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Die förmlichen Rechtsbehelfe sind an bestimmte Formen und auch Fristen gebunden. </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140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307735" y="755599"/>
            <a:ext cx="6925360" cy="69438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Rechtsmittel</a:t>
            </a:r>
            <a:endParaRPr lang="de-DE" sz="2400" dirty="0"/>
          </a:p>
        </p:txBody>
      </p:sp>
      <p:sp>
        <p:nvSpPr>
          <p:cNvPr id="10" name="Abgerundetes Rechteck 9"/>
          <p:cNvSpPr/>
          <p:nvPr/>
        </p:nvSpPr>
        <p:spPr>
          <a:xfrm>
            <a:off x="1112805" y="4125006"/>
            <a:ext cx="9966389" cy="163817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a:p>
            <a:pPr marL="285750" indent="-285750">
              <a:buFont typeface="Arial" panose="020B0604020202020204" pitchFamily="34" charset="0"/>
              <a:buChar char="•"/>
            </a:pPr>
            <a:r>
              <a:rPr lang="de-DE" dirty="0" smtClean="0"/>
              <a:t>Einspruch</a:t>
            </a:r>
            <a:r>
              <a:rPr lang="de-DE" dirty="0"/>
              <a:t>, gegen Vollstreckungsbescheid § 700 ZPO, Versäumnisurteil </a:t>
            </a:r>
          </a:p>
          <a:p>
            <a:pPr marL="285750" indent="-285750">
              <a:buFont typeface="Arial" panose="020B0604020202020204" pitchFamily="34" charset="0"/>
              <a:buChar char="•"/>
            </a:pPr>
            <a:r>
              <a:rPr lang="de-DE" dirty="0" smtClean="0"/>
              <a:t>Widerspruch</a:t>
            </a:r>
            <a:r>
              <a:rPr lang="de-DE" dirty="0"/>
              <a:t>, gegen Mahnbescheid, § 694 ZPO </a:t>
            </a:r>
          </a:p>
          <a:p>
            <a:pPr marL="285750" indent="-285750">
              <a:buFont typeface="Arial" panose="020B0604020202020204" pitchFamily="34" charset="0"/>
              <a:buChar char="•"/>
            </a:pPr>
            <a:r>
              <a:rPr lang="de-DE" dirty="0" smtClean="0"/>
              <a:t>Erinnerung</a:t>
            </a:r>
            <a:r>
              <a:rPr lang="de-DE" dirty="0"/>
              <a:t>, Mahn- und Vollstreckungsverfahren, gegen Entscheidungen des Rechtspflegers, </a:t>
            </a:r>
            <a:endParaRPr lang="de-DE" dirty="0" smtClean="0"/>
          </a:p>
          <a:p>
            <a:r>
              <a:rPr lang="de-DE" dirty="0"/>
              <a:t> </a:t>
            </a:r>
            <a:r>
              <a:rPr lang="de-DE" dirty="0" smtClean="0"/>
              <a:t>    § </a:t>
            </a:r>
            <a:r>
              <a:rPr lang="de-DE" dirty="0"/>
              <a:t>11 RPflG. </a:t>
            </a:r>
          </a:p>
        </p:txBody>
      </p:sp>
      <p:sp>
        <p:nvSpPr>
          <p:cNvPr id="9" name="Abgerundetes Rechteck 8"/>
          <p:cNvSpPr/>
          <p:nvPr/>
        </p:nvSpPr>
        <p:spPr>
          <a:xfrm>
            <a:off x="231839" y="3851317"/>
            <a:ext cx="4954524" cy="46350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t>Zu </a:t>
            </a:r>
            <a:r>
              <a:rPr lang="de-DE" sz="2000" b="1" dirty="0"/>
              <a:t>den förmlichen Rechtsbehelfen </a:t>
            </a:r>
            <a:r>
              <a:rPr lang="de-DE" sz="2000" b="1" dirty="0" smtClean="0"/>
              <a:t>gehören: </a:t>
            </a:r>
            <a:endParaRPr lang="de-DE" sz="2000" dirty="0"/>
          </a:p>
        </p:txBody>
      </p:sp>
      <p:sp>
        <p:nvSpPr>
          <p:cNvPr id="12" name="Gefaltete Ecke 11"/>
          <p:cNvSpPr/>
          <p:nvPr/>
        </p:nvSpPr>
        <p:spPr>
          <a:xfrm rot="234579">
            <a:off x="10628821" y="4902765"/>
            <a:ext cx="1290229" cy="124987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Bleibt in gleicher Instanz</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 name="Abgerundetes Rechteck 3"/>
          <p:cNvSpPr/>
          <p:nvPr/>
        </p:nvSpPr>
        <p:spPr>
          <a:xfrm>
            <a:off x="231839" y="1714108"/>
            <a:ext cx="3025712" cy="43805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Förmliche Rechtsbehelfe </a:t>
            </a:r>
            <a:endParaRPr lang="de-DE" sz="2000" b="1" dirty="0"/>
          </a:p>
        </p:txBody>
      </p:sp>
    </p:spTree>
    <p:extLst>
      <p:ext uri="{BB962C8B-B14F-4D97-AF65-F5344CB8AC3E}">
        <p14:creationId xmlns:p14="http://schemas.microsoft.com/office/powerpoint/2010/main" val="14368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bgerundetes Rechteck 9"/>
          <p:cNvSpPr/>
          <p:nvPr/>
        </p:nvSpPr>
        <p:spPr>
          <a:xfrm>
            <a:off x="1228725" y="2062994"/>
            <a:ext cx="9966389" cy="211987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Eine Rechtsbehelfsbelehrung ist die Belehrung darüber, ob und wie eine behördliche oder gerichtliche Entscheidung durch einen Rechtsbehelf angegriffen werden kann. Im Verwaltungsrecht ergibt sich diese Pflicht aus § 58 Absatz 1 der Verwaltungsgerichtsordnung (VwGO). Danach beginnt die Frist für ein Rechtsmittel oder einen anderen Rechtsbehelf nämlich erst dann zu laufen, wenn der Beteiligte schriftlich oder elektronisch belehrt worden ist. </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141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307735" y="755599"/>
            <a:ext cx="6925360" cy="69438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Rechtsmittel</a:t>
            </a:r>
            <a:endParaRPr lang="de-DE" sz="2400" dirty="0"/>
          </a:p>
        </p:txBody>
      </p:sp>
      <p:sp>
        <p:nvSpPr>
          <p:cNvPr id="4" name="Abgerundetes Rechteck 3"/>
          <p:cNvSpPr/>
          <p:nvPr/>
        </p:nvSpPr>
        <p:spPr>
          <a:xfrm>
            <a:off x="231839" y="1843965"/>
            <a:ext cx="3411475" cy="43805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Rechtsbehelfsbelehrung</a:t>
            </a:r>
            <a:endParaRPr lang="de-DE" sz="2000" b="1" dirty="0"/>
          </a:p>
        </p:txBody>
      </p:sp>
      <p:sp>
        <p:nvSpPr>
          <p:cNvPr id="12" name="Gefaltete Ecke 11"/>
          <p:cNvSpPr/>
          <p:nvPr/>
        </p:nvSpPr>
        <p:spPr>
          <a:xfrm rot="21277117">
            <a:off x="9288861" y="4059679"/>
            <a:ext cx="1290229" cy="124987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Belehrung muss erfolgen!!</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06181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104147" y="168442"/>
            <a:ext cx="6120064" cy="609600"/>
          </a:xfrm>
          <a:prstGeom prst="roundRect">
            <a:avLst/>
          </a:prstGeom>
          <a:solidFill>
            <a:schemeClr val="accent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dirty="0" smtClean="0"/>
              <a:t>Rechtsmittel-/ Rechtsbehelfsverfahren </a:t>
            </a:r>
            <a:endParaRPr lang="de-DE" sz="2400" dirty="0"/>
          </a:p>
        </p:txBody>
      </p:sp>
      <p:sp>
        <p:nvSpPr>
          <p:cNvPr id="3" name="Abgerundetes Rechteck 2"/>
          <p:cNvSpPr/>
          <p:nvPr/>
        </p:nvSpPr>
        <p:spPr>
          <a:xfrm>
            <a:off x="1560092" y="890337"/>
            <a:ext cx="9208169" cy="914400"/>
          </a:xfrm>
          <a:prstGeom prst="roundRect">
            <a:avLst/>
          </a:prstGeom>
          <a:solidFill>
            <a:schemeClr val="bg1">
              <a:lumMod val="5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000" dirty="0" smtClean="0"/>
              <a:t>Rechtsmittel und Rechtsbehelf dienen der Anfechtung gerichtlicher Entscheidungen</a:t>
            </a:r>
            <a:endParaRPr lang="de-DE" sz="2000" dirty="0"/>
          </a:p>
        </p:txBody>
      </p:sp>
      <p:sp>
        <p:nvSpPr>
          <p:cNvPr id="4" name="Abgerundetes Rechteck 3"/>
          <p:cNvSpPr/>
          <p:nvPr/>
        </p:nvSpPr>
        <p:spPr>
          <a:xfrm>
            <a:off x="1560091" y="1860884"/>
            <a:ext cx="9208169" cy="147587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solidFill>
                  <a:schemeClr val="accent4"/>
                </a:solidFill>
                <a:effectLst>
                  <a:outerShdw blurRad="38100" dist="38100" dir="2700000" algn="tl">
                    <a:srgbClr val="000000">
                      <a:alpha val="43137"/>
                    </a:srgbClr>
                  </a:outerShdw>
                </a:effectLst>
              </a:rPr>
              <a:t>Rechtsmittel</a:t>
            </a:r>
            <a:r>
              <a:rPr lang="de-DE" dirty="0" smtClean="0"/>
              <a:t> sind dadurch gekennzeichnet, dass sie nicht nur den Eintritt der formellen Rechtskraft hemmen (</a:t>
            </a:r>
            <a:r>
              <a:rPr lang="de-DE" dirty="0" err="1" smtClean="0"/>
              <a:t>Suspensiveffekt</a:t>
            </a:r>
            <a:r>
              <a:rPr lang="de-DE" dirty="0" smtClean="0"/>
              <a:t>), sondern auch den Rechtsstreit auf eine höhere Instanz befördert (</a:t>
            </a:r>
            <a:r>
              <a:rPr lang="de-DE" dirty="0" err="1" smtClean="0"/>
              <a:t>Devolutiveffekt</a:t>
            </a:r>
            <a:r>
              <a:rPr lang="de-DE" dirty="0" smtClean="0"/>
              <a:t>).</a:t>
            </a:r>
          </a:p>
          <a:p>
            <a:r>
              <a:rPr lang="de-DE" dirty="0" smtClean="0"/>
              <a:t>Dies trifft nur auf </a:t>
            </a:r>
            <a:r>
              <a:rPr lang="de-DE" b="1" dirty="0" smtClean="0">
                <a:solidFill>
                  <a:schemeClr val="accent4"/>
                </a:solidFill>
                <a:effectLst>
                  <a:outerShdw blurRad="38100" dist="38100" dir="2700000" algn="tl">
                    <a:srgbClr val="000000">
                      <a:alpha val="43137"/>
                    </a:srgbClr>
                  </a:outerShdw>
                </a:effectLst>
              </a:rPr>
              <a:t>Berufung, Revision, sofortige Beschwerde</a:t>
            </a:r>
            <a:r>
              <a:rPr lang="de-DE" dirty="0" smtClean="0"/>
              <a:t>, bzw. Beschwerde und die </a:t>
            </a:r>
            <a:r>
              <a:rPr lang="de-DE" b="1" dirty="0" smtClean="0">
                <a:solidFill>
                  <a:schemeClr val="accent4"/>
                </a:solidFill>
                <a:effectLst>
                  <a:outerShdw blurRad="38100" dist="38100" dir="2700000" algn="tl">
                    <a:srgbClr val="000000">
                      <a:alpha val="43137"/>
                    </a:srgbClr>
                  </a:outerShdw>
                </a:effectLst>
              </a:rPr>
              <a:t>Rechtsbeschwerde</a:t>
            </a:r>
            <a:r>
              <a:rPr lang="de-DE" dirty="0" smtClean="0"/>
              <a:t> zu. </a:t>
            </a:r>
            <a:endParaRPr lang="de-DE" dirty="0"/>
          </a:p>
        </p:txBody>
      </p:sp>
      <p:sp>
        <p:nvSpPr>
          <p:cNvPr id="5" name="Abgerundetes Rechteck 4"/>
          <p:cNvSpPr/>
          <p:nvPr/>
        </p:nvSpPr>
        <p:spPr>
          <a:xfrm>
            <a:off x="1560090" y="3392905"/>
            <a:ext cx="9208169" cy="87429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t>Der Begriff </a:t>
            </a:r>
            <a:r>
              <a:rPr lang="de-DE" b="1" dirty="0" smtClean="0">
                <a:solidFill>
                  <a:schemeClr val="accent4"/>
                </a:solidFill>
                <a:effectLst>
                  <a:outerShdw blurRad="38100" dist="38100" dir="2700000" algn="tl">
                    <a:srgbClr val="000000">
                      <a:alpha val="43137"/>
                    </a:srgbClr>
                  </a:outerShdw>
                </a:effectLst>
              </a:rPr>
              <a:t>Rechtsbehelf</a:t>
            </a:r>
            <a:r>
              <a:rPr lang="de-DE" dirty="0" smtClean="0"/>
              <a:t> beschreibt die (einfache) Anfechtbarkeit einer Entscheidung, z. B. durch den Einspruch gegen ein Versäumnisurteil oder die Anhörungsrüge </a:t>
            </a:r>
          </a:p>
          <a:p>
            <a:r>
              <a:rPr lang="de-DE" dirty="0" smtClean="0"/>
              <a:t>(§ 321a ZPO). </a:t>
            </a:r>
            <a:endParaRPr lang="de-DE" dirty="0"/>
          </a:p>
        </p:txBody>
      </p:sp>
      <p:sp>
        <p:nvSpPr>
          <p:cNvPr id="6" name="Abgerundetes Rechteck 5"/>
          <p:cNvSpPr/>
          <p:nvPr/>
        </p:nvSpPr>
        <p:spPr>
          <a:xfrm>
            <a:off x="1560089" y="4323347"/>
            <a:ext cx="9208169" cy="78606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solidFill>
                  <a:schemeClr val="accent4"/>
                </a:solidFill>
                <a:effectLst>
                  <a:outerShdw blurRad="38100" dist="38100" dir="2700000" algn="tl">
                    <a:srgbClr val="000000">
                      <a:alpha val="43137"/>
                    </a:srgbClr>
                  </a:outerShdw>
                </a:effectLst>
              </a:rPr>
              <a:t>Rechtsmittelfrist</a:t>
            </a:r>
            <a:r>
              <a:rPr lang="de-DE" dirty="0" smtClean="0"/>
              <a:t> (Notfrist) =&gt; Rechtsmittel und -behelf sind an Fristen gebunden, die entweder mit Verkündung oder aber mit Zustellung der Entscheidung zu laufen beginnen.</a:t>
            </a:r>
            <a:endParaRPr lang="de-DE" dirty="0"/>
          </a:p>
        </p:txBody>
      </p:sp>
      <p:sp>
        <p:nvSpPr>
          <p:cNvPr id="7" name="Abgerundetes Rechteck 6"/>
          <p:cNvSpPr/>
          <p:nvPr/>
        </p:nvSpPr>
        <p:spPr>
          <a:xfrm>
            <a:off x="1560089" y="5197642"/>
            <a:ext cx="9208169" cy="121920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solidFill>
                  <a:schemeClr val="accent4"/>
                </a:solidFill>
                <a:effectLst>
                  <a:outerShdw blurRad="38100" dist="38100" dir="2700000" algn="tl">
                    <a:srgbClr val="000000">
                      <a:alpha val="43137"/>
                    </a:srgbClr>
                  </a:outerShdw>
                </a:effectLst>
              </a:rPr>
              <a:t>Beschwer</a:t>
            </a:r>
            <a:r>
              <a:rPr lang="de-DE" dirty="0" smtClean="0"/>
              <a:t> =&gt; ist Zulässigkeitsvoraussetzung für jedes/n Rechtsmittel/Rechtsbehelf. Ohne Beschwer ist kein Rechtsschutzbedürfnis gegeben, denn eine gerichtliche Entscheidung soll nur von demjenigen angegriffen werden dürfen, der von dieser „negativ betroffen“ ist.</a:t>
            </a:r>
            <a:endParaRPr lang="de-DE" dirty="0"/>
          </a:p>
        </p:txBody>
      </p:sp>
      <p:sp>
        <p:nvSpPr>
          <p:cNvPr id="9" name="Gefaltete Ecke 8"/>
          <p:cNvSpPr/>
          <p:nvPr/>
        </p:nvSpPr>
        <p:spPr>
          <a:xfrm rot="21277117">
            <a:off x="373462" y="307724"/>
            <a:ext cx="1290229" cy="124987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Zu-</a:t>
            </a: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sammen</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fassung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Rechteck 9"/>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142</a:t>
            </a:r>
            <a:endParaRPr lang="de-DE" sz="1400" dirty="0">
              <a:solidFill>
                <a:schemeClr val="bg1">
                  <a:lumMod val="50000"/>
                </a:schemeClr>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Tree>
    <p:extLst>
      <p:ext uri="{BB962C8B-B14F-4D97-AF65-F5344CB8AC3E}">
        <p14:creationId xmlns:p14="http://schemas.microsoft.com/office/powerpoint/2010/main" val="5795007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850231" y="1187116"/>
            <a:ext cx="2013285" cy="593559"/>
          </a:xfrm>
          <a:prstGeom prst="roundRect">
            <a:avLst/>
          </a:prstGeom>
          <a:solidFill>
            <a:schemeClr val="accent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000" dirty="0" smtClean="0"/>
              <a:t>Rechtsmittel</a:t>
            </a:r>
            <a:endParaRPr lang="de-DE" sz="2000" dirty="0"/>
          </a:p>
        </p:txBody>
      </p:sp>
      <p:sp>
        <p:nvSpPr>
          <p:cNvPr id="5" name="Gestreifter Pfeil nach rechts 4"/>
          <p:cNvSpPr/>
          <p:nvPr/>
        </p:nvSpPr>
        <p:spPr>
          <a:xfrm>
            <a:off x="5735053" y="1243264"/>
            <a:ext cx="705852" cy="488643"/>
          </a:xfrm>
          <a:prstGeom prst="stripedRightArrow">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6" name="Abgerundetes Rechteck 5"/>
          <p:cNvSpPr/>
          <p:nvPr/>
        </p:nvSpPr>
        <p:spPr>
          <a:xfrm>
            <a:off x="6681538" y="601579"/>
            <a:ext cx="4940968" cy="1511969"/>
          </a:xfrm>
          <a:prstGeom prst="roundRect">
            <a:avLst/>
          </a:prstGeom>
          <a:solidFill>
            <a:schemeClr val="bg1">
              <a:lumMod val="75000"/>
            </a:schemeClr>
          </a:solidFill>
          <a:ln>
            <a:noFill/>
          </a:ln>
        </p:spPr>
        <p:style>
          <a:lnRef idx="1">
            <a:schemeClr val="accent5"/>
          </a:lnRef>
          <a:fillRef idx="2">
            <a:schemeClr val="accent5"/>
          </a:fillRef>
          <a:effectRef idx="1">
            <a:schemeClr val="accent5"/>
          </a:effectRef>
          <a:fontRef idx="minor">
            <a:schemeClr val="dk1"/>
          </a:fontRef>
        </p:style>
        <p:txBody>
          <a:bodyPr rtlCol="0" anchor="ctr"/>
          <a:lstStyle/>
          <a:p>
            <a:r>
              <a:rPr lang="de-DE" sz="2000" dirty="0" smtClean="0"/>
              <a:t>…dienen also der </a:t>
            </a:r>
            <a:r>
              <a:rPr lang="de-DE" sz="2000" b="1" dirty="0" smtClean="0"/>
              <a:t>Überprüfung von Entscheidungen </a:t>
            </a:r>
            <a:r>
              <a:rPr lang="de-DE" sz="2000" dirty="0" smtClean="0"/>
              <a:t>der Gerichte, sind an Fristen gebunden und setzen eine Beschwer des Rechtsmittelführers voraus.</a:t>
            </a:r>
            <a:endParaRPr lang="de-DE" sz="2000" dirty="0"/>
          </a:p>
        </p:txBody>
      </p:sp>
      <p:sp>
        <p:nvSpPr>
          <p:cNvPr id="7" name="Rechteck 6"/>
          <p:cNvSpPr/>
          <p:nvPr/>
        </p:nvSpPr>
        <p:spPr>
          <a:xfrm>
            <a:off x="6440905" y="3005890"/>
            <a:ext cx="3561347" cy="914400"/>
          </a:xfrm>
          <a:prstGeom prst="rect">
            <a:avLst/>
          </a:prstGeom>
          <a:solidFill>
            <a:schemeClr val="accent2"/>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de-DE" dirty="0" smtClean="0">
                <a:solidFill>
                  <a:schemeClr val="bg1"/>
                </a:solidFill>
              </a:rPr>
              <a:t>… werden durch </a:t>
            </a:r>
            <a:r>
              <a:rPr lang="de-DE" b="1" dirty="0" smtClean="0">
                <a:solidFill>
                  <a:schemeClr val="bg1"/>
                </a:solidFill>
              </a:rPr>
              <a:t>dieselbe Instanz </a:t>
            </a:r>
            <a:r>
              <a:rPr lang="de-DE" dirty="0" smtClean="0">
                <a:solidFill>
                  <a:schemeClr val="bg1"/>
                </a:solidFill>
              </a:rPr>
              <a:t>geprüft</a:t>
            </a:r>
          </a:p>
          <a:p>
            <a:pPr algn="ctr"/>
            <a:endParaRPr lang="de-DE" dirty="0"/>
          </a:p>
        </p:txBody>
      </p:sp>
      <p:sp>
        <p:nvSpPr>
          <p:cNvPr id="8" name="Rechteck 7"/>
          <p:cNvSpPr/>
          <p:nvPr/>
        </p:nvSpPr>
        <p:spPr>
          <a:xfrm>
            <a:off x="6440905" y="4379494"/>
            <a:ext cx="3473115" cy="834189"/>
          </a:xfrm>
          <a:prstGeom prst="rect">
            <a:avLst/>
          </a:prstGeom>
          <a:solidFill>
            <a:schemeClr val="accent2">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de-DE" dirty="0" smtClean="0">
                <a:solidFill>
                  <a:schemeClr val="bg1"/>
                </a:solidFill>
              </a:rPr>
              <a:t>… werden durch die </a:t>
            </a:r>
            <a:r>
              <a:rPr lang="de-DE" b="1" dirty="0" smtClean="0">
                <a:solidFill>
                  <a:schemeClr val="bg1"/>
                </a:solidFill>
              </a:rPr>
              <a:t>nächsthöhere Instanz</a:t>
            </a:r>
            <a:r>
              <a:rPr lang="de-DE" dirty="0" smtClean="0">
                <a:solidFill>
                  <a:schemeClr val="bg1"/>
                </a:solidFill>
              </a:rPr>
              <a:t> geprüft</a:t>
            </a:r>
          </a:p>
          <a:p>
            <a:pPr algn="ctr"/>
            <a:endParaRPr lang="de-DE" dirty="0"/>
          </a:p>
        </p:txBody>
      </p:sp>
      <p:grpSp>
        <p:nvGrpSpPr>
          <p:cNvPr id="13" name="Gruppieren 12"/>
          <p:cNvGrpSpPr/>
          <p:nvPr/>
        </p:nvGrpSpPr>
        <p:grpSpPr>
          <a:xfrm>
            <a:off x="4395852" y="1449806"/>
            <a:ext cx="1964843" cy="2095499"/>
            <a:chOff x="4439650" y="1808750"/>
            <a:chExt cx="1964843" cy="2095499"/>
          </a:xfrm>
        </p:grpSpPr>
        <p:sp>
          <p:nvSpPr>
            <p:cNvPr id="11" name="Rechteck 10"/>
            <p:cNvSpPr/>
            <p:nvPr/>
          </p:nvSpPr>
          <p:spPr>
            <a:xfrm rot="5400000">
              <a:off x="3465014" y="2783387"/>
              <a:ext cx="2013284" cy="6400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
          <p:nvSpPr>
            <p:cNvPr id="12" name="Pfeil nach rechts 11"/>
            <p:cNvSpPr/>
            <p:nvPr/>
          </p:nvSpPr>
          <p:spPr>
            <a:xfrm>
              <a:off x="4439650" y="3822034"/>
              <a:ext cx="1964843" cy="8221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grpSp>
      <p:sp>
        <p:nvSpPr>
          <p:cNvPr id="3" name="Abgerundetes Rechteck 2"/>
          <p:cNvSpPr/>
          <p:nvPr/>
        </p:nvSpPr>
        <p:spPr>
          <a:xfrm>
            <a:off x="3529263" y="1199148"/>
            <a:ext cx="1965158" cy="609600"/>
          </a:xfrm>
          <a:prstGeom prst="round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lang="de-DE" sz="2000" dirty="0" smtClean="0"/>
              <a:t>Rechtsbehelfe</a:t>
            </a:r>
            <a:endParaRPr lang="de-DE" sz="2000" dirty="0"/>
          </a:p>
        </p:txBody>
      </p:sp>
      <p:grpSp>
        <p:nvGrpSpPr>
          <p:cNvPr id="17" name="Gruppieren 16"/>
          <p:cNvGrpSpPr/>
          <p:nvPr/>
        </p:nvGrpSpPr>
        <p:grpSpPr>
          <a:xfrm>
            <a:off x="1735990" y="1780675"/>
            <a:ext cx="4624705" cy="3081086"/>
            <a:chOff x="1735990" y="1780675"/>
            <a:chExt cx="4624705" cy="3081086"/>
          </a:xfrm>
        </p:grpSpPr>
        <p:pic>
          <p:nvPicPr>
            <p:cNvPr id="14" name="Grafik 13"/>
            <p:cNvPicPr>
              <a:picLocks noChangeAspect="1"/>
            </p:cNvPicPr>
            <p:nvPr/>
          </p:nvPicPr>
          <p:blipFill>
            <a:blip r:embed="rId2"/>
            <a:stretch>
              <a:fillRect/>
            </a:stretch>
          </p:blipFill>
          <p:spPr>
            <a:xfrm>
              <a:off x="1735990" y="1780675"/>
              <a:ext cx="73068" cy="3015914"/>
            </a:xfrm>
            <a:prstGeom prst="rect">
              <a:avLst/>
            </a:prstGeom>
          </p:spPr>
        </p:pic>
        <p:sp>
          <p:nvSpPr>
            <p:cNvPr id="16" name="Pfeil nach rechts 15"/>
            <p:cNvSpPr/>
            <p:nvPr/>
          </p:nvSpPr>
          <p:spPr>
            <a:xfrm>
              <a:off x="1735990" y="4731417"/>
              <a:ext cx="4624705" cy="130344"/>
            </a:xfrm>
            <a:prstGeom prst="rightArrow">
              <a:avLst>
                <a:gd name="adj1" fmla="val 31818"/>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grpSp>
      <p:sp>
        <p:nvSpPr>
          <p:cNvPr id="18" name="Rechteck 17"/>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143</a:t>
            </a:r>
            <a:endParaRPr lang="de-DE" sz="1400" dirty="0">
              <a:solidFill>
                <a:schemeClr val="bg1">
                  <a:lumMod val="50000"/>
                </a:schemeClr>
              </a:solidFill>
            </a:endParaRPr>
          </a:p>
        </p:txBody>
      </p:sp>
      <p:sp>
        <p:nvSpPr>
          <p:cNvPr id="19" name="Rechteck 18"/>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1735990" y="5276488"/>
            <a:ext cx="5979260" cy="145292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Berufung     			1 Monat</a:t>
            </a:r>
          </a:p>
          <a:p>
            <a:r>
              <a:rPr lang="de-DE" sz="2400" dirty="0" smtClean="0"/>
              <a:t>Revision      			1 Monat</a:t>
            </a:r>
          </a:p>
          <a:p>
            <a:r>
              <a:rPr lang="de-DE" sz="2400" dirty="0" smtClean="0"/>
              <a:t>Sofortige Beschwerde        	2 Wochen               </a:t>
            </a:r>
          </a:p>
        </p:txBody>
      </p:sp>
      <p:sp>
        <p:nvSpPr>
          <p:cNvPr id="21" name="Pfeil nach rechts 20"/>
          <p:cNvSpPr/>
          <p:nvPr/>
        </p:nvSpPr>
        <p:spPr>
          <a:xfrm>
            <a:off x="3347536" y="5501321"/>
            <a:ext cx="580022" cy="334419"/>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Pfeil nach rechts 21"/>
          <p:cNvSpPr/>
          <p:nvPr/>
        </p:nvSpPr>
        <p:spPr>
          <a:xfrm>
            <a:off x="3347536" y="5880663"/>
            <a:ext cx="580022" cy="334419"/>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Pfeil nach rechts 22"/>
          <p:cNvSpPr/>
          <p:nvPr/>
        </p:nvSpPr>
        <p:spPr>
          <a:xfrm>
            <a:off x="4686281" y="6226803"/>
            <a:ext cx="580022" cy="334419"/>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2216700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4708357" y="320842"/>
            <a:ext cx="2414337" cy="473242"/>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400" dirty="0" smtClean="0"/>
              <a:t>Rechtsmittel</a:t>
            </a:r>
            <a:endParaRPr lang="de-DE" sz="2400" dirty="0"/>
          </a:p>
        </p:txBody>
      </p:sp>
      <p:pic>
        <p:nvPicPr>
          <p:cNvPr id="17" name="Grafik 16"/>
          <p:cNvPicPr>
            <a:picLocks noChangeAspect="1"/>
          </p:cNvPicPr>
          <p:nvPr/>
        </p:nvPicPr>
        <p:blipFill>
          <a:blip r:embed="rId2"/>
          <a:stretch>
            <a:fillRect/>
          </a:stretch>
        </p:blipFill>
        <p:spPr>
          <a:xfrm>
            <a:off x="1108698" y="666982"/>
            <a:ext cx="9613654" cy="5524035"/>
          </a:xfrm>
          <a:prstGeom prst="rect">
            <a:avLst/>
          </a:prstGeom>
        </p:spPr>
      </p:pic>
      <p:cxnSp>
        <p:nvCxnSpPr>
          <p:cNvPr id="19" name="Gerader Verbinder 18"/>
          <p:cNvCxnSpPr/>
          <p:nvPr/>
        </p:nvCxnSpPr>
        <p:spPr>
          <a:xfrm>
            <a:off x="5907504" y="794084"/>
            <a:ext cx="0" cy="296779"/>
          </a:xfrm>
          <a:prstGeom prst="line">
            <a:avLst/>
          </a:prstGeom>
        </p:spPr>
        <p:style>
          <a:lnRef idx="3">
            <a:schemeClr val="dk1"/>
          </a:lnRef>
          <a:fillRef idx="0">
            <a:schemeClr val="dk1"/>
          </a:fillRef>
          <a:effectRef idx="2">
            <a:schemeClr val="dk1"/>
          </a:effectRef>
          <a:fontRef idx="minor">
            <a:schemeClr val="tx1"/>
          </a:fontRef>
        </p:style>
      </p:cxnSp>
      <p:sp>
        <p:nvSpPr>
          <p:cNvPr id="7" name="Rechteck 6"/>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144</a:t>
            </a:r>
            <a:endParaRPr lang="de-DE" sz="1400" dirty="0">
              <a:solidFill>
                <a:schemeClr val="bg1">
                  <a:lumMod val="50000"/>
                </a:schemeClr>
              </a:solidFill>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Rechteck 3"/>
          <p:cNvSpPr/>
          <p:nvPr/>
        </p:nvSpPr>
        <p:spPr>
          <a:xfrm>
            <a:off x="8129588" y="557463"/>
            <a:ext cx="2592764" cy="3314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Gefaltete Ecke 5"/>
          <p:cNvSpPr/>
          <p:nvPr/>
        </p:nvSpPr>
        <p:spPr>
          <a:xfrm rot="21000079">
            <a:off x="8270449" y="537282"/>
            <a:ext cx="2044634" cy="1801440"/>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Entweder</a:t>
            </a:r>
          </a:p>
          <a:p>
            <a:pPr algn="ctr"/>
            <a:r>
              <a:rPr lang="de-DE" sz="2400" b="1" dirty="0" smtClean="0">
                <a:solidFill>
                  <a:schemeClr val="tx1"/>
                </a:solidFill>
                <a:latin typeface="MV Boli" panose="02000500030200090000" pitchFamily="2" charset="0"/>
                <a:cs typeface="MV Boli" panose="02000500030200090000" pitchFamily="2" charset="0"/>
              </a:rPr>
              <a:t>1 Monat,</a:t>
            </a:r>
          </a:p>
          <a:p>
            <a:pPr algn="ctr"/>
            <a:r>
              <a:rPr lang="de-DE" sz="2400" b="1" dirty="0">
                <a:solidFill>
                  <a:schemeClr val="tx1"/>
                </a:solidFill>
                <a:latin typeface="MV Boli" panose="02000500030200090000" pitchFamily="2" charset="0"/>
                <a:cs typeface="MV Boli" panose="02000500030200090000" pitchFamily="2" charset="0"/>
              </a:rPr>
              <a:t>o</a:t>
            </a:r>
            <a:r>
              <a:rPr lang="de-DE" sz="2400" b="1" dirty="0" smtClean="0">
                <a:solidFill>
                  <a:schemeClr val="tx1"/>
                </a:solidFill>
                <a:latin typeface="MV Boli" panose="02000500030200090000" pitchFamily="2" charset="0"/>
                <a:cs typeface="MV Boli" panose="02000500030200090000" pitchFamily="2" charset="0"/>
              </a:rPr>
              <a:t>der 2 Wochen</a:t>
            </a:r>
            <a:endParaRPr lang="de-DE" sz="2000" b="1" dirty="0">
              <a:solidFill>
                <a:schemeClr val="tx1"/>
              </a:solidFill>
              <a:latin typeface="MV Boli" panose="02000500030200090000" pitchFamily="2" charset="0"/>
              <a:cs typeface="MV Boli" panose="02000500030200090000" pitchFamily="2" charset="0"/>
            </a:endParaRPr>
          </a:p>
        </p:txBody>
      </p:sp>
      <p:sp>
        <p:nvSpPr>
          <p:cNvPr id="5" name="Rechteck 4"/>
          <p:cNvSpPr/>
          <p:nvPr/>
        </p:nvSpPr>
        <p:spPr>
          <a:xfrm>
            <a:off x="785812" y="3600450"/>
            <a:ext cx="10244137" cy="27000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Abgerundetes Rechteck 1"/>
          <p:cNvSpPr/>
          <p:nvPr/>
        </p:nvSpPr>
        <p:spPr>
          <a:xfrm>
            <a:off x="2194548" y="3828183"/>
            <a:ext cx="9158287" cy="242862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In der Berufungsinstanz </a:t>
            </a:r>
            <a:r>
              <a:rPr lang="de-DE" sz="2400" dirty="0" err="1" smtClean="0"/>
              <a:t>erolgt</a:t>
            </a:r>
            <a:r>
              <a:rPr lang="de-DE" sz="2400" dirty="0" smtClean="0"/>
              <a:t> eine Nachprüfung in </a:t>
            </a:r>
            <a:r>
              <a:rPr lang="de-DE" sz="2400" b="1" dirty="0" smtClean="0"/>
              <a:t>tatsächlicher</a:t>
            </a:r>
            <a:r>
              <a:rPr lang="de-DE" sz="2400" dirty="0" smtClean="0"/>
              <a:t> und </a:t>
            </a:r>
            <a:r>
              <a:rPr lang="de-DE" sz="2400" b="1" dirty="0" smtClean="0"/>
              <a:t>rechtlicher Hinsicht</a:t>
            </a:r>
            <a:r>
              <a:rPr lang="de-DE" sz="2400" dirty="0" smtClean="0"/>
              <a:t>.</a:t>
            </a:r>
          </a:p>
          <a:p>
            <a:pPr algn="ctr"/>
            <a:r>
              <a:rPr lang="de-DE" sz="2400" dirty="0" smtClean="0"/>
              <a:t>In der Revisionsinstanz findet nur eine </a:t>
            </a:r>
            <a:r>
              <a:rPr lang="de-DE" sz="2400" b="1" dirty="0" smtClean="0"/>
              <a:t>rechtliche </a:t>
            </a:r>
            <a:r>
              <a:rPr lang="de-DE" sz="2400" b="1" dirty="0" err="1" smtClean="0"/>
              <a:t>Überlprüfung</a:t>
            </a:r>
            <a:r>
              <a:rPr lang="de-DE" sz="2400" b="1" dirty="0" smtClean="0"/>
              <a:t> </a:t>
            </a:r>
            <a:r>
              <a:rPr lang="de-DE" sz="2400" dirty="0" smtClean="0"/>
              <a:t>statt.</a:t>
            </a:r>
            <a:endParaRPr lang="de-DE" sz="2400" dirty="0"/>
          </a:p>
        </p:txBody>
      </p:sp>
      <p:sp>
        <p:nvSpPr>
          <p:cNvPr id="11" name="Gefaltete Ecke 10"/>
          <p:cNvSpPr/>
          <p:nvPr/>
        </p:nvSpPr>
        <p:spPr>
          <a:xfrm rot="21256373">
            <a:off x="818496" y="4263799"/>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Merke!!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8247507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 calcmode="lin" valueType="num">
                                      <p:cBhvr>
                                        <p:cTn id="17" dur="1000" fill="hold"/>
                                        <p:tgtEl>
                                          <p:spTgt spid="11"/>
                                        </p:tgtEl>
                                        <p:attrNameLst>
                                          <p:attrName>style.rotation</p:attrName>
                                        </p:attrNameLst>
                                      </p:cBhvr>
                                      <p:tavLst>
                                        <p:tav tm="0">
                                          <p:val>
                                            <p:fltVal val="90"/>
                                          </p:val>
                                        </p:tav>
                                        <p:tav tm="100000">
                                          <p:val>
                                            <p:fltVal val="0"/>
                                          </p:val>
                                        </p:tav>
                                      </p:tavLst>
                                    </p:anim>
                                    <p:animEffect transition="in" filter="fade">
                                      <p:cBhvr>
                                        <p:cTn id="1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899</Words>
  <Application>Microsoft Office PowerPoint</Application>
  <PresentationFormat>Breitbild</PresentationFormat>
  <Paragraphs>135</Paragraphs>
  <Slides>11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11</vt:i4>
      </vt:variant>
    </vt:vector>
  </HeadingPairs>
  <TitlesOfParts>
    <vt:vector size="16"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25</cp:revision>
  <dcterms:created xsi:type="dcterms:W3CDTF">2023-08-03T08:28:59Z</dcterms:created>
  <dcterms:modified xsi:type="dcterms:W3CDTF">2024-08-09T07:25:42Z</dcterms:modified>
</cp:coreProperties>
</file>