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0" r:id="rId3"/>
    <p:sldId id="261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5D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16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13.12.2024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0054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13.12.2024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428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13.12.2024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4225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13.12.2024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6915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13.12.2024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86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13.12.2024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6070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13.12.2024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1444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13.12.2024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6871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13.12.2024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9505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13.12.2024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3462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13.12.2024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4705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02CDF-2DC7-49AC-9ECF-63027A015A06}" type="datetimeFigureOut">
              <a:rPr lang="de-DE" smtClean="0"/>
              <a:t>13.12.2024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2478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KR Schlusskostenrechnung</a:t>
            </a: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709294"/>
              </p:ext>
            </p:extLst>
          </p:nvPr>
        </p:nvGraphicFramePr>
        <p:xfrm>
          <a:off x="1467765" y="1380484"/>
          <a:ext cx="10150879" cy="46875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Kostenworkshop – Übungsaufgabe 002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KG-Ref.AF Carus</a:t>
            </a:r>
          </a:p>
        </p:txBody>
      </p:sp>
      <p:sp>
        <p:nvSpPr>
          <p:cNvPr id="2" name="Rechteck 1"/>
          <p:cNvSpPr/>
          <p:nvPr/>
        </p:nvSpPr>
        <p:spPr>
          <a:xfrm>
            <a:off x="1569584" y="3105924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1210</a:t>
            </a:r>
          </a:p>
        </p:txBody>
      </p:sp>
      <p:sp>
        <p:nvSpPr>
          <p:cNvPr id="4" name="Rechteck 3"/>
          <p:cNvSpPr/>
          <p:nvPr/>
        </p:nvSpPr>
        <p:spPr>
          <a:xfrm>
            <a:off x="4777497" y="3095978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3.200,00</a:t>
            </a:r>
          </a:p>
        </p:txBody>
      </p:sp>
      <p:sp>
        <p:nvSpPr>
          <p:cNvPr id="12" name="Rechteck 11"/>
          <p:cNvSpPr/>
          <p:nvPr/>
        </p:nvSpPr>
        <p:spPr>
          <a:xfrm>
            <a:off x="7067148" y="3163943"/>
            <a:ext cx="914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>
                <a:solidFill>
                  <a:schemeClr val="tx1"/>
                </a:solidFill>
              </a:rPr>
              <a:t>420,00</a:t>
            </a:r>
          </a:p>
        </p:txBody>
      </p:sp>
      <p:sp>
        <p:nvSpPr>
          <p:cNvPr id="13" name="Rechteck 12"/>
          <p:cNvSpPr/>
          <p:nvPr/>
        </p:nvSpPr>
        <p:spPr>
          <a:xfrm>
            <a:off x="8821783" y="3124879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420,00 €</a:t>
            </a:r>
          </a:p>
        </p:txBody>
      </p:sp>
      <p:sp>
        <p:nvSpPr>
          <p:cNvPr id="15" name="Rechteck 14"/>
          <p:cNvSpPr/>
          <p:nvPr/>
        </p:nvSpPr>
        <p:spPr>
          <a:xfrm>
            <a:off x="2493791" y="3065121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7059341" y="3841405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>
                <a:solidFill>
                  <a:schemeClr val="tx1"/>
                </a:solidFill>
              </a:rPr>
              <a:t>125,00</a:t>
            </a:r>
          </a:p>
        </p:txBody>
      </p:sp>
      <p:sp>
        <p:nvSpPr>
          <p:cNvPr id="22" name="Rechteck 21"/>
          <p:cNvSpPr/>
          <p:nvPr/>
        </p:nvSpPr>
        <p:spPr>
          <a:xfrm>
            <a:off x="10308189" y="3143221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</a:t>
            </a:r>
          </a:p>
        </p:txBody>
      </p:sp>
      <p:sp>
        <p:nvSpPr>
          <p:cNvPr id="25" name="Rechteck 24"/>
          <p:cNvSpPr/>
          <p:nvPr/>
        </p:nvSpPr>
        <p:spPr>
          <a:xfrm>
            <a:off x="1470569" y="4661513"/>
            <a:ext cx="1007498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9002</a:t>
            </a:r>
          </a:p>
        </p:txBody>
      </p:sp>
      <p:sp>
        <p:nvSpPr>
          <p:cNvPr id="26" name="Rechteck 25"/>
          <p:cNvSpPr/>
          <p:nvPr/>
        </p:nvSpPr>
        <p:spPr>
          <a:xfrm>
            <a:off x="1496899" y="3855794"/>
            <a:ext cx="1007498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9005</a:t>
            </a:r>
          </a:p>
        </p:txBody>
      </p:sp>
      <p:sp>
        <p:nvSpPr>
          <p:cNvPr id="27" name="Rechteck 26"/>
          <p:cNvSpPr/>
          <p:nvPr/>
        </p:nvSpPr>
        <p:spPr>
          <a:xfrm>
            <a:off x="2568612" y="4566872"/>
            <a:ext cx="1781284" cy="5712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Zustellungsauslagen über 10 sind 2 x 3,50 EUR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9" name="Rechteck 28"/>
          <p:cNvSpPr/>
          <p:nvPr/>
        </p:nvSpPr>
        <p:spPr>
          <a:xfrm>
            <a:off x="7263148" y="4551885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>
                <a:solidFill>
                  <a:schemeClr val="tx1"/>
                </a:solidFill>
              </a:rPr>
              <a:t>7,00</a:t>
            </a:r>
          </a:p>
        </p:txBody>
      </p:sp>
      <p:sp>
        <p:nvSpPr>
          <p:cNvPr id="30" name="Rechteck 29"/>
          <p:cNvSpPr/>
          <p:nvPr/>
        </p:nvSpPr>
        <p:spPr>
          <a:xfrm>
            <a:off x="9061957" y="4577924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>
                <a:solidFill>
                  <a:schemeClr val="tx1"/>
                </a:solidFill>
              </a:rPr>
              <a:t>7,00 €</a:t>
            </a:r>
          </a:p>
        </p:txBody>
      </p:sp>
      <p:sp>
        <p:nvSpPr>
          <p:cNvPr id="32" name="Rechteck 31"/>
          <p:cNvSpPr/>
          <p:nvPr/>
        </p:nvSpPr>
        <p:spPr>
          <a:xfrm>
            <a:off x="2568612" y="3812716"/>
            <a:ext cx="1713691" cy="577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Zeugenauslagen nach JVEG in voller Höhe</a:t>
            </a:r>
          </a:p>
        </p:txBody>
      </p:sp>
      <p:sp>
        <p:nvSpPr>
          <p:cNvPr id="36" name="Rechteck 35"/>
          <p:cNvSpPr/>
          <p:nvPr/>
        </p:nvSpPr>
        <p:spPr>
          <a:xfrm>
            <a:off x="2504397" y="5480039"/>
            <a:ext cx="20032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Gesamtkosten des Verfahrens</a:t>
            </a:r>
          </a:p>
        </p:txBody>
      </p:sp>
      <p:sp>
        <p:nvSpPr>
          <p:cNvPr id="37" name="Rechteck 36"/>
          <p:cNvSpPr/>
          <p:nvPr/>
        </p:nvSpPr>
        <p:spPr>
          <a:xfrm>
            <a:off x="6872756" y="5368076"/>
            <a:ext cx="119039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>
                <a:solidFill>
                  <a:schemeClr val="tx1"/>
                </a:solidFill>
              </a:rPr>
              <a:t> 552,00</a:t>
            </a:r>
          </a:p>
        </p:txBody>
      </p:sp>
      <p:sp>
        <p:nvSpPr>
          <p:cNvPr id="39" name="Rechteck 38"/>
          <p:cNvSpPr/>
          <p:nvPr/>
        </p:nvSpPr>
        <p:spPr>
          <a:xfrm>
            <a:off x="10370644" y="4631619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</a:t>
            </a:r>
          </a:p>
        </p:txBody>
      </p:sp>
      <p:sp>
        <p:nvSpPr>
          <p:cNvPr id="24" name="Rechteck 23"/>
          <p:cNvSpPr/>
          <p:nvPr/>
        </p:nvSpPr>
        <p:spPr>
          <a:xfrm>
            <a:off x="10231369" y="3909963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125,00 €</a:t>
            </a:r>
          </a:p>
        </p:txBody>
      </p:sp>
      <p:sp>
        <p:nvSpPr>
          <p:cNvPr id="28" name="Rechteck 27"/>
          <p:cNvSpPr/>
          <p:nvPr/>
        </p:nvSpPr>
        <p:spPr>
          <a:xfrm>
            <a:off x="8821783" y="3939989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125,00 €</a:t>
            </a:r>
          </a:p>
        </p:txBody>
      </p:sp>
    </p:spTree>
    <p:extLst>
      <p:ext uri="{BB962C8B-B14F-4D97-AF65-F5344CB8AC3E}">
        <p14:creationId xmlns:p14="http://schemas.microsoft.com/office/powerpoint/2010/main" val="4273295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4" grpId="0" animBg="1"/>
      <p:bldP spid="12" grpId="0" animBg="1"/>
      <p:bldP spid="13" grpId="0" animBg="1"/>
      <p:bldP spid="15" grpId="0" animBg="1"/>
      <p:bldP spid="17" grpId="0" animBg="1"/>
      <p:bldP spid="22" grpId="0" animBg="1"/>
      <p:bldP spid="25" grpId="0" animBg="1"/>
      <p:bldP spid="26" grpId="0" animBg="1"/>
      <p:bldP spid="27" grpId="0" animBg="1"/>
      <p:bldP spid="29" grpId="0" animBg="1"/>
      <p:bldP spid="30" grpId="0" animBg="1"/>
      <p:bldP spid="32" grpId="0" animBg="1"/>
      <p:bldP spid="36" grpId="0" animBg="1"/>
      <p:bldP spid="37" grpId="0" animBg="1"/>
      <p:bldP spid="39" grpId="0" animBg="1"/>
      <p:bldP spid="24" grpId="0" animBg="1"/>
      <p:bldP spid="2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606401" y="1983750"/>
            <a:ext cx="4188816" cy="82154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dirty="0">
              <a:solidFill>
                <a:schemeClr val="tx1"/>
              </a:solidFill>
            </a:endParaRPr>
          </a:p>
          <a:p>
            <a:r>
              <a:rPr lang="de-DE" sz="1600" u="sng" dirty="0">
                <a:solidFill>
                  <a:schemeClr val="tx1"/>
                </a:solidFill>
              </a:rPr>
              <a:t>Bereits gezahlt:</a:t>
            </a:r>
          </a:p>
          <a:p>
            <a:endParaRPr lang="de-DE" dirty="0">
              <a:solidFill>
                <a:schemeClr val="tx1"/>
              </a:solidFill>
            </a:endParaRPr>
          </a:p>
          <a:p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KR Schlusskostenrechnung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Davon tragen:</a:t>
            </a:r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Kostenworkshop – </a:t>
            </a:r>
            <a:r>
              <a:rPr lang="de-DE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001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10384687" y="183811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13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KG-Ref.AF Carus</a:t>
            </a: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6543201" y="1697661"/>
            <a:ext cx="507417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der Beklagte – 0%  		         =  0,00 EUR</a:t>
            </a: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273393" y="2596372"/>
            <a:ext cx="1521819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=  420,00 EUR</a:t>
            </a:r>
          </a:p>
        </p:txBody>
      </p:sp>
      <p:sp>
        <p:nvSpPr>
          <p:cNvPr id="3" name="Rechteck 2"/>
          <p:cNvSpPr/>
          <p:nvPr/>
        </p:nvSpPr>
        <p:spPr>
          <a:xfrm>
            <a:off x="6543196" y="2067558"/>
            <a:ext cx="4137999" cy="72885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u="sng" dirty="0">
                <a:solidFill>
                  <a:schemeClr val="tx1"/>
                </a:solidFill>
              </a:rPr>
              <a:t>Bereits gezahlt:</a:t>
            </a:r>
          </a:p>
          <a:p>
            <a:r>
              <a:rPr lang="de-DE" sz="16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9132981" y="2717292"/>
            <a:ext cx="1521819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=  100,00 EUR</a:t>
            </a: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der Kläger  - 100%         		  =  552,00 EUR</a:t>
            </a:r>
          </a:p>
        </p:txBody>
      </p:sp>
      <p:grpSp>
        <p:nvGrpSpPr>
          <p:cNvPr id="26" name="Gruppieren 25"/>
          <p:cNvGrpSpPr/>
          <p:nvPr/>
        </p:nvGrpSpPr>
        <p:grpSpPr>
          <a:xfrm>
            <a:off x="606401" y="3133264"/>
            <a:ext cx="4752513" cy="421672"/>
            <a:chOff x="1188655" y="5940140"/>
            <a:chExt cx="4752513" cy="421672"/>
          </a:xfrm>
        </p:grpSpPr>
        <p:sp>
          <p:nvSpPr>
            <p:cNvPr id="24" name="Rechteck 23"/>
            <p:cNvSpPr/>
            <p:nvPr/>
          </p:nvSpPr>
          <p:spPr>
            <a:xfrm>
              <a:off x="1188655" y="5940140"/>
              <a:ext cx="4672012" cy="4216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>
                  <a:solidFill>
                    <a:schemeClr val="tx1"/>
                  </a:solidFill>
                </a:rPr>
                <a:t>Zu verrechnen vom Bekl. </a:t>
              </a:r>
            </a:p>
          </p:txBody>
        </p:sp>
        <p:sp>
          <p:nvSpPr>
            <p:cNvPr id="22" name="Rectangle 1"/>
            <p:cNvSpPr>
              <a:spLocks noChangeArrowheads="1"/>
            </p:cNvSpPr>
            <p:nvPr/>
          </p:nvSpPr>
          <p:spPr bwMode="auto">
            <a:xfrm>
              <a:off x="4419349" y="597281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/>
                <a:t>=  100,00 EUR</a:t>
              </a:r>
            </a:p>
          </p:txBody>
        </p:sp>
      </p:grpSp>
      <p:grpSp>
        <p:nvGrpSpPr>
          <p:cNvPr id="27" name="Gruppieren 26"/>
          <p:cNvGrpSpPr/>
          <p:nvPr/>
        </p:nvGrpSpPr>
        <p:grpSpPr>
          <a:xfrm>
            <a:off x="900414" y="3648435"/>
            <a:ext cx="4767883" cy="442809"/>
            <a:chOff x="1190005" y="6361812"/>
            <a:chExt cx="4767883" cy="442809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36069" y="6435289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/>
                <a:t>=  32,00 EUR</a:t>
              </a:r>
            </a:p>
          </p:txBody>
        </p:sp>
      </p:grpSp>
      <p:grpSp>
        <p:nvGrpSpPr>
          <p:cNvPr id="31" name="Gruppieren 30"/>
          <p:cNvGrpSpPr/>
          <p:nvPr/>
        </p:nvGrpSpPr>
        <p:grpSpPr>
          <a:xfrm>
            <a:off x="6921010" y="3651420"/>
            <a:ext cx="4696360" cy="421672"/>
            <a:chOff x="1188655" y="5940140"/>
            <a:chExt cx="4696360" cy="421672"/>
          </a:xfrm>
        </p:grpSpPr>
        <p:sp>
          <p:nvSpPr>
            <p:cNvPr id="32" name="Rechteck 31"/>
            <p:cNvSpPr/>
            <p:nvPr/>
          </p:nvSpPr>
          <p:spPr>
            <a:xfrm>
              <a:off x="1188655" y="5940140"/>
              <a:ext cx="4672012" cy="4216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>
                  <a:solidFill>
                    <a:schemeClr val="tx1"/>
                  </a:solidFill>
                </a:rPr>
                <a:t>Zu verrechnen auf den Kl. </a:t>
              </a:r>
            </a:p>
          </p:txBody>
        </p:sp>
        <p:sp>
          <p:nvSpPr>
            <p:cNvPr id="33" name="Rectangle 1"/>
            <p:cNvSpPr>
              <a:spLocks noChangeArrowheads="1"/>
            </p:cNvSpPr>
            <p:nvPr/>
          </p:nvSpPr>
          <p:spPr bwMode="auto">
            <a:xfrm>
              <a:off x="4363196" y="5962833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/>
                <a:t>=  100,00 EUR</a:t>
              </a:r>
            </a:p>
          </p:txBody>
        </p:sp>
      </p:grpSp>
      <p:grpSp>
        <p:nvGrpSpPr>
          <p:cNvPr id="34" name="Gruppieren 33"/>
          <p:cNvGrpSpPr/>
          <p:nvPr/>
        </p:nvGrpSpPr>
        <p:grpSpPr>
          <a:xfrm>
            <a:off x="6921010" y="4114812"/>
            <a:ext cx="4696360" cy="421672"/>
            <a:chOff x="1190005" y="6361812"/>
            <a:chExt cx="4696360" cy="421672"/>
          </a:xfrm>
        </p:grpSpPr>
        <p:sp>
          <p:nvSpPr>
            <p:cNvPr id="35" name="Rechteck 3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6" name="Rectangle 1"/>
            <p:cNvSpPr>
              <a:spLocks noChangeArrowheads="1"/>
            </p:cNvSpPr>
            <p:nvPr/>
          </p:nvSpPr>
          <p:spPr bwMode="auto">
            <a:xfrm>
              <a:off x="4364546" y="638798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/>
                <a:t>=  0,00 EUR</a:t>
              </a:r>
            </a:p>
          </p:txBody>
        </p:sp>
      </p:grpSp>
      <p:sp>
        <p:nvSpPr>
          <p:cNvPr id="16" name="Pfeil nach unten 15"/>
          <p:cNvSpPr/>
          <p:nvPr/>
        </p:nvSpPr>
        <p:spPr>
          <a:xfrm rot="13514257">
            <a:off x="4394724" y="4019658"/>
            <a:ext cx="269031" cy="1301424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Gefaltete Ecke 40"/>
          <p:cNvSpPr/>
          <p:nvPr/>
        </p:nvSpPr>
        <p:spPr>
          <a:xfrm rot="21335635">
            <a:off x="2896954" y="4486675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restl. </a:t>
            </a:r>
            <a:r>
              <a:rPr lang="de-DE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25 €</a:t>
            </a:r>
          </a:p>
        </p:txBody>
      </p:sp>
      <p:sp>
        <p:nvSpPr>
          <p:cNvPr id="43" name="Gefaltete Ecke 42"/>
          <p:cNvSpPr/>
          <p:nvPr/>
        </p:nvSpPr>
        <p:spPr>
          <a:xfrm>
            <a:off x="8743916" y="299714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Antrags-schuld =</a:t>
            </a:r>
          </a:p>
          <a:p>
            <a:pPr algn="ctr"/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125 €…</a:t>
            </a:r>
          </a:p>
        </p:txBody>
      </p:sp>
      <p:sp>
        <p:nvSpPr>
          <p:cNvPr id="44" name="Gefaltete Ecke 19">
            <a:extLst>
              <a:ext uri="{FF2B5EF4-FFF2-40B4-BE49-F238E27FC236}">
                <a16:creationId xmlns:a16="http://schemas.microsoft.com/office/drawing/2014/main" id="{0FBBBB04-0B73-4BA6-A577-DD8700E0644C}"/>
              </a:ext>
            </a:extLst>
          </p:cNvPr>
          <p:cNvSpPr/>
          <p:nvPr/>
        </p:nvSpPr>
        <p:spPr>
          <a:xfrm>
            <a:off x="7380007" y="5193595"/>
            <a:ext cx="1491341" cy="1358141"/>
          </a:xfrm>
          <a:prstGeom prst="foldedCorner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restliche </a:t>
            </a:r>
            <a:r>
              <a:rPr lang="de-DE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=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5" name="Gefaltete Ecke 32">
            <a:extLst>
              <a:ext uri="{FF2B5EF4-FFF2-40B4-BE49-F238E27FC236}">
                <a16:creationId xmlns:a16="http://schemas.microsoft.com/office/drawing/2014/main" id="{AB115285-DAB4-44F3-961F-A6261458C547}"/>
              </a:ext>
            </a:extLst>
          </p:cNvPr>
          <p:cNvSpPr/>
          <p:nvPr/>
        </p:nvSpPr>
        <p:spPr>
          <a:xfrm>
            <a:off x="8706888" y="5143600"/>
            <a:ext cx="1491341" cy="1358141"/>
          </a:xfrm>
          <a:prstGeom prst="foldedCorner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125 € abzüglich gezahlten 100 </a:t>
            </a:r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€</a:t>
            </a:r>
          </a:p>
        </p:txBody>
      </p:sp>
      <p:sp>
        <p:nvSpPr>
          <p:cNvPr id="46" name="Gefaltete Ecke 33">
            <a:extLst>
              <a:ext uri="{FF2B5EF4-FFF2-40B4-BE49-F238E27FC236}">
                <a16:creationId xmlns:a16="http://schemas.microsoft.com/office/drawing/2014/main" id="{E0BD9334-DAB4-4F3E-98BD-A6309213FD00}"/>
              </a:ext>
            </a:extLst>
          </p:cNvPr>
          <p:cNvSpPr/>
          <p:nvPr/>
        </p:nvSpPr>
        <p:spPr>
          <a:xfrm rot="21418836">
            <a:off x="10006769" y="5141434"/>
            <a:ext cx="1348849" cy="1259213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=25€  </a:t>
            </a:r>
          </a:p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60601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41" grpId="0" animBg="1"/>
      <p:bldP spid="43" grpId="0" animBg="1"/>
      <p:bldP spid="44" grpId="0" animBg="1"/>
      <p:bldP spid="45" grpId="0" animBg="1"/>
      <p:bldP spid="4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1968084"/>
            <a:ext cx="10150979" cy="14773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lphaLcParenR"/>
            </a:pPr>
            <a:r>
              <a:rPr lang="de-DE" dirty="0"/>
              <a:t>Für die Streitwertberechnung ist gem. §§ 40, 48 Abs. 1 S. 1 GKG, 4 Abs. 1 ZPO der Streitwert zum Zeitpunkt des Antragseingangs zugrunde zu legen.</a:t>
            </a:r>
          </a:p>
          <a:p>
            <a:r>
              <a:rPr lang="de-DE" dirty="0"/>
              <a:t>       Der Streitwert bestimmt sich gem. §§ 48 Abs. 1 S. 1 GKG und 6 S. 1 ZPO nach dem Betrag der </a:t>
            </a:r>
          </a:p>
          <a:p>
            <a:r>
              <a:rPr lang="de-DE" dirty="0"/>
              <a:t>       Zahlungsforderung. Gem. §§ 43 Abs. 1, 48 Abs. 1 S. 1 GKG und 4 Abs. 1/2. HS ZPO bleiben die</a:t>
            </a:r>
          </a:p>
          <a:p>
            <a:r>
              <a:rPr lang="de-DE" dirty="0"/>
              <a:t>       vorgerichtlichen Anwaltskosten als Nebenforderungen bei der Streitwertberechnung unberücksichtigt.</a:t>
            </a:r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Kostenworkshop – Übungsaufgabe 002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KR Schlusskostenrechnung</a:t>
            </a: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KG-Ref.AF Carus</a:t>
            </a: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6" y="3537742"/>
            <a:ext cx="10150979" cy="14773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b) Kostenschuldner ist die Klägerin gem. § 29 Nr. 1  GKG. Sie ist Erstschuldnerin gem. § 31 Abs. 2 S. 1 GKG</a:t>
            </a:r>
          </a:p>
          <a:p>
            <a:r>
              <a:rPr lang="de-DE"/>
              <a:t>    für </a:t>
            </a:r>
            <a:r>
              <a:rPr lang="de-DE" dirty="0"/>
              <a:t>den offenen Betrag. Die Inanspruchnahme der Beklagten</a:t>
            </a:r>
          </a:p>
          <a:p>
            <a:r>
              <a:rPr lang="de-DE" dirty="0"/>
              <a:t>    als Zweitschuldnerin gem. §§ 22 Abs. 1 S. 1, 31 Abs. 2 S. 1 GKG sowie 8 Abs. 1 S. 1 </a:t>
            </a:r>
            <a:r>
              <a:rPr lang="de-DE" dirty="0" err="1"/>
              <a:t>KostVfg</a:t>
            </a:r>
            <a:r>
              <a:rPr lang="de-DE" dirty="0"/>
              <a:t> erfolgt erst </a:t>
            </a:r>
          </a:p>
          <a:p>
            <a:r>
              <a:rPr lang="de-DE" dirty="0"/>
              <a:t>    nach erfolgloser bzw. aussichtsloser Zwangsvollstreckung auf eine Mithaftanfrage der KEJ und auch nur</a:t>
            </a:r>
          </a:p>
          <a:p>
            <a:r>
              <a:rPr lang="de-DE" dirty="0"/>
              <a:t>    im Rahmen der restlichen </a:t>
            </a:r>
            <a:r>
              <a:rPr lang="de-DE" dirty="0" err="1"/>
              <a:t>Mithaft</a:t>
            </a:r>
            <a:r>
              <a:rPr lang="de-DE" dirty="0"/>
              <a:t>, hier in Höhe von 25,00 EUR. </a:t>
            </a: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6" y="5149345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c) Die restlichen Kosten werden im Wege der </a:t>
            </a:r>
            <a:r>
              <a:rPr lang="de-DE" u="sng" dirty="0"/>
              <a:t>Sollstellung </a:t>
            </a:r>
            <a:r>
              <a:rPr lang="de-DE" dirty="0"/>
              <a:t>gem. §§ 4 Abs.2, 15 und 25 </a:t>
            </a:r>
            <a:r>
              <a:rPr lang="de-DE" dirty="0" err="1"/>
              <a:t>KostVfg</a:t>
            </a:r>
            <a:r>
              <a:rPr lang="de-DE" dirty="0"/>
              <a:t>.</a:t>
            </a:r>
          </a:p>
          <a:p>
            <a:r>
              <a:rPr lang="de-DE" dirty="0"/>
              <a:t>     zu Lasten der Klägerin eingefordert.</a:t>
            </a:r>
          </a:p>
        </p:txBody>
      </p:sp>
    </p:spTree>
    <p:extLst>
      <p:ext uri="{BB962C8B-B14F-4D97-AF65-F5344CB8AC3E}">
        <p14:creationId xmlns:p14="http://schemas.microsoft.com/office/powerpoint/2010/main" val="1509996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5" grpId="0" animBg="1"/>
      <p:bldP spid="16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415</Words>
  <Application>Microsoft Office PowerPoint</Application>
  <PresentationFormat>Breitbild</PresentationFormat>
  <Paragraphs>93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MV Boli</vt:lpstr>
      <vt:lpstr>Times New Roman</vt:lpstr>
      <vt:lpstr>Office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13</cp:revision>
  <dcterms:created xsi:type="dcterms:W3CDTF">2023-07-24T07:26:55Z</dcterms:created>
  <dcterms:modified xsi:type="dcterms:W3CDTF">2024-12-13T11:27:38Z</dcterms:modified>
</cp:coreProperties>
</file>