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420,00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420,00 €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125,00</a:t>
            </a: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</a:p>
        </p:txBody>
      </p:sp>
      <p:sp>
        <p:nvSpPr>
          <p:cNvPr id="25" name="Rechteck 24"/>
          <p:cNvSpPr/>
          <p:nvPr/>
        </p:nvSpPr>
        <p:spPr>
          <a:xfrm>
            <a:off x="1470569" y="466151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9002</a:t>
            </a: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9005</a:t>
            </a: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263148" y="455188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7,00</a:t>
            </a:r>
          </a:p>
        </p:txBody>
      </p:sp>
      <p:sp>
        <p:nvSpPr>
          <p:cNvPr id="30" name="Rechteck 29"/>
          <p:cNvSpPr/>
          <p:nvPr/>
        </p:nvSpPr>
        <p:spPr>
          <a:xfrm>
            <a:off x="9061957" y="457792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7,00 €</a:t>
            </a: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Zeugenauslagen nach JVEG in voller Höhe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tx1"/>
                </a:solidFill>
              </a:rPr>
              <a:t> 552,00</a:t>
            </a:r>
          </a:p>
        </p:txBody>
      </p:sp>
      <p:sp>
        <p:nvSpPr>
          <p:cNvPr id="39" name="Rechteck 38"/>
          <p:cNvSpPr/>
          <p:nvPr/>
        </p:nvSpPr>
        <p:spPr>
          <a:xfrm>
            <a:off x="10370644" y="46316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</a:p>
        </p:txBody>
      </p:sp>
      <p:sp>
        <p:nvSpPr>
          <p:cNvPr id="24" name="Rechteck 23"/>
          <p:cNvSpPr/>
          <p:nvPr/>
        </p:nvSpPr>
        <p:spPr>
          <a:xfrm>
            <a:off x="10231369" y="390996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</a:p>
        </p:txBody>
      </p:sp>
      <p:sp>
        <p:nvSpPr>
          <p:cNvPr id="28" name="Rechteck 27"/>
          <p:cNvSpPr/>
          <p:nvPr/>
        </p:nvSpPr>
        <p:spPr>
          <a:xfrm>
            <a:off x="8821783" y="393998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6" grpId="0" animBg="1"/>
      <p:bldP spid="37" grpId="0" animBg="1"/>
      <p:bldP spid="39" grpId="0" animBg="1"/>
      <p:bldP spid="24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6401" y="1983750"/>
            <a:ext cx="4188816" cy="821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1600" u="sng" dirty="0">
                <a:solidFill>
                  <a:schemeClr val="tx1"/>
                </a:solidFill>
              </a:rPr>
              <a:t>Bereits gezahlt: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– 0%  		         =  0,00 EUR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73393" y="259637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420,00 EUR</a:t>
            </a:r>
          </a:p>
        </p:txBody>
      </p:sp>
      <p:sp>
        <p:nvSpPr>
          <p:cNvPr id="3" name="Rechteck 2"/>
          <p:cNvSpPr/>
          <p:nvPr/>
        </p:nvSpPr>
        <p:spPr>
          <a:xfrm>
            <a:off x="6543196" y="2067558"/>
            <a:ext cx="4137999" cy="7288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u="sng" dirty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132981" y="271729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100,00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 - 100%         		  =  552,00 EUR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606401" y="3133264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vom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100,00 EUR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900414" y="364843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32,00 EUR</a:t>
              </a: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auf den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100,00 EUR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0,00 EUR</a:t>
              </a:r>
            </a:p>
          </p:txBody>
        </p:sp>
      </p:grpSp>
      <p:sp>
        <p:nvSpPr>
          <p:cNvPr id="16" name="Pfeil nach unten 15"/>
          <p:cNvSpPr/>
          <p:nvPr/>
        </p:nvSpPr>
        <p:spPr>
          <a:xfrm rot="13514257">
            <a:off x="4394724" y="4019658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2896954" y="448667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25 €</a:t>
            </a:r>
          </a:p>
        </p:txBody>
      </p:sp>
      <p:sp>
        <p:nvSpPr>
          <p:cNvPr id="43" name="Gefaltete Ecke 42"/>
          <p:cNvSpPr/>
          <p:nvPr/>
        </p:nvSpPr>
        <p:spPr>
          <a:xfrm>
            <a:off x="8743916" y="299714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125 €…</a:t>
            </a:r>
          </a:p>
        </p:txBody>
      </p:sp>
      <p:sp>
        <p:nvSpPr>
          <p:cNvPr id="44" name="Gefaltete Ecke 19">
            <a:extLst>
              <a:ext uri="{FF2B5EF4-FFF2-40B4-BE49-F238E27FC236}">
                <a16:creationId xmlns:a16="http://schemas.microsoft.com/office/drawing/2014/main" id="{0FBBBB04-0B73-4BA6-A577-DD8700E0644C}"/>
              </a:ext>
            </a:extLst>
          </p:cNvPr>
          <p:cNvSpPr/>
          <p:nvPr/>
        </p:nvSpPr>
        <p:spPr>
          <a:xfrm>
            <a:off x="7380007" y="5193595"/>
            <a:ext cx="1491341" cy="135814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32">
            <a:extLst>
              <a:ext uri="{FF2B5EF4-FFF2-40B4-BE49-F238E27FC236}">
                <a16:creationId xmlns:a16="http://schemas.microsoft.com/office/drawing/2014/main" id="{AB115285-DAB4-44F3-961F-A6261458C547}"/>
              </a:ext>
            </a:extLst>
          </p:cNvPr>
          <p:cNvSpPr/>
          <p:nvPr/>
        </p:nvSpPr>
        <p:spPr>
          <a:xfrm>
            <a:off x="8706888" y="5143600"/>
            <a:ext cx="1491341" cy="135814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125 € abzüglich gezahlten 100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</a:p>
        </p:txBody>
      </p:sp>
      <p:sp>
        <p:nvSpPr>
          <p:cNvPr id="46" name="Gefaltete Ecke 33">
            <a:extLst>
              <a:ext uri="{FF2B5EF4-FFF2-40B4-BE49-F238E27FC236}">
                <a16:creationId xmlns:a16="http://schemas.microsoft.com/office/drawing/2014/main" id="{E0BD9334-DAB4-4F3E-98BD-A6309213FD00}"/>
              </a:ext>
            </a:extLst>
          </p:cNvPr>
          <p:cNvSpPr/>
          <p:nvPr/>
        </p:nvSpPr>
        <p:spPr>
          <a:xfrm rot="21418836">
            <a:off x="10006769" y="5141434"/>
            <a:ext cx="1348849" cy="1259213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=25€  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1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9680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Für die Streitwertberechnung ist gem. §§ 40, 48 Abs. 1 S. 1 GKG, 4 Abs. 1 ZPO der Streitwert zum Zeitpunkt des Antragseingangs zugrunde zu legen.</a:t>
            </a:r>
          </a:p>
          <a:p>
            <a:r>
              <a:rPr lang="de-DE" dirty="0"/>
              <a:t>       Der Streitwert bestimmt sich gem. §§ 48 Abs. 1 S. 1 GKG und 6 S. 1 ZPO nach dem Betrag der </a:t>
            </a:r>
          </a:p>
          <a:p>
            <a:r>
              <a:rPr lang="de-DE" dirty="0"/>
              <a:t>       Zahlungsforderung. Gem. §§ 43 Abs. 1, 48 Abs. 1 S. 1 GKG und 4 Abs. 1/2. HS ZPO bleiben die</a:t>
            </a:r>
          </a:p>
          <a:p>
            <a:r>
              <a:rPr lang="de-DE" dirty="0"/>
              <a:t>       vorgerichtlichen Anwaltskosten als Nebenforderungen bei der Streitwertberechnung unberücksichtigt.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6" y="3537742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die Klägerin gem. § 29 Nr. 1  GKG. Sie ist Erstschuldnerin gem. § 31 Abs. 2 S. 1 GKG</a:t>
            </a:r>
          </a:p>
          <a:p>
            <a:r>
              <a:rPr lang="de-DE"/>
              <a:t>    für </a:t>
            </a:r>
            <a:r>
              <a:rPr lang="de-DE" dirty="0"/>
              <a:t>den offenen Betrag. Die Inanspruchnahme der Beklagten</a:t>
            </a:r>
          </a:p>
          <a:p>
            <a:r>
              <a:rPr lang="de-DE" dirty="0"/>
              <a:t>    als Zweitschuldnerin gem. §§ 22 Abs. 1 S. 1, 31 Abs. 2 S. 1 GKG sowie 8 Abs. 1 S. 1 </a:t>
            </a:r>
            <a:r>
              <a:rPr lang="de-DE" dirty="0" err="1"/>
              <a:t>KostVfg</a:t>
            </a:r>
            <a:r>
              <a:rPr lang="de-DE" dirty="0"/>
              <a:t> erfolgt erst </a:t>
            </a:r>
          </a:p>
          <a:p>
            <a:r>
              <a:rPr lang="de-DE" dirty="0"/>
              <a:t>    nach erfolgloser bzw. aussichtsloser Zwangsvollstreckung auf eine Mithaftanfrage der KEJ und auch nur</a:t>
            </a:r>
          </a:p>
          <a:p>
            <a:r>
              <a:rPr lang="de-DE" dirty="0"/>
              <a:t>    im Rahmen der restlichen </a:t>
            </a:r>
            <a:r>
              <a:rPr lang="de-DE" dirty="0" err="1"/>
              <a:t>Mithaft</a:t>
            </a:r>
            <a:r>
              <a:rPr lang="de-DE" dirty="0"/>
              <a:t>, hier in Höhe von 25,00 EUR. 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6" y="514934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Die restlichen Kosten werden im Wege der </a:t>
            </a:r>
            <a:r>
              <a:rPr lang="de-DE" u="sng" dirty="0"/>
              <a:t>Sollstellung </a:t>
            </a:r>
            <a:r>
              <a:rPr lang="de-DE" dirty="0"/>
              <a:t>gem. §§ 4 Abs.2, 15 und 25 </a:t>
            </a:r>
            <a:r>
              <a:rPr lang="de-DE" dirty="0" err="1"/>
              <a:t>KostVfg</a:t>
            </a:r>
            <a:r>
              <a:rPr lang="de-DE" dirty="0"/>
              <a:t>.</a:t>
            </a:r>
          </a:p>
          <a:p>
            <a:r>
              <a:rPr lang="de-DE" dirty="0"/>
              <a:t>     zu Lasten der Klägerin eingefordert.</a:t>
            </a: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Breitbild</PresentationFormat>
  <Paragraphs>93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13</cp:revision>
  <dcterms:created xsi:type="dcterms:W3CDTF">2023-07-24T07:26:55Z</dcterms:created>
  <dcterms:modified xsi:type="dcterms:W3CDTF">2024-12-13T11:27:38Z</dcterms:modified>
</cp:coreProperties>
</file>