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27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51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77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45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2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05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25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80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61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62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2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EA8B-AD85-487A-B56E-303E2164EE0F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584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6603354" y="4537198"/>
            <a:ext cx="4886325" cy="201453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600" u="sng" dirty="0">
                <a:latin typeface="Arial" panose="020B0604020202020204" pitchFamily="34" charset="0"/>
              </a:rPr>
              <a:t>Erlassvermerk mit Uhrzeit </a:t>
            </a:r>
            <a:endParaRPr lang="de-DE" sz="2000" u="sng" dirty="0"/>
          </a:p>
          <a:p>
            <a:pPr algn="ctr"/>
            <a:r>
              <a:rPr lang="de-DE" sz="2000" dirty="0">
                <a:latin typeface="Arial" panose="020B0604020202020204" pitchFamily="34" charset="0"/>
              </a:rPr>
              <a:t>Gewaltschutzverfahren</a:t>
            </a:r>
            <a:endParaRPr lang="de-DE" sz="2000" dirty="0"/>
          </a:p>
          <a:p>
            <a:pPr algn="ctr"/>
            <a:r>
              <a:rPr lang="de-DE" sz="2000" dirty="0">
                <a:latin typeface="Arial" panose="020B0604020202020204" pitchFamily="34" charset="0"/>
              </a:rPr>
              <a:t>Unterbringungssachen </a:t>
            </a:r>
            <a:endParaRPr lang="de-DE" sz="2000" dirty="0"/>
          </a:p>
        </p:txBody>
      </p:sp>
      <p:sp>
        <p:nvSpPr>
          <p:cNvPr id="13" name="Pfeil nach unten 12"/>
          <p:cNvSpPr/>
          <p:nvPr/>
        </p:nvSpPr>
        <p:spPr>
          <a:xfrm>
            <a:off x="7654149" y="4036036"/>
            <a:ext cx="904876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575001" y="4537198"/>
            <a:ext cx="4886325" cy="20145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400" u="sng" dirty="0">
                <a:latin typeface="Arial" panose="020B0604020202020204" pitchFamily="34" charset="0"/>
              </a:rPr>
              <a:t>Vermerk</a:t>
            </a:r>
            <a:r>
              <a:rPr lang="de-DE" sz="2000" dirty="0">
                <a:latin typeface="Arial" panose="020B0604020202020204" pitchFamily="34" charset="0"/>
              </a:rPr>
              <a:t> auf allen Entscheidungen, </a:t>
            </a:r>
          </a:p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</a:rPr>
              <a:t>die den Verfahrensgegenstand ganz oder teilweise erledigen</a:t>
            </a:r>
          </a:p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</a:rPr>
              <a:t>= Endentscheidungen</a:t>
            </a:r>
          </a:p>
        </p:txBody>
      </p:sp>
      <p:sp>
        <p:nvSpPr>
          <p:cNvPr id="14" name="Pfeil nach unten 13"/>
          <p:cNvSpPr/>
          <p:nvPr/>
        </p:nvSpPr>
        <p:spPr>
          <a:xfrm>
            <a:off x="3220262" y="3918005"/>
            <a:ext cx="904876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625888" y="436459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38 III S. 3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446102" y="2803906"/>
            <a:ext cx="9558597" cy="136909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dirty="0">
                <a:latin typeface="Arial" panose="020B0604020202020204" pitchFamily="34" charset="0"/>
              </a:rPr>
              <a:t> </a:t>
            </a:r>
            <a:r>
              <a:rPr lang="de-DE" sz="2000" dirty="0">
                <a:latin typeface="Arial" panose="020B0604020202020204" pitchFamily="34" charset="0"/>
              </a:rPr>
              <a:t>Datum der Übergabe des Beschlusses an die Geschäftsstelle oder der Bekanntgabe durch Verlesen der Beschlussformel </a:t>
            </a:r>
            <a:r>
              <a:rPr lang="de-DE" dirty="0">
                <a:latin typeface="Arial" panose="020B0604020202020204" pitchFamily="34" charset="0"/>
              </a:rPr>
              <a:t>§ 38 III S. 3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endParaRPr lang="de-DE" sz="2000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4553764" y="1594215"/>
            <a:ext cx="3343275" cy="1551250"/>
            <a:chOff x="4553764" y="1594215"/>
            <a:chExt cx="3343275" cy="1551250"/>
          </a:xfrm>
        </p:grpSpPr>
        <p:sp>
          <p:nvSpPr>
            <p:cNvPr id="6" name="Pfeil nach unten 5"/>
            <p:cNvSpPr/>
            <p:nvPr/>
          </p:nvSpPr>
          <p:spPr>
            <a:xfrm>
              <a:off x="5772962" y="2167057"/>
              <a:ext cx="904876" cy="978408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4553764" y="1594215"/>
              <a:ext cx="3343275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Erlassvermerk</a:t>
              </a:r>
              <a:endParaRPr lang="de-DE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1967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7" grpId="0" animBg="1"/>
      <p:bldP spid="14" grpId="0" animBg="1"/>
      <p:bldP spid="11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10286535" y="270636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38 III S. 3 </a:t>
            </a:r>
            <a:r>
              <a:rPr kumimoji="0" lang="de-DE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446107" y="2123923"/>
            <a:ext cx="9558597" cy="410052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das Datum der Übergabe des Beschlusses an die Geschäftsstelle oder der Bekanntgabe durch Verlesen der Beschlussformel (Erlass) ist auf dem Beschluss zu vermerken </a:t>
            </a:r>
          </a:p>
          <a:p>
            <a:r>
              <a:rPr lang="de-DE" sz="20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auf allen Entscheidungen, die den Verfahrensgegenstand ganz oder teilweise erledigen</a:t>
            </a:r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am Ende einer Entscheidung</a:t>
            </a:r>
          </a:p>
          <a:p>
            <a:r>
              <a:rPr lang="de-DE" sz="2000" dirty="0"/>
              <a:t> </a:t>
            </a:r>
          </a:p>
          <a:p>
            <a:r>
              <a:rPr lang="de-DE" sz="2000" dirty="0"/>
              <a:t>§ 38 III </a:t>
            </a:r>
            <a:r>
              <a:rPr lang="de-DE" sz="2000" dirty="0" err="1"/>
              <a:t>FamFG</a:t>
            </a:r>
            <a:r>
              <a:rPr lang="de-DE" sz="2000" dirty="0"/>
              <a:t> – gilt auch für Ehe- und Familienstreitsachen – es gelten aber auch die Vorschriften über die Verkündung entsprechend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4604526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Definition (§ 38 III S. 3 </a:t>
            </a:r>
            <a:r>
              <a:rPr lang="de-DE" sz="2400" b="1" dirty="0" err="1"/>
              <a:t>FamFG</a:t>
            </a:r>
            <a:r>
              <a:rPr lang="de-DE" sz="2400" b="1" dirty="0"/>
              <a:t>): </a:t>
            </a:r>
            <a:endParaRPr lang="de-DE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291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1446107" y="2123923"/>
            <a:ext cx="9558597" cy="410052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Gewaltschutzverfahren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Unterbringungssachen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Versäumnisentscheidung in Familienstreitsachen im SVV</a:t>
            </a:r>
          </a:p>
          <a:p>
            <a:r>
              <a:rPr lang="de-DE" sz="2000" dirty="0"/>
              <a:t> </a:t>
            </a:r>
          </a:p>
          <a:p>
            <a:r>
              <a:rPr lang="de-DE" sz="2000" dirty="0"/>
              <a:t>ein mündlich mitgeteilter Beschluss ist zusätzlich schriftlich bekannt zu geben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Beschwerdefrist beginnt erst mit der schriftlichen Bekanntgabe (§ 63 III S. 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kann die schriftliche Bekanntgabe an einen Beteiligten nicht bewirkt werden, beginnt die Frist spätestens mit Ablauf von fünf Monaten nach Erlass des Beschlusses (§ 63 III S. 2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lvl="0"/>
            <a:endParaRPr lang="de-DE" sz="2000" dirty="0"/>
          </a:p>
          <a:p>
            <a:pPr lvl="0"/>
            <a:endParaRPr lang="de-DE" sz="2000" dirty="0"/>
          </a:p>
          <a:p>
            <a:pPr lvl="0"/>
            <a:endParaRPr lang="de-DE" sz="2000" dirty="0"/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3569797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sng" dirty="0"/>
              <a:t>Erlassvermerk mit Uhrzeit 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689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47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6713047" cy="8349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folgende Alternativen stehen in </a:t>
            </a:r>
            <a:r>
              <a:rPr lang="de-DE" sz="2000" b="1" dirty="0" err="1"/>
              <a:t>forumSTAR</a:t>
            </a:r>
            <a:r>
              <a:rPr lang="de-DE" sz="2000" b="1" dirty="0"/>
              <a:t> zur Auswahl: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565104"/>
              </p:ext>
            </p:extLst>
          </p:nvPr>
        </p:nvGraphicFramePr>
        <p:xfrm>
          <a:off x="2278287" y="2627071"/>
          <a:ext cx="7072311" cy="3169920"/>
        </p:xfrm>
        <a:graphic>
          <a:graphicData uri="http://schemas.openxmlformats.org/drawingml/2006/table">
            <a:tbl>
              <a:tblPr firstRow="1" firstCol="1" bandRow="1"/>
              <a:tblGrid>
                <a:gridCol w="7072311">
                  <a:extLst>
                    <a:ext uri="{9D8B030D-6E8A-4147-A177-3AD203B41FA5}">
                      <a16:colId xmlns:a16="http://schemas.microsoft.com/office/drawing/2014/main" val="1133216947"/>
                    </a:ext>
                  </a:extLst>
                </a:gridCol>
              </a:tblGrid>
              <a:tr h="1257301">
                <a:tc>
                  <a:txBody>
                    <a:bodyPr/>
                    <a:lstStyle/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	und Zeitpunkt der sofortigen Wirksamkeit (wg. Spezialvorschrift)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(Nur wenn teilweise) der Ziffer …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Übergabe an die Geschäftsstelle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Zeitpunkt mit Uhrzeit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Bekanntgabe durch Verlesen der Beschlussformel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Zeitpunkt mit Uhrzeit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Verkündung (Ehe- und Familiensachen)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durch Vorlesen der Beschlussformel (§ 311 II S. 1 ZPO)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durch Bezugnahme der Beschlussformel (§ 311 II S. 1 ZPO bzw. § 142 III </a:t>
                      </a:r>
                      <a:r>
                        <a:rPr lang="de-DE" sz="1600" dirty="0" err="1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FamFG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an Verkündung statt zugestellt (§§ 113 </a:t>
                      </a:r>
                      <a:r>
                        <a:rPr lang="de-DE" sz="1600" dirty="0" err="1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FamFG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 310 III ZPO)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353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82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>
            <a:off x="1659243" y="2789592"/>
            <a:ext cx="2112303" cy="205108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Welcher Erlass-vermerk ist der richtige?</a:t>
            </a:r>
          </a:p>
        </p:txBody>
      </p:sp>
      <p:sp>
        <p:nvSpPr>
          <p:cNvPr id="12" name="Gefaltete Ecke 11"/>
          <p:cNvSpPr/>
          <p:nvPr/>
        </p:nvSpPr>
        <p:spPr>
          <a:xfrm rot="341317">
            <a:off x="7253144" y="2889229"/>
            <a:ext cx="2112303" cy="205108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noProof="0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A16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54312">
            <a:off x="4543698" y="2716794"/>
            <a:ext cx="2112303" cy="205108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Es folgt…</a:t>
            </a:r>
          </a:p>
        </p:txBody>
      </p:sp>
    </p:spTree>
    <p:extLst>
      <p:ext uri="{BB962C8B-B14F-4D97-AF65-F5344CB8AC3E}">
        <p14:creationId xmlns:p14="http://schemas.microsoft.com/office/powerpoint/2010/main" val="108352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Breitbild</PresentationFormat>
  <Paragraphs>78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2023-06-27T08:47:16Z</dcterms:created>
  <dcterms:modified xsi:type="dcterms:W3CDTF">2025-01-16T07:42:30Z</dcterms:modified>
</cp:coreProperties>
</file>