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4" r:id="rId3"/>
    <p:sldId id="325" r:id="rId4"/>
    <p:sldId id="326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8" autoAdjust="0"/>
    <p:restoredTop sz="94660"/>
  </p:normalViewPr>
  <p:slideViewPr>
    <p:cSldViewPr snapToGrid="0">
      <p:cViewPr varScale="1">
        <p:scale>
          <a:sx n="96" d="100"/>
          <a:sy n="96" d="100"/>
        </p:scale>
        <p:origin x="3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04EE6A-AB7A-4224-8567-4A524459C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951FEA8-FE24-431C-864C-3F76397B9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409486-D5AB-466D-92B8-2105FC0E8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3847A1-D027-4908-B2A2-8901BC9F5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31B03A-76DD-446D-8D4A-E4721508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142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D302E4-3A41-4ED0-96EF-65B17AD21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989CA71-208D-44F0-BCBD-3B5446A04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BBAA17-1234-473D-A6C7-215330DB3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610493-9561-47F9-91D8-3E205E647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2006B9-125E-469F-92BB-AA940D1F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814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28B5B0-B1B9-4A28-B2FD-453FC36301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3256163-1E89-4891-BC4B-0853997FB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BB412F-5A3D-43B5-A7B5-A0752290C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235D6D-88AC-4D64-92E0-1AA5B2E7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F4AAD0-A249-454F-B2EB-1EED9618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27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E77D7B-0727-4CE0-B1FC-F77BCF8E7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62AB22-334F-42DA-ADEF-51BA6167B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7FB301-5A3A-4F77-A21A-7C191902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4A5647-6884-472E-8C57-D804E6EFF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F241C4-22A4-400D-8507-DEA1C8C6D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530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C1AACC-35A3-4DA3-BA2D-B1FE8DF3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74BD7A-549F-40C3-870E-A185DDAE9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AF17C7-2B48-4889-A561-7CC8464F5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73CFFA-ECAF-4FFA-A196-FB7057BC5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0B5955-69F6-4770-8258-C2EFC418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95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097D3-7D17-465F-AB20-56AD881BF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32D38B-9C52-44AC-8CF1-DD7D6D6DC1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382F2CB-A6C9-482A-B01C-DDC20A19D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5DAB4D-D65A-4645-87ED-D3A2D1F58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20AECEF-6FF1-475C-8948-035B701AD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F985A4-1ADB-481C-A5DE-DF6B3A88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106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BAFC2B-E1BE-47E6-A6A6-A3A13F412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E995FB-8152-4C75-BAB7-0241AAE75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95C901-075D-47BA-8BAE-098E91431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2A310D0-2325-4CFA-9807-86E0BFFFB3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8835507-6ED9-40D7-B768-30C956A2EF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6EB9F1B-08E3-473A-AD9C-F6805234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CB6B3E0-23E7-4C91-9B26-8CBD4D6D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34460E0-205E-41D8-A350-447F92276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987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2E3978-2938-49B8-911F-6E07BB6F6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82DD587-98EB-4BAE-99B7-37BF0CCA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7BB5E81-1F67-45D6-AF5B-6DA856D95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C3AEAA1-212C-4C67-B29C-BD3143410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80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AF68B2-AD4C-4DF3-AB70-7C88C7815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3FB2DFA-1CE1-4770-8456-74987CD0C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3EF6853-F1AB-4D04-9B93-AE0186B24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3996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B3F2E2-BB41-4A40-B658-A803EDC78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CC58B6-9895-4E31-A445-93F8827B8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D5BC167-CF04-4729-BF93-1FB32A971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CF8017-124F-47B8-80AC-7886ACBBC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1F1C23-436B-4A06-BF11-0CF45C7B9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3402C6-A9B5-4AFE-98F3-B4474AD92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760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F4939C-CF0A-42CF-8B4F-92D9B08CC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259F337-BAD6-4773-9122-62792E964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5A1148A-16FB-48EC-805F-CAB91719D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2E9875-571D-4CD8-812E-669DE0AA5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801550E-97ED-4CEA-AFF6-430A04795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407B79-FC95-400E-8A5D-77E07FB74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651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75E092F-DB79-47C5-821E-7757FE0D7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6FD6F41-6B8B-4F30-85D0-9A02FF7D3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3F8F55-BDD6-478D-A718-D35AE4383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27D01-B39E-4326-9C7F-102D309C32E8}" type="datetimeFigureOut">
              <a:rPr lang="de-DE" smtClean="0"/>
              <a:t>26.05.2025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77651D-40C3-4101-8211-A1A5E0F81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D2C8A6-6C66-4AE1-B7E4-6237725C2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9FCB2-1F38-4928-8328-9839348912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5178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DF7230-EA86-4D80-A1CF-DB910A8A61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Erbbaurecht</a:t>
            </a:r>
          </a:p>
        </p:txBody>
      </p:sp>
    </p:spTree>
    <p:extLst>
      <p:ext uri="{BB962C8B-B14F-4D97-AF65-F5344CB8AC3E}">
        <p14:creationId xmlns:p14="http://schemas.microsoft.com/office/powerpoint/2010/main" val="3669463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776F1B6-8EF8-4A1C-8B5E-3370B6702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de-DE" sz="7200"/>
              <a:t>Erbbaurecht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E6FFC9-F389-4C4F-BD66-4B0D614E6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de-DE" sz="2000" dirty="0"/>
              <a:t>Erbbaurecht ist das veräußerliche und vererbliche Recht, auf oder unter Oberfläche eines Grundstücks ein Bauwerk zu haben. § 1 I </a:t>
            </a:r>
            <a:r>
              <a:rPr lang="de-DE" sz="2000" dirty="0" err="1"/>
              <a:t>ErbbauRG</a:t>
            </a:r>
            <a:endParaRPr lang="de-DE" sz="2000" dirty="0"/>
          </a:p>
          <a:p>
            <a:r>
              <a:rPr lang="de-DE" sz="2000" dirty="0"/>
              <a:t>Der Erbbauberechtigte erhält ein dingliches Recht an einem fremden Grundstück. </a:t>
            </a:r>
          </a:p>
          <a:p>
            <a:r>
              <a:rPr lang="de-DE" sz="2000" dirty="0"/>
              <a:t>Für das Gebäude wird nunmehr ein eigenes Grundbuch, das Erbbaugrundbuch, gebildet. Auch die Bildung von Wohnungsgrundbüchern ist möglich. Man spricht dann vom Wohnungserbbaurecht. </a:t>
            </a:r>
          </a:p>
        </p:txBody>
      </p:sp>
    </p:spTree>
    <p:extLst>
      <p:ext uri="{BB962C8B-B14F-4D97-AF65-F5344CB8AC3E}">
        <p14:creationId xmlns:p14="http://schemas.microsoft.com/office/powerpoint/2010/main" val="2967546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9514462-621A-48E2-A889-1FE532C1F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de-DE" sz="7200"/>
              <a:t>Erbbaurecht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D92D75-7521-4D66-9F3D-CF54D8A90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de-DE" sz="1700" dirty="0"/>
              <a:t>Entstehung:</a:t>
            </a:r>
          </a:p>
          <a:p>
            <a:r>
              <a:rPr lang="de-DE" sz="1700" dirty="0"/>
              <a:t>Ein Erbbaurecht entsteht durch:</a:t>
            </a:r>
          </a:p>
          <a:p>
            <a:r>
              <a:rPr lang="de-DE" sz="1700" dirty="0"/>
              <a:t>Einigung zwischen Eigentümer und Erbbauberechtigten und Eintragung im Grundstücksgrundbuch (Abt. II)</a:t>
            </a:r>
          </a:p>
          <a:p>
            <a:r>
              <a:rPr lang="de-DE" sz="1700" dirty="0"/>
              <a:t>Die Einzelheiten bei der Erteilung eines Erbbaurechts, zum Beispiel die Höhe des Erbbauzinses und die Laufzeit, werden zwischen dem Grundstückseigentümer und dem Erbbauberechtigten im Erbbauvertrag festgehalten.</a:t>
            </a:r>
          </a:p>
          <a:p>
            <a:r>
              <a:rPr lang="de-DE" sz="1700" dirty="0"/>
              <a:t>Dieser Vertrag muss schriftlich abgeschlossen und von einem Notar beurkundet werden.</a:t>
            </a:r>
          </a:p>
          <a:p>
            <a:endParaRPr lang="de-DE" sz="1700" dirty="0"/>
          </a:p>
        </p:txBody>
      </p:sp>
    </p:spTree>
    <p:extLst>
      <p:ext uri="{BB962C8B-B14F-4D97-AF65-F5344CB8AC3E}">
        <p14:creationId xmlns:p14="http://schemas.microsoft.com/office/powerpoint/2010/main" val="386242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0DB5B5-E779-4364-B5D8-3907BA75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de-DE" sz="7200"/>
              <a:t>Erbbaurecht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A80B79-570D-413A-A155-6EA64423A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de-DE" sz="2200" dirty="0"/>
              <a:t>Nach Beendigung des Erbbaurechts fällt das Gebäude an den Grundstückseigentümer, nach Zahlung einer Entschädigung, zurück.</a:t>
            </a:r>
          </a:p>
          <a:p>
            <a:r>
              <a:rPr lang="de-DE" sz="2200" dirty="0"/>
              <a:t>Nach Eingang der Aufgabeerklärung des Erbbauberechtigten, der Zustimmung des Eigentümers und der Zustimmung dinglicher Berechtigter erfolgt die Löschung im Grundstücksgrundbuch und die Schließung des Erbbaugrundbuchs von Amts wegen.</a:t>
            </a:r>
          </a:p>
        </p:txBody>
      </p:sp>
    </p:spTree>
    <p:extLst>
      <p:ext uri="{BB962C8B-B14F-4D97-AF65-F5344CB8AC3E}">
        <p14:creationId xmlns:p14="http://schemas.microsoft.com/office/powerpoint/2010/main" val="554138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Breitbild</PresentationFormat>
  <Paragraphs>14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Erbbaurecht</vt:lpstr>
      <vt:lpstr>Erbbaurecht</vt:lpstr>
      <vt:lpstr>Erbbaurecht</vt:lpstr>
      <vt:lpstr>Erbbaurecht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Erbbaurecht</dc:title>
  <dc:creator>Simmerl-Hübner, Susanne</dc:creator>
  <cp:lastModifiedBy>Simmerl-Hübner, Susanne</cp:lastModifiedBy>
  <cp:revision>1</cp:revision>
  <dcterms:created xsi:type="dcterms:W3CDTF">2025-05-26T14:33:03Z</dcterms:created>
  <dcterms:modified xsi:type="dcterms:W3CDTF">2025-05-26T14:33:47Z</dcterms:modified>
</cp:coreProperties>
</file>