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61" r:id="rId3"/>
    <p:sldId id="262" r:id="rId4"/>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93F4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5" autoAdjust="0"/>
    <p:restoredTop sz="94660"/>
  </p:normalViewPr>
  <p:slideViewPr>
    <p:cSldViewPr snapToGrid="0" showGuides="1">
      <p:cViewPr varScale="1">
        <p:scale>
          <a:sx n="120" d="100"/>
          <a:sy n="120" d="100"/>
        </p:scale>
        <p:origin x="114" y="33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3D17F9-FC6F-496C-A800-D238553E0844}"/>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DD6F4CCA-DA36-476F-907E-328E8056073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A16AB541-2557-4470-BA14-38D2878BE9BD}"/>
              </a:ext>
            </a:extLst>
          </p:cNvPr>
          <p:cNvSpPr>
            <a:spLocks noGrp="1"/>
          </p:cNvSpPr>
          <p:nvPr>
            <p:ph type="dt" sz="half" idx="10"/>
          </p:nvPr>
        </p:nvSpPr>
        <p:spPr/>
        <p:txBody>
          <a:bodyPr/>
          <a:lstStyle/>
          <a:p>
            <a:fld id="{8F381235-19C1-4E0E-A222-AF852201EB24}" type="datetimeFigureOut">
              <a:rPr lang="de-DE" smtClean="0"/>
              <a:t>15.01.2025</a:t>
            </a:fld>
            <a:endParaRPr lang="de-DE"/>
          </a:p>
        </p:txBody>
      </p:sp>
      <p:sp>
        <p:nvSpPr>
          <p:cNvPr id="5" name="Fußzeilenplatzhalter 4">
            <a:extLst>
              <a:ext uri="{FF2B5EF4-FFF2-40B4-BE49-F238E27FC236}">
                <a16:creationId xmlns:a16="http://schemas.microsoft.com/office/drawing/2014/main" id="{EC3E964F-61D8-4DC0-8837-0169028543C4}"/>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F899E3B6-878E-4033-8E31-9CC128EC0990}"/>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41553404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0A1343B-5206-4CC9-BEE3-943255AE7943}"/>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54617EC8-2B09-4F9D-B5A1-A2B99FAEFD2A}"/>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29541D5C-37CD-4094-BDFE-7942B80A2833}"/>
              </a:ext>
            </a:extLst>
          </p:cNvPr>
          <p:cNvSpPr>
            <a:spLocks noGrp="1"/>
          </p:cNvSpPr>
          <p:nvPr>
            <p:ph type="dt" sz="half" idx="10"/>
          </p:nvPr>
        </p:nvSpPr>
        <p:spPr/>
        <p:txBody>
          <a:bodyPr/>
          <a:lstStyle/>
          <a:p>
            <a:fld id="{8F381235-19C1-4E0E-A222-AF852201EB24}" type="datetimeFigureOut">
              <a:rPr lang="de-DE" smtClean="0"/>
              <a:t>15.01.2025</a:t>
            </a:fld>
            <a:endParaRPr lang="de-DE"/>
          </a:p>
        </p:txBody>
      </p:sp>
      <p:sp>
        <p:nvSpPr>
          <p:cNvPr id="5" name="Fußzeilenplatzhalter 4">
            <a:extLst>
              <a:ext uri="{FF2B5EF4-FFF2-40B4-BE49-F238E27FC236}">
                <a16:creationId xmlns:a16="http://schemas.microsoft.com/office/drawing/2014/main" id="{39B8FA8D-3073-4335-9987-483C5F4A8C3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9C25683C-CD0A-4B95-8680-0781C0997520}"/>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5676074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7EC5F252-2992-46B7-B573-06E91B3C71BF}"/>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0066CF43-4421-421B-9A8F-D2B97C215FED}"/>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946D4E1D-8F5D-4CF8-82D2-85B33FA72EEB}"/>
              </a:ext>
            </a:extLst>
          </p:cNvPr>
          <p:cNvSpPr>
            <a:spLocks noGrp="1"/>
          </p:cNvSpPr>
          <p:nvPr>
            <p:ph type="dt" sz="half" idx="10"/>
          </p:nvPr>
        </p:nvSpPr>
        <p:spPr/>
        <p:txBody>
          <a:bodyPr/>
          <a:lstStyle/>
          <a:p>
            <a:fld id="{8F381235-19C1-4E0E-A222-AF852201EB24}" type="datetimeFigureOut">
              <a:rPr lang="de-DE" smtClean="0"/>
              <a:t>15.01.2025</a:t>
            </a:fld>
            <a:endParaRPr lang="de-DE"/>
          </a:p>
        </p:txBody>
      </p:sp>
      <p:sp>
        <p:nvSpPr>
          <p:cNvPr id="5" name="Fußzeilenplatzhalter 4">
            <a:extLst>
              <a:ext uri="{FF2B5EF4-FFF2-40B4-BE49-F238E27FC236}">
                <a16:creationId xmlns:a16="http://schemas.microsoft.com/office/drawing/2014/main" id="{07F39A26-D13A-4400-AED1-DF55ABB05ABD}"/>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07705AF-B78D-4A09-9BD3-92BFEB5C3D2F}"/>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1838029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CE2EC5-48A2-4F56-8A0C-56C3FB35991C}"/>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9F901CF8-7A62-49CD-A741-5207140D956F}"/>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8849245-9A67-4D31-BB05-053F95189380}"/>
              </a:ext>
            </a:extLst>
          </p:cNvPr>
          <p:cNvSpPr>
            <a:spLocks noGrp="1"/>
          </p:cNvSpPr>
          <p:nvPr>
            <p:ph type="dt" sz="half" idx="10"/>
          </p:nvPr>
        </p:nvSpPr>
        <p:spPr/>
        <p:txBody>
          <a:bodyPr/>
          <a:lstStyle/>
          <a:p>
            <a:fld id="{8F381235-19C1-4E0E-A222-AF852201EB24}" type="datetimeFigureOut">
              <a:rPr lang="de-DE" smtClean="0"/>
              <a:t>15.01.2025</a:t>
            </a:fld>
            <a:endParaRPr lang="de-DE"/>
          </a:p>
        </p:txBody>
      </p:sp>
      <p:sp>
        <p:nvSpPr>
          <p:cNvPr id="5" name="Fußzeilenplatzhalter 4">
            <a:extLst>
              <a:ext uri="{FF2B5EF4-FFF2-40B4-BE49-F238E27FC236}">
                <a16:creationId xmlns:a16="http://schemas.microsoft.com/office/drawing/2014/main" id="{48D8DB57-3C5F-49D6-A8A5-841694B4E4F2}"/>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6B783A83-3CB0-428D-B007-87DED164484E}"/>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756260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DD0E3B-74D4-47B0-9A53-3342146B6A15}"/>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5F97932F-5B50-4341-A7B2-802EB64CAD2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B020A949-A9D3-4A30-953C-7F119BBE47B2}"/>
              </a:ext>
            </a:extLst>
          </p:cNvPr>
          <p:cNvSpPr>
            <a:spLocks noGrp="1"/>
          </p:cNvSpPr>
          <p:nvPr>
            <p:ph type="dt" sz="half" idx="10"/>
          </p:nvPr>
        </p:nvSpPr>
        <p:spPr/>
        <p:txBody>
          <a:bodyPr/>
          <a:lstStyle/>
          <a:p>
            <a:fld id="{8F381235-19C1-4E0E-A222-AF852201EB24}" type="datetimeFigureOut">
              <a:rPr lang="de-DE" smtClean="0"/>
              <a:t>15.01.2025</a:t>
            </a:fld>
            <a:endParaRPr lang="de-DE"/>
          </a:p>
        </p:txBody>
      </p:sp>
      <p:sp>
        <p:nvSpPr>
          <p:cNvPr id="5" name="Fußzeilenplatzhalter 4">
            <a:extLst>
              <a:ext uri="{FF2B5EF4-FFF2-40B4-BE49-F238E27FC236}">
                <a16:creationId xmlns:a16="http://schemas.microsoft.com/office/drawing/2014/main" id="{95E93653-3613-4A8A-8E89-5F9FE6FE2331}"/>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B5721F8D-F1B6-46D0-90A0-1A666C62F9C4}"/>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9726819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73C9ED-89CE-4C68-A498-AD09BD43D6EA}"/>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93070962-D92E-42D1-8224-90A335555D70}"/>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DFF116D5-012D-4226-BA75-56D50D1EB426}"/>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94AA66F6-F21A-4480-8ACE-136A79664B43}"/>
              </a:ext>
            </a:extLst>
          </p:cNvPr>
          <p:cNvSpPr>
            <a:spLocks noGrp="1"/>
          </p:cNvSpPr>
          <p:nvPr>
            <p:ph type="dt" sz="half" idx="10"/>
          </p:nvPr>
        </p:nvSpPr>
        <p:spPr/>
        <p:txBody>
          <a:bodyPr/>
          <a:lstStyle/>
          <a:p>
            <a:fld id="{8F381235-19C1-4E0E-A222-AF852201EB24}" type="datetimeFigureOut">
              <a:rPr lang="de-DE" smtClean="0"/>
              <a:t>15.01.2025</a:t>
            </a:fld>
            <a:endParaRPr lang="de-DE"/>
          </a:p>
        </p:txBody>
      </p:sp>
      <p:sp>
        <p:nvSpPr>
          <p:cNvPr id="6" name="Fußzeilenplatzhalter 5">
            <a:extLst>
              <a:ext uri="{FF2B5EF4-FFF2-40B4-BE49-F238E27FC236}">
                <a16:creationId xmlns:a16="http://schemas.microsoft.com/office/drawing/2014/main" id="{F485DAFB-9FB9-4316-9172-C2FBEB85E8D8}"/>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168BEBDC-00BE-4C6D-BDDF-42428E3D8D7F}"/>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22992952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5B1184C-5F8F-4377-85AD-C3433099FE01}"/>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DA3F3FAD-DD5D-416A-B8FD-F7C1A937EA9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5DDF30C5-EB2C-4AD2-9E85-AB7EBB0DBC39}"/>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F1370E74-437F-4A38-B67D-E1719BF93EB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04288219-BDBB-4D92-A8A6-2CB2E245139F}"/>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B9A552D0-243F-444B-92FC-9A7B13B8809A}"/>
              </a:ext>
            </a:extLst>
          </p:cNvPr>
          <p:cNvSpPr>
            <a:spLocks noGrp="1"/>
          </p:cNvSpPr>
          <p:nvPr>
            <p:ph type="dt" sz="half" idx="10"/>
          </p:nvPr>
        </p:nvSpPr>
        <p:spPr/>
        <p:txBody>
          <a:bodyPr/>
          <a:lstStyle/>
          <a:p>
            <a:fld id="{8F381235-19C1-4E0E-A222-AF852201EB24}" type="datetimeFigureOut">
              <a:rPr lang="de-DE" smtClean="0"/>
              <a:t>15.01.2025</a:t>
            </a:fld>
            <a:endParaRPr lang="de-DE"/>
          </a:p>
        </p:txBody>
      </p:sp>
      <p:sp>
        <p:nvSpPr>
          <p:cNvPr id="8" name="Fußzeilenplatzhalter 7">
            <a:extLst>
              <a:ext uri="{FF2B5EF4-FFF2-40B4-BE49-F238E27FC236}">
                <a16:creationId xmlns:a16="http://schemas.microsoft.com/office/drawing/2014/main" id="{DFB86493-0D26-45C3-BE1F-FF098CDD9BD2}"/>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6F1185C9-758B-4926-A509-DA098D8658A3}"/>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42129484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18138C-1993-4A5D-837E-0B775F14F00F}"/>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88A3D88E-3944-4D4A-8ACF-F2D27F1F5091}"/>
              </a:ext>
            </a:extLst>
          </p:cNvPr>
          <p:cNvSpPr>
            <a:spLocks noGrp="1"/>
          </p:cNvSpPr>
          <p:nvPr>
            <p:ph type="dt" sz="half" idx="10"/>
          </p:nvPr>
        </p:nvSpPr>
        <p:spPr/>
        <p:txBody>
          <a:bodyPr/>
          <a:lstStyle/>
          <a:p>
            <a:fld id="{8F381235-19C1-4E0E-A222-AF852201EB24}" type="datetimeFigureOut">
              <a:rPr lang="de-DE" smtClean="0"/>
              <a:t>15.01.2025</a:t>
            </a:fld>
            <a:endParaRPr lang="de-DE"/>
          </a:p>
        </p:txBody>
      </p:sp>
      <p:sp>
        <p:nvSpPr>
          <p:cNvPr id="4" name="Fußzeilenplatzhalter 3">
            <a:extLst>
              <a:ext uri="{FF2B5EF4-FFF2-40B4-BE49-F238E27FC236}">
                <a16:creationId xmlns:a16="http://schemas.microsoft.com/office/drawing/2014/main" id="{741CB50F-A4EB-4E90-8CF3-AAD83F53C938}"/>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41F128F0-4191-4048-AA34-9A35E5D00D4A}"/>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32961322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9C0C0AD7-7DDE-48A9-BDF3-181726979F5E}"/>
              </a:ext>
            </a:extLst>
          </p:cNvPr>
          <p:cNvSpPr>
            <a:spLocks noGrp="1"/>
          </p:cNvSpPr>
          <p:nvPr>
            <p:ph type="dt" sz="half" idx="10"/>
          </p:nvPr>
        </p:nvSpPr>
        <p:spPr/>
        <p:txBody>
          <a:bodyPr/>
          <a:lstStyle/>
          <a:p>
            <a:fld id="{8F381235-19C1-4E0E-A222-AF852201EB24}" type="datetimeFigureOut">
              <a:rPr lang="de-DE" smtClean="0"/>
              <a:t>15.01.2025</a:t>
            </a:fld>
            <a:endParaRPr lang="de-DE"/>
          </a:p>
        </p:txBody>
      </p:sp>
      <p:sp>
        <p:nvSpPr>
          <p:cNvPr id="3" name="Fußzeilenplatzhalter 2">
            <a:extLst>
              <a:ext uri="{FF2B5EF4-FFF2-40B4-BE49-F238E27FC236}">
                <a16:creationId xmlns:a16="http://schemas.microsoft.com/office/drawing/2014/main" id="{5BBF7D6A-F87B-440F-A50B-E9ACC9F8B865}"/>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8A5247CF-D0F8-45D1-9AB4-D766B5ECE3CC}"/>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3628403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BDA2DD-85AF-47F4-B6B6-5203CC9B723C}"/>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B5FDDDE6-5CF3-4389-80EA-F14C5E72D4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A829E6E0-D054-4DE0-BC8B-CCE8C2B047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849DDD2C-47EE-4296-842C-9761150B2F3C}"/>
              </a:ext>
            </a:extLst>
          </p:cNvPr>
          <p:cNvSpPr>
            <a:spLocks noGrp="1"/>
          </p:cNvSpPr>
          <p:nvPr>
            <p:ph type="dt" sz="half" idx="10"/>
          </p:nvPr>
        </p:nvSpPr>
        <p:spPr/>
        <p:txBody>
          <a:bodyPr/>
          <a:lstStyle/>
          <a:p>
            <a:fld id="{8F381235-19C1-4E0E-A222-AF852201EB24}" type="datetimeFigureOut">
              <a:rPr lang="de-DE" smtClean="0"/>
              <a:t>15.01.2025</a:t>
            </a:fld>
            <a:endParaRPr lang="de-DE"/>
          </a:p>
        </p:txBody>
      </p:sp>
      <p:sp>
        <p:nvSpPr>
          <p:cNvPr id="6" name="Fußzeilenplatzhalter 5">
            <a:extLst>
              <a:ext uri="{FF2B5EF4-FFF2-40B4-BE49-F238E27FC236}">
                <a16:creationId xmlns:a16="http://schemas.microsoft.com/office/drawing/2014/main" id="{F514C211-2C2D-4EFC-BD74-48DB747130E3}"/>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A1E187C5-0B5D-4CA1-B0DE-B6304B193676}"/>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22081960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459410-A12F-46B2-B8CF-8BEA4C0988DB}"/>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A64A7637-FF37-4F45-BB11-9A248292304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2B5F4AE9-539B-46A5-86F6-F3A5B8DC5A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1E733F17-F0E5-4341-B020-DD9F9DF8FE08}"/>
              </a:ext>
            </a:extLst>
          </p:cNvPr>
          <p:cNvSpPr>
            <a:spLocks noGrp="1"/>
          </p:cNvSpPr>
          <p:nvPr>
            <p:ph type="dt" sz="half" idx="10"/>
          </p:nvPr>
        </p:nvSpPr>
        <p:spPr/>
        <p:txBody>
          <a:bodyPr/>
          <a:lstStyle/>
          <a:p>
            <a:fld id="{8F381235-19C1-4E0E-A222-AF852201EB24}" type="datetimeFigureOut">
              <a:rPr lang="de-DE" smtClean="0"/>
              <a:t>15.01.2025</a:t>
            </a:fld>
            <a:endParaRPr lang="de-DE"/>
          </a:p>
        </p:txBody>
      </p:sp>
      <p:sp>
        <p:nvSpPr>
          <p:cNvPr id="6" name="Fußzeilenplatzhalter 5">
            <a:extLst>
              <a:ext uri="{FF2B5EF4-FFF2-40B4-BE49-F238E27FC236}">
                <a16:creationId xmlns:a16="http://schemas.microsoft.com/office/drawing/2014/main" id="{1954DA66-955E-4B31-B894-91327F7223F9}"/>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47E8FD1A-4A11-42B3-8C1B-1175271D1798}"/>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12682013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3323CEA1-0EB8-4EDF-998B-2A3329BF636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8C659617-B1C1-4541-99CA-8A6347285B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BAC2F94D-DEE6-4EBD-A580-6A7BA59BFB4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381235-19C1-4E0E-A222-AF852201EB24}" type="datetimeFigureOut">
              <a:rPr lang="de-DE" smtClean="0"/>
              <a:t>15.01.2025</a:t>
            </a:fld>
            <a:endParaRPr lang="de-DE"/>
          </a:p>
        </p:txBody>
      </p:sp>
      <p:sp>
        <p:nvSpPr>
          <p:cNvPr id="5" name="Fußzeilenplatzhalter 4">
            <a:extLst>
              <a:ext uri="{FF2B5EF4-FFF2-40B4-BE49-F238E27FC236}">
                <a16:creationId xmlns:a16="http://schemas.microsoft.com/office/drawing/2014/main" id="{95FA43B8-7347-47A2-84A1-36F6FD58132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BF551DDF-2344-4F46-A6CF-54E125B7C69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2ACDC1-B553-4347-9EA0-526F5CD8C285}" type="slidenum">
              <a:rPr lang="de-DE" smtClean="0"/>
              <a:t>‹Nr.›</a:t>
            </a:fld>
            <a:endParaRPr lang="de-DE"/>
          </a:p>
        </p:txBody>
      </p:sp>
    </p:spTree>
    <p:extLst>
      <p:ext uri="{BB962C8B-B14F-4D97-AF65-F5344CB8AC3E}">
        <p14:creationId xmlns:p14="http://schemas.microsoft.com/office/powerpoint/2010/main" val="40102237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899732" y="84289"/>
            <a:ext cx="6472988" cy="914400"/>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Familiensachen</a:t>
            </a: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KG-Ref.AF Carus</a:t>
            </a:r>
            <a:endParaRPr lang="de-DE" dirty="0">
              <a:solidFill>
                <a:schemeClr val="tx1"/>
              </a:solidFill>
            </a:endParaRPr>
          </a:p>
        </p:txBody>
      </p:sp>
      <p:sp>
        <p:nvSpPr>
          <p:cNvPr id="13" name="Gefaltete Ecke 4">
            <a:extLst>
              <a:ext uri="{FF2B5EF4-FFF2-40B4-BE49-F238E27FC236}">
                <a16:creationId xmlns:a16="http://schemas.microsoft.com/office/drawing/2014/main" id="{5D8E5411-EF7D-4073-B09F-DCAA9500DACA}"/>
              </a:ext>
            </a:extLst>
          </p:cNvPr>
          <p:cNvSpPr/>
          <p:nvPr/>
        </p:nvSpPr>
        <p:spPr>
          <a:xfrm>
            <a:off x="564274" y="183681"/>
            <a:ext cx="1483428" cy="1323481"/>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A12</a:t>
            </a:r>
          </a:p>
        </p:txBody>
      </p:sp>
      <p:sp>
        <p:nvSpPr>
          <p:cNvPr id="7" name="Rechteck: abgerundete Ecken 6">
            <a:extLst>
              <a:ext uri="{FF2B5EF4-FFF2-40B4-BE49-F238E27FC236}">
                <a16:creationId xmlns:a16="http://schemas.microsoft.com/office/drawing/2014/main" id="{55DA7EB7-3E31-4967-930D-E5BAADA5AC19}"/>
              </a:ext>
            </a:extLst>
          </p:cNvPr>
          <p:cNvSpPr/>
          <p:nvPr/>
        </p:nvSpPr>
        <p:spPr>
          <a:xfrm>
            <a:off x="406955" y="1913759"/>
            <a:ext cx="11378089" cy="1049747"/>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dirty="0"/>
              <a:t>a) Wer ist in einem Antragsverfahren immer Beteiligter? Nennen Sie die gesetzliche Bestimmung! </a:t>
            </a:r>
          </a:p>
        </p:txBody>
      </p:sp>
      <p:sp>
        <p:nvSpPr>
          <p:cNvPr id="3" name="Rechteck: abgerundete Ecken 2">
            <a:extLst>
              <a:ext uri="{FF2B5EF4-FFF2-40B4-BE49-F238E27FC236}">
                <a16:creationId xmlns:a16="http://schemas.microsoft.com/office/drawing/2014/main" id="{2144E7AF-AA3B-45A3-A418-6065A57DC545}"/>
              </a:ext>
            </a:extLst>
          </p:cNvPr>
          <p:cNvSpPr/>
          <p:nvPr/>
        </p:nvSpPr>
        <p:spPr>
          <a:xfrm>
            <a:off x="2284203" y="3076568"/>
            <a:ext cx="4156353" cy="611685"/>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a:solidFill>
                  <a:schemeClr val="tx1"/>
                </a:solidFill>
              </a:rPr>
              <a:t>Antragsteller (§ 7 I FamFG) </a:t>
            </a:r>
            <a:endParaRPr lang="de-DE" sz="2400" dirty="0">
              <a:solidFill>
                <a:schemeClr val="tx1"/>
              </a:solidFill>
            </a:endParaRPr>
          </a:p>
        </p:txBody>
      </p:sp>
      <p:sp>
        <p:nvSpPr>
          <p:cNvPr id="15" name="Rechteck: abgerundete Ecken 14">
            <a:extLst>
              <a:ext uri="{FF2B5EF4-FFF2-40B4-BE49-F238E27FC236}">
                <a16:creationId xmlns:a16="http://schemas.microsoft.com/office/drawing/2014/main" id="{1592E27E-B8A6-4592-A7D4-2002B0717BBE}"/>
              </a:ext>
            </a:extLst>
          </p:cNvPr>
          <p:cNvSpPr/>
          <p:nvPr/>
        </p:nvSpPr>
        <p:spPr>
          <a:xfrm>
            <a:off x="564274" y="4159055"/>
            <a:ext cx="10416129" cy="892012"/>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de-DE" sz="2400" dirty="0"/>
              <a:t>b) Wird jeder, der Angehört wird automatisch zum Beteiligten eines Verfahrens? Nennen Sie die gesetzliche Bestimmung! Bestimmungen!</a:t>
            </a:r>
          </a:p>
        </p:txBody>
      </p:sp>
      <p:sp>
        <p:nvSpPr>
          <p:cNvPr id="16" name="Rechteck: abgerundete Ecken 15">
            <a:extLst>
              <a:ext uri="{FF2B5EF4-FFF2-40B4-BE49-F238E27FC236}">
                <a16:creationId xmlns:a16="http://schemas.microsoft.com/office/drawing/2014/main" id="{B1D428A6-4CA1-45D2-B66C-0DED7145B8AE}"/>
              </a:ext>
            </a:extLst>
          </p:cNvPr>
          <p:cNvSpPr/>
          <p:nvPr/>
        </p:nvSpPr>
        <p:spPr>
          <a:xfrm>
            <a:off x="2595826" y="5277191"/>
            <a:ext cx="3176512" cy="603200"/>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a:solidFill>
                  <a:schemeClr val="tx1"/>
                </a:solidFill>
              </a:rPr>
              <a:t>nein (§ 7 VI FamFG) </a:t>
            </a:r>
            <a:endParaRPr lang="de-DE" sz="2400" dirty="0">
              <a:solidFill>
                <a:schemeClr val="tx1"/>
              </a:solidFill>
            </a:endParaRPr>
          </a:p>
        </p:txBody>
      </p:sp>
    </p:spTree>
    <p:extLst>
      <p:ext uri="{BB962C8B-B14F-4D97-AF65-F5344CB8AC3E}">
        <p14:creationId xmlns:p14="http://schemas.microsoft.com/office/powerpoint/2010/main" val="451043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ppt_x"/>
                                          </p:val>
                                        </p:tav>
                                        <p:tav tm="100000">
                                          <p:val>
                                            <p:strVal val="#ppt_x"/>
                                          </p:val>
                                        </p:tav>
                                      </p:tavLst>
                                    </p:anim>
                                    <p:anim calcmode="lin" valueType="num">
                                      <p:cBhvr additive="base">
                                        <p:cTn id="2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 grpId="0" animBg="1"/>
      <p:bldP spid="15" grpId="0" animBg="1"/>
      <p:bldP spid="1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899732" y="84289"/>
            <a:ext cx="6472988" cy="914400"/>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Familiensachen</a:t>
            </a: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KG-Ref.AF Carus</a:t>
            </a:r>
            <a:endParaRPr lang="de-DE" dirty="0">
              <a:solidFill>
                <a:schemeClr val="tx1"/>
              </a:solidFill>
            </a:endParaRPr>
          </a:p>
        </p:txBody>
      </p:sp>
      <p:sp>
        <p:nvSpPr>
          <p:cNvPr id="13" name="Gefaltete Ecke 4">
            <a:extLst>
              <a:ext uri="{FF2B5EF4-FFF2-40B4-BE49-F238E27FC236}">
                <a16:creationId xmlns:a16="http://schemas.microsoft.com/office/drawing/2014/main" id="{5D8E5411-EF7D-4073-B09F-DCAA9500DACA}"/>
              </a:ext>
            </a:extLst>
          </p:cNvPr>
          <p:cNvSpPr/>
          <p:nvPr/>
        </p:nvSpPr>
        <p:spPr>
          <a:xfrm>
            <a:off x="564274" y="183681"/>
            <a:ext cx="1483428" cy="1323481"/>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A12</a:t>
            </a:r>
          </a:p>
        </p:txBody>
      </p:sp>
      <p:sp>
        <p:nvSpPr>
          <p:cNvPr id="7" name="Rechteck: abgerundete Ecken 6">
            <a:extLst>
              <a:ext uri="{FF2B5EF4-FFF2-40B4-BE49-F238E27FC236}">
                <a16:creationId xmlns:a16="http://schemas.microsoft.com/office/drawing/2014/main" id="{55DA7EB7-3E31-4967-930D-E5BAADA5AC19}"/>
              </a:ext>
            </a:extLst>
          </p:cNvPr>
          <p:cNvSpPr/>
          <p:nvPr/>
        </p:nvSpPr>
        <p:spPr>
          <a:xfrm>
            <a:off x="2047703" y="1206742"/>
            <a:ext cx="9022552" cy="1049747"/>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dirty="0"/>
              <a:t>c) Wer ist Muss-Beteiligter? Nennen Sie die gesetzliche Bestimmung! </a:t>
            </a:r>
          </a:p>
        </p:txBody>
      </p:sp>
      <p:sp>
        <p:nvSpPr>
          <p:cNvPr id="3" name="Rechteck: abgerundete Ecken 2">
            <a:extLst>
              <a:ext uri="{FF2B5EF4-FFF2-40B4-BE49-F238E27FC236}">
                <a16:creationId xmlns:a16="http://schemas.microsoft.com/office/drawing/2014/main" id="{2144E7AF-AA3B-45A3-A418-6065A57DC545}"/>
              </a:ext>
            </a:extLst>
          </p:cNvPr>
          <p:cNvSpPr/>
          <p:nvPr/>
        </p:nvSpPr>
        <p:spPr>
          <a:xfrm>
            <a:off x="2881383" y="2299205"/>
            <a:ext cx="9022552" cy="1422005"/>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a:solidFill>
                  <a:schemeClr val="tx1"/>
                </a:solidFill>
              </a:rPr>
              <a:t>als Beteiligte sind hinzuzuziehen (§ 7 II FamFG): </a:t>
            </a:r>
          </a:p>
          <a:p>
            <a:pPr lvl="0"/>
            <a:r>
              <a:rPr lang="de-DE" sz="2000">
                <a:solidFill>
                  <a:schemeClr val="tx1"/>
                </a:solidFill>
              </a:rPr>
              <a:t>diejenigen, deren Recht durch das Verfahren unmittelbar betroffen wird </a:t>
            </a:r>
          </a:p>
          <a:p>
            <a:r>
              <a:rPr lang="de-DE" sz="2000">
                <a:solidFill>
                  <a:schemeClr val="tx1"/>
                </a:solidFill>
              </a:rPr>
              <a:t>diejenigen, die auf Grund dieses oder eines anderen Gesetzes von Amts wegen oder auf Antrag zu beteiligen sind </a:t>
            </a:r>
            <a:endParaRPr lang="de-DE" sz="2000" dirty="0">
              <a:solidFill>
                <a:schemeClr val="tx1"/>
              </a:solidFill>
            </a:endParaRPr>
          </a:p>
        </p:txBody>
      </p:sp>
      <p:sp>
        <p:nvSpPr>
          <p:cNvPr id="15" name="Rechteck: abgerundete Ecken 14">
            <a:extLst>
              <a:ext uri="{FF2B5EF4-FFF2-40B4-BE49-F238E27FC236}">
                <a16:creationId xmlns:a16="http://schemas.microsoft.com/office/drawing/2014/main" id="{1592E27E-B8A6-4592-A7D4-2002B0717BBE}"/>
              </a:ext>
            </a:extLst>
          </p:cNvPr>
          <p:cNvSpPr/>
          <p:nvPr/>
        </p:nvSpPr>
        <p:spPr>
          <a:xfrm>
            <a:off x="564274" y="3861291"/>
            <a:ext cx="9022553" cy="892012"/>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de-DE" sz="2400" dirty="0"/>
              <a:t>d) Wer ist Kann-Beteiligter? Nennen Sie die gesetzliche Bestimmung! </a:t>
            </a:r>
          </a:p>
        </p:txBody>
      </p:sp>
      <p:sp>
        <p:nvSpPr>
          <p:cNvPr id="16" name="Rechteck: abgerundete Ecken 15">
            <a:extLst>
              <a:ext uri="{FF2B5EF4-FFF2-40B4-BE49-F238E27FC236}">
                <a16:creationId xmlns:a16="http://schemas.microsoft.com/office/drawing/2014/main" id="{B1D428A6-4CA1-45D2-B66C-0DED7145B8AE}"/>
              </a:ext>
            </a:extLst>
          </p:cNvPr>
          <p:cNvSpPr/>
          <p:nvPr/>
        </p:nvSpPr>
        <p:spPr>
          <a:xfrm>
            <a:off x="1550911" y="4889164"/>
            <a:ext cx="8647318" cy="1785155"/>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a:solidFill>
                  <a:schemeClr val="tx1"/>
                </a:solidFill>
              </a:rPr>
              <a:t>das Gericht kann von Amts wegen oder auf Antrag weitere Personen als Beteiligte hinzuziehen, soweit dies in diesem oder einem anderen Gesetz vorgesehen ist (§ 7 III FamFG)</a:t>
            </a:r>
          </a:p>
          <a:p>
            <a:r>
              <a:rPr lang="de-DE" sz="2000">
                <a:solidFill>
                  <a:schemeClr val="tx1"/>
                </a:solidFill>
              </a:rPr>
              <a:t>Kann-Beteiligte sind von der Einleitung des Verfahrens zu benachrichtigen und über ihr Antragsrecht zu belehren</a:t>
            </a:r>
            <a:endParaRPr lang="de-DE" sz="2000" dirty="0">
              <a:solidFill>
                <a:schemeClr val="tx1"/>
              </a:solidFill>
            </a:endParaRPr>
          </a:p>
        </p:txBody>
      </p:sp>
    </p:spTree>
    <p:extLst>
      <p:ext uri="{BB962C8B-B14F-4D97-AF65-F5344CB8AC3E}">
        <p14:creationId xmlns:p14="http://schemas.microsoft.com/office/powerpoint/2010/main" val="489800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ppt_x"/>
                                          </p:val>
                                        </p:tav>
                                        <p:tav tm="100000">
                                          <p:val>
                                            <p:strVal val="#ppt_x"/>
                                          </p:val>
                                        </p:tav>
                                      </p:tavLst>
                                    </p:anim>
                                    <p:anim calcmode="lin" valueType="num">
                                      <p:cBhvr additive="base">
                                        <p:cTn id="2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 grpId="0" animBg="1"/>
      <p:bldP spid="15" grpId="0" animBg="1"/>
      <p:bldP spid="1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899732" y="84289"/>
            <a:ext cx="6472988" cy="914400"/>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Familiensachen</a:t>
            </a: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KG-Ref.AF Carus</a:t>
            </a:r>
            <a:endParaRPr lang="de-DE" dirty="0">
              <a:solidFill>
                <a:schemeClr val="tx1"/>
              </a:solidFill>
            </a:endParaRPr>
          </a:p>
        </p:txBody>
      </p:sp>
      <p:sp>
        <p:nvSpPr>
          <p:cNvPr id="13" name="Gefaltete Ecke 4">
            <a:extLst>
              <a:ext uri="{FF2B5EF4-FFF2-40B4-BE49-F238E27FC236}">
                <a16:creationId xmlns:a16="http://schemas.microsoft.com/office/drawing/2014/main" id="{5D8E5411-EF7D-4073-B09F-DCAA9500DACA}"/>
              </a:ext>
            </a:extLst>
          </p:cNvPr>
          <p:cNvSpPr/>
          <p:nvPr/>
        </p:nvSpPr>
        <p:spPr>
          <a:xfrm>
            <a:off x="564274" y="183681"/>
            <a:ext cx="1483428" cy="1323481"/>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A12</a:t>
            </a:r>
          </a:p>
        </p:txBody>
      </p:sp>
      <p:sp>
        <p:nvSpPr>
          <p:cNvPr id="7" name="Rechteck: abgerundete Ecken 6">
            <a:extLst>
              <a:ext uri="{FF2B5EF4-FFF2-40B4-BE49-F238E27FC236}">
                <a16:creationId xmlns:a16="http://schemas.microsoft.com/office/drawing/2014/main" id="{55DA7EB7-3E31-4967-930D-E5BAADA5AC19}"/>
              </a:ext>
            </a:extLst>
          </p:cNvPr>
          <p:cNvSpPr/>
          <p:nvPr/>
        </p:nvSpPr>
        <p:spPr>
          <a:xfrm>
            <a:off x="1175677" y="1944258"/>
            <a:ext cx="6083864" cy="1049747"/>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dirty="0"/>
              <a:t>e) Erklären Sie die Beteiligung kraft Antrags!</a:t>
            </a:r>
          </a:p>
        </p:txBody>
      </p:sp>
      <p:sp>
        <p:nvSpPr>
          <p:cNvPr id="3" name="Rechteck: abgerundete Ecken 2">
            <a:extLst>
              <a:ext uri="{FF2B5EF4-FFF2-40B4-BE49-F238E27FC236}">
                <a16:creationId xmlns:a16="http://schemas.microsoft.com/office/drawing/2014/main" id="{2144E7AF-AA3B-45A3-A418-6065A57DC545}"/>
              </a:ext>
            </a:extLst>
          </p:cNvPr>
          <p:cNvSpPr/>
          <p:nvPr/>
        </p:nvSpPr>
        <p:spPr>
          <a:xfrm>
            <a:off x="2172562" y="3356728"/>
            <a:ext cx="9022552" cy="1422005"/>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a:solidFill>
                  <a:schemeClr val="tx1"/>
                </a:solidFill>
              </a:rPr>
              <a:t>das JA wird nur auf Antrag beteiligt, es kann entscheiden, ob es lediglich im Rahmen ihrer Anhörung am Verfahren teilnehmen oder darüber hinaus auch eine aktive Rolle im Verfahren wahrnehmen möchte </a:t>
            </a:r>
            <a:endParaRPr lang="de-DE" sz="2000" dirty="0">
              <a:solidFill>
                <a:schemeClr val="tx1"/>
              </a:solidFill>
            </a:endParaRPr>
          </a:p>
        </p:txBody>
      </p:sp>
    </p:spTree>
    <p:extLst>
      <p:ext uri="{BB962C8B-B14F-4D97-AF65-F5344CB8AC3E}">
        <p14:creationId xmlns:p14="http://schemas.microsoft.com/office/powerpoint/2010/main" val="3139475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 grpId="0" animBg="1"/>
    </p:bld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220</Words>
  <Application>Microsoft Office PowerPoint</Application>
  <PresentationFormat>Breitbild</PresentationFormat>
  <Paragraphs>28</Paragraphs>
  <Slides>3</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3</vt:i4>
      </vt:variant>
    </vt:vector>
  </HeadingPairs>
  <TitlesOfParts>
    <vt:vector size="8" baseType="lpstr">
      <vt:lpstr>Arial</vt:lpstr>
      <vt:lpstr>Calibri</vt:lpstr>
      <vt:lpstr>Calibri Light</vt:lpstr>
      <vt:lpstr>MV Boli</vt:lpstr>
      <vt:lpstr>Office</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Carus, Natascha</dc:creator>
  <cp:lastModifiedBy>Carus, Natascha</cp:lastModifiedBy>
  <cp:revision>14</cp:revision>
  <dcterms:created xsi:type="dcterms:W3CDTF">2025-01-06T11:40:08Z</dcterms:created>
  <dcterms:modified xsi:type="dcterms:W3CDTF">2025-01-15T11:35:23Z</dcterms:modified>
</cp:coreProperties>
</file>