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08" r:id="rId2"/>
    <p:sldId id="334" r:id="rId3"/>
    <p:sldId id="335" r:id="rId4"/>
    <p:sldId id="362" r:id="rId5"/>
    <p:sldId id="398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414" r:id="rId14"/>
    <p:sldId id="343" r:id="rId15"/>
    <p:sldId id="344" r:id="rId16"/>
    <p:sldId id="345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5012" autoAdjust="0"/>
  </p:normalViewPr>
  <p:slideViewPr>
    <p:cSldViewPr snapToGrid="0">
      <p:cViewPr varScale="1">
        <p:scale>
          <a:sx n="72" d="100"/>
          <a:sy n="72" d="100"/>
        </p:scale>
        <p:origin x="20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7FFB6-2D20-4E92-A4C8-9B907C5EFA1C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894D3-72C2-402B-AF54-E47BDAE26D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79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96051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424b15c7c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424b15c7c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b="0" u="none" dirty="0"/>
          </a:p>
        </p:txBody>
      </p:sp>
    </p:spTree>
    <p:extLst>
      <p:ext uri="{BB962C8B-B14F-4D97-AF65-F5344CB8AC3E}">
        <p14:creationId xmlns:p14="http://schemas.microsoft.com/office/powerpoint/2010/main" val="1656896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424b15c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8424b15c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960836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424b15c7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424b15c7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006563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2ea3f591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2ea3f5916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3325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424b15c7c_1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424b15c7c_1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u="none" dirty="0"/>
          </a:p>
        </p:txBody>
      </p:sp>
    </p:spTree>
    <p:extLst>
      <p:ext uri="{BB962C8B-B14F-4D97-AF65-F5344CB8AC3E}">
        <p14:creationId xmlns:p14="http://schemas.microsoft.com/office/powerpoint/2010/main" val="2414727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2ea3f591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2ea3f5916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61256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9672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652865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4cee90f89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74cee90f89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9653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4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C8BD95DB-79CF-BB52-636A-30CB9AAF1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4cee90f89_0_4:notes">
            <a:extLst>
              <a:ext uri="{FF2B5EF4-FFF2-40B4-BE49-F238E27FC236}">
                <a16:creationId xmlns:a16="http://schemas.microsoft.com/office/drawing/2014/main" id="{459AAFF2-08DE-9F10-9D44-D83187D2D0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74cee90f89_0_4:notes">
            <a:extLst>
              <a:ext uri="{FF2B5EF4-FFF2-40B4-BE49-F238E27FC236}">
                <a16:creationId xmlns:a16="http://schemas.microsoft.com/office/drawing/2014/main" id="{C07DCD27-D627-941E-4753-8204874FC9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6782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4fe3e528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74fe3e528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7092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4ed53798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4ed53798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2420169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2e75cf73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2e75cf73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25957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2e75cf7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2e75cf7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4777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E206D3-2AC8-A112-09C0-D5870E16F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63348-7320-3824-68AE-2C121F629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7B636-64D8-9D70-6532-72570B40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D3B617-36F2-B0B1-8446-D0547676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6D30BE-5A4D-7410-D670-6E911F4E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DD8AB-BA2D-57FD-518D-2D8BA423B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CE275B-E610-56FF-F946-C3D016BB94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F94A45-D1B8-33E5-07A8-265E2458D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355A7-7A69-35D2-337B-5120511DF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FC6F03-CB40-9C22-3C17-1CBAD9154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92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3BA726E-F43A-9403-B5D5-23E612545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0C8FD6-132C-B822-627C-82DE94B82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79C1A8-FF8A-BEAF-65AE-504D4469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B38136-980F-54BF-DA6D-655FD7EC2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0674F4-7EAC-BA8E-1830-5CB81281A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1641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177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042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E8DC9-C423-F9CB-711F-5474EF334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8ED6D3-50BA-18BA-6FE1-6E1BB7621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99B083-41FE-42E6-DD07-68571B12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261D2E-4A8A-26C9-7651-B0043EAF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4608D2-E8E0-F9AE-E6F0-A230E10C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254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0EFF8-34E1-B12C-987F-33A68A86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03DBF9-20BF-350A-1C2E-C8C81DF3E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EA9E52-84E5-EAFB-C535-FE16BC48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0466D2-EEA6-507C-76BC-7ADA10BB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33E5B7-3A3B-E3E9-E438-9316400F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97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AAF1A6-6682-77D8-02C8-943C50BCE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80C89-5C6C-F58F-B22D-583C49EC6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FBE8CE-9387-17BC-EB0A-3ABD937D8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F2DDDE-E2C6-BA1D-BE5C-93A2D628A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1590B0B-932D-B96B-F132-F254B09B4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7CC19AA-1BBC-A812-866A-0A4929B3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21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CE5E9-F16D-7515-4609-07592C0C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D4A34E-64DB-7CD5-1989-2B5F0EB2E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6D8341-E290-D344-7A21-A40FC05DC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7E7230-1EC8-CB27-4314-944B8E17B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ABFAEB-C8B1-EB66-BBE8-87FE86E53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74E2540-7B14-C813-071A-FF6EA7CC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436AB03-E661-18A5-4A7E-2F63B98E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DA2FAAC-3FA3-65B6-B9E8-CC31063F3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217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BB186-BADD-8C2F-9A73-2C83931F0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3EEABD-EC0F-53F1-B8F5-E3C5760C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485202-D36A-ED2A-0A95-9FB9E8A08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5C7548-867D-3EE9-5B7F-AE039301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757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B833282-DBD4-8EA6-40D3-7B5F9D73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58E2700-C411-9C84-EFD1-BF655363D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0169E0-7631-C8A7-D5E9-9FCD235B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00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A62A2-EC3D-F54C-FD6D-B39E0971F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CACB4F-79F1-C152-EF3A-F0878710E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295D09-5924-1AF0-B9DE-B64D4515F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BA605D-D35B-9779-88B1-CF7A5EFE0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55B064-4C76-699E-4A05-DA791527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C8F45E-D1EC-E969-A035-5700415D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30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DEE69-C05B-05D8-BC4D-E88344C3B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94EF4B0-33CA-81CA-AA33-44E0A7F3D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50C164-DAF1-4480-641D-98C9A024F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6FEC34-4A74-BF86-8389-6446757A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F688CF-DB7E-FCE4-3C2D-13AB6A8CF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EF7109-A35C-E2CF-309F-73C49ED87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25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DA85E5-CF37-2DFD-6914-7F22E3EB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B00B76-0F39-02BF-8B97-4FCF2562E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B81932-1402-0909-1D33-59131AB73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F9A129-9AD0-484F-87EF-2EAAAB62C05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9CE07D-F4DC-5A98-D167-4A2614850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F1A6BF-8463-81BD-4AC4-795027F26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1C4BF1-E4FF-424A-A52A-E6B5DB3546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8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868215" y="2027047"/>
            <a:ext cx="8455569" cy="21919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Forderungspfändung</a:t>
            </a:r>
            <a:r>
              <a:rPr lang="en-US" sz="6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5282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08300" y="101600"/>
            <a:ext cx="7975403" cy="665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048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2351" y="241467"/>
            <a:ext cx="10427300" cy="6375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1247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935" y="376169"/>
            <a:ext cx="10176100" cy="57291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048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P-Konto §850k Abs. 5 ZPO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Pfändungsschutzkonto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Kontopfändung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kann Schuldner Forderung aus der Pfändung nicht begleichen </a:t>
            </a:r>
          </a:p>
          <a:p>
            <a:pPr lvl="2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Umwandlung des Bankkontos  in ein P-Konto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dadurch erhält Schuldner pfändungsfreien Grundbetrag aufs P-Konto (1560€) </a:t>
            </a:r>
          </a:p>
          <a:p>
            <a:pPr lvl="1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Über diesen Betrag kann Schuldner wieder frei verfügen </a:t>
            </a:r>
          </a:p>
          <a:p>
            <a:pPr lvl="1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6262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Der pfändungsfreie Grundbetrag erhöht sich bei Unterhaltberechtigte, Kindergeldzahlungen auf das Konto (durch Nachweise an die Bank)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3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319" y="323135"/>
            <a:ext cx="10503365" cy="6008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4297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Vorläufiges Zahlungsverbot gem. § 845 ZPO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>
                <a:latin typeface="Arial" panose="020B0604020202020204" pitchFamily="34" charset="0"/>
                <a:cs typeface="Arial" panose="020B0604020202020204" pitchFamily="34" charset="0"/>
              </a:rPr>
              <a:t>Gläubiger kann sich seine Rechtsposition schon vor der eigentlichen Zwangsvollstreckung sichern ( Pfandrecht)</a:t>
            </a:r>
          </a:p>
          <a:p>
            <a:pPr marL="152392" indent="0"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" dirty="0">
                <a:latin typeface="Arial" panose="020B0604020202020204" pitchFamily="34" charset="0"/>
                <a:cs typeface="Arial" panose="020B0604020202020204" pitchFamily="34" charset="0"/>
              </a:rPr>
              <a:t>Zustellung an den Drittschuldner, nachfolgend an den Schuldner vor Erlass des Pfüb durch den Gerichtsvollzieher</a:t>
            </a:r>
          </a:p>
          <a:p>
            <a:pPr marL="152392" indent="0"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" dirty="0">
                <a:latin typeface="Arial" panose="020B0604020202020204" pitchFamily="34" charset="0"/>
                <a:cs typeface="Arial" panose="020B0604020202020204" pitchFamily="34" charset="0"/>
              </a:rPr>
              <a:t>Vollstreckungstitel muss mindestens vorläufig vollstreckbar sein</a:t>
            </a:r>
          </a:p>
          <a:p>
            <a:pPr marL="152392" indent="0"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" dirty="0">
                <a:latin typeface="Arial" panose="020B0604020202020204" pitchFamily="34" charset="0"/>
                <a:cs typeface="Arial" panose="020B0604020202020204" pitchFamily="34" charset="0"/>
              </a:rPr>
              <a:t>Schuldnergebot und Drittschuldnerverbot</a:t>
            </a:r>
          </a:p>
          <a:p>
            <a:pPr marL="152392" indent="0"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" dirty="0">
                <a:latin typeface="Arial" panose="020B0604020202020204" pitchFamily="34" charset="0"/>
                <a:cs typeface="Arial" panose="020B0604020202020204" pitchFamily="34" charset="0"/>
              </a:rPr>
              <a:t>Arrestwirkung für die Dauer eines Monats ab Zustellung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74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 idx="4294967295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Forderungspfändung vs. Körperliche Sachen</a:t>
            </a:r>
            <a:endParaRPr dirty="0"/>
          </a:p>
          <a:p>
            <a:endParaRPr dirty="0"/>
          </a:p>
        </p:txBody>
      </p:sp>
      <p:sp>
        <p:nvSpPr>
          <p:cNvPr id="55" name="Google Shape;55;p13"/>
          <p:cNvSpPr txBox="1"/>
          <p:nvPr/>
        </p:nvSpPr>
        <p:spPr>
          <a:xfrm>
            <a:off x="993500" y="2806867"/>
            <a:ext cx="9600" cy="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2400"/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508000" y="1536633"/>
          <a:ext cx="10584867" cy="4728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37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36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de" sz="2100" b="1" u="none" strike="noStrike" cap="none"/>
                        <a:t>Körperliche Sachen</a:t>
                      </a:r>
                      <a:endParaRPr sz="2100" b="1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de" sz="2100" b="1" u="none" strike="noStrike" cap="none"/>
                        <a:t>Forderungen </a:t>
                      </a:r>
                      <a:endParaRPr sz="2100" b="1" u="none" strike="noStrike" cap="none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de" sz="2100" b="1" u="none" strike="noStrike" cap="none"/>
                        <a:t>Pfändung</a:t>
                      </a:r>
                      <a:endParaRPr sz="2100" b="1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2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de" sz="2100" b="1" u="none" strike="noStrike" cap="none"/>
                        <a:t>Verwertung</a:t>
                      </a:r>
                      <a:endParaRPr sz="2100" b="1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4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de" sz="2100" b="1" u="none" strike="noStrike" cap="none"/>
                        <a:t>Auszahlung des Erlöses</a:t>
                      </a:r>
                      <a:endParaRPr sz="2100" b="1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i="1" u="none" strike="noStrike" cap="none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900" i="1" u="none" strike="noStrike" cap="none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3848101" y="2369821"/>
            <a:ext cx="3259667" cy="69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" sz="2400"/>
              <a:t>Anbringen des Pfandsiegels</a:t>
            </a:r>
            <a:endParaRPr sz="2400"/>
          </a:p>
          <a:p>
            <a:r>
              <a:rPr lang="de" sz="2400"/>
              <a:t>§ 808 ZPO</a:t>
            </a:r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7562596" y="2369822"/>
            <a:ext cx="3139272" cy="155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" dirty="0"/>
              <a:t>Erlass und Zustellung des Pfändungsbeschlusses an den Drittschuldner</a:t>
            </a:r>
            <a:endParaRPr dirty="0"/>
          </a:p>
          <a:p>
            <a:r>
              <a:rPr lang="de" dirty="0"/>
              <a:t>§§828, 829 ZPO</a:t>
            </a:r>
            <a:endParaRPr dirty="0"/>
          </a:p>
          <a:p>
            <a:endParaRPr sz="2400" dirty="0"/>
          </a:p>
        </p:txBody>
      </p:sp>
      <p:sp>
        <p:nvSpPr>
          <p:cNvPr id="59" name="Google Shape;59;p13"/>
          <p:cNvSpPr txBox="1"/>
          <p:nvPr/>
        </p:nvSpPr>
        <p:spPr>
          <a:xfrm>
            <a:off x="3848101" y="3799711"/>
            <a:ext cx="3259667" cy="1272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" sz="2400"/>
              <a:t>Versteigerung oder andere Verwertung</a:t>
            </a:r>
            <a:endParaRPr sz="2400"/>
          </a:p>
          <a:p>
            <a:r>
              <a:rPr lang="de" sz="2400"/>
              <a:t>§§ 814,825 ZPO</a:t>
            </a:r>
            <a:endParaRPr sz="2400"/>
          </a:p>
          <a:p>
            <a:endParaRPr sz="2400"/>
          </a:p>
        </p:txBody>
      </p:sp>
      <p:sp>
        <p:nvSpPr>
          <p:cNvPr id="60" name="Google Shape;60;p13"/>
          <p:cNvSpPr txBox="1"/>
          <p:nvPr/>
        </p:nvSpPr>
        <p:spPr>
          <a:xfrm>
            <a:off x="7562596" y="3799712"/>
            <a:ext cx="3139272" cy="155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-DE" sz="2400" dirty="0">
                <a:solidFill>
                  <a:schemeClr val="dk1"/>
                </a:solidFill>
              </a:rPr>
              <a:t>Überweisung</a:t>
            </a:r>
            <a:endParaRPr sz="2400" dirty="0"/>
          </a:p>
          <a:p>
            <a:endParaRPr sz="24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3843868" y="5310157"/>
            <a:ext cx="3259667" cy="69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" sz="2400"/>
              <a:t>Durch den </a:t>
            </a:r>
            <a:endParaRPr sz="2400"/>
          </a:p>
          <a:p>
            <a:r>
              <a:rPr lang="de" sz="2400"/>
              <a:t>     </a:t>
            </a:r>
            <a:r>
              <a:rPr lang="de" sz="2400" i="1"/>
              <a:t>Gerichtsvollzieher</a:t>
            </a:r>
            <a:endParaRPr sz="2400"/>
          </a:p>
        </p:txBody>
      </p:sp>
      <p:sp>
        <p:nvSpPr>
          <p:cNvPr id="62" name="Google Shape;62;p13"/>
          <p:cNvSpPr txBox="1"/>
          <p:nvPr/>
        </p:nvSpPr>
        <p:spPr>
          <a:xfrm>
            <a:off x="7562597" y="5310157"/>
            <a:ext cx="3259667" cy="69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de" sz="2400"/>
              <a:t>Durch den</a:t>
            </a:r>
            <a:endParaRPr sz="2400"/>
          </a:p>
          <a:p>
            <a:r>
              <a:rPr lang="de" sz="2400"/>
              <a:t>       </a:t>
            </a:r>
            <a:r>
              <a:rPr lang="de" sz="2400" i="1"/>
              <a:t>Drittschuldner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8448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Zwangsvollstreckung wegen einer Geldforderung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542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                                                 </a:t>
            </a:r>
            <a:r>
              <a:rPr lang="de" u="sng" dirty="0"/>
              <a:t>Zahlungstitel</a:t>
            </a:r>
            <a:endParaRPr u="sng" dirty="0"/>
          </a:p>
          <a:p>
            <a:pPr marL="0" indent="0">
              <a:spcBef>
                <a:spcPts val="2133"/>
              </a:spcBef>
              <a:buNone/>
            </a:pPr>
            <a:endParaRPr u="sng" dirty="0"/>
          </a:p>
          <a:p>
            <a:pPr marL="0" indent="0">
              <a:spcBef>
                <a:spcPts val="2133"/>
              </a:spcBef>
              <a:buNone/>
            </a:pPr>
            <a:r>
              <a:rPr lang="de" b="1" u="sng" dirty="0"/>
              <a:t>in bewegliches Vermögen</a:t>
            </a:r>
            <a:r>
              <a:rPr lang="de" dirty="0"/>
              <a:t>                                       </a:t>
            </a:r>
            <a:r>
              <a:rPr lang="de" b="1" u="sng" dirty="0"/>
              <a:t>in unbewegliches Vermögen</a:t>
            </a:r>
            <a:endParaRPr b="1" u="sng"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1. Vollstreckung in körperliche Sachen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>
                <a:solidFill>
                  <a:schemeClr val="accent2">
                    <a:lumMod val="75000"/>
                  </a:schemeClr>
                </a:solidFill>
              </a:rPr>
              <a:t>2.</a:t>
            </a:r>
            <a:r>
              <a:rPr lang="de" sz="2667" b="1" dirty="0">
                <a:solidFill>
                  <a:schemeClr val="accent2">
                    <a:lumMod val="75000"/>
                  </a:schemeClr>
                </a:solidFill>
              </a:rPr>
              <a:t>Vollstreckung in Forderungen und 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de" sz="2667" b="1" dirty="0">
                <a:solidFill>
                  <a:schemeClr val="accent2">
                    <a:lumMod val="75000"/>
                  </a:schemeClr>
                </a:solidFill>
              </a:rPr>
              <a:t>     andere Vermögensrechte</a:t>
            </a:r>
            <a:endParaRPr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 rot="3303641">
            <a:off x="3723134" y="2025670"/>
            <a:ext cx="463063" cy="9261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7" name="Google Shape;57;p13"/>
          <p:cNvSpPr/>
          <p:nvPr/>
        </p:nvSpPr>
        <p:spPr>
          <a:xfrm rot="-2700000">
            <a:off x="7099187" y="2025720"/>
            <a:ext cx="462731" cy="92602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6020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Forderungen (gem.§§ 828-845 ZPO)</a:t>
            </a: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415600" y="1507700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80990" indent="-380990"/>
            <a:r>
              <a:rPr lang="de" dirty="0"/>
              <a:t>gewöhnliche Geldforderungen des Schuldners, z.Bsp. Arbeitseinkommen, Sparguthaben, Mieteinnahmen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-DE" dirty="0"/>
              <a:t>Lebensversicherungen, Bausparverträge </a:t>
            </a:r>
            <a:r>
              <a:rPr lang="de-DE" dirty="0" err="1"/>
              <a:t>u.ä.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(Geld-)Forderungen des Vollstreckungsschuldners, die durch eine Hypothek abgesichert sind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Forderungen aus Wertpapieren, Wechseln</a:t>
            </a:r>
            <a:endParaRPr dirty="0"/>
          </a:p>
          <a:p>
            <a:pPr marL="380990" indent="-380990">
              <a:spcBef>
                <a:spcPts val="2133"/>
              </a:spcBef>
              <a:spcAft>
                <a:spcPts val="2133"/>
              </a:spcAft>
            </a:pPr>
            <a:r>
              <a:rPr lang="de" dirty="0"/>
              <a:t>sonstige Vermögensrechte, z.Bsp. Miterbenanteile </a:t>
            </a:r>
            <a:r>
              <a:rPr lang="de"/>
              <a:t>oder Gesellschaftsanteile, auch Genossenschaftsanteile</a:t>
            </a:r>
          </a:p>
          <a:p>
            <a:pPr marL="380990" indent="-380990">
              <a:spcBef>
                <a:spcPts val="2133"/>
              </a:spcBef>
              <a:spcAft>
                <a:spcPts val="2133"/>
              </a:spcAft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123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dirty="0"/>
              <a:t>Forderungspfändungsverfahren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Der Gläubiger Gustav Giebel hat gegen die Schuldnerin </a:t>
            </a:r>
            <a:r>
              <a:rPr lang="de-DE" dirty="0" err="1"/>
              <a:t>Dorotha</a:t>
            </a:r>
            <a:r>
              <a:rPr lang="de-DE" dirty="0"/>
              <a:t> Bechtel einen rechtskräftigen Zahlungstitel erlangt.</a:t>
            </a:r>
          </a:p>
          <a:p>
            <a:pPr marL="0" indent="0">
              <a:buNone/>
            </a:pPr>
            <a:r>
              <a:rPr lang="de-DE" dirty="0"/>
              <a:t>Gläubiger Giebel weiß, dass Schuldnerin Bechtel bei der Firma Dachdecker Schindel angestellt ist und ein Konto bei der Sparkasse Frankenhausen hat. Weiteres Vermögen ist nicht vorhanden.</a:t>
            </a:r>
          </a:p>
        </p:txBody>
      </p:sp>
    </p:spTree>
    <p:extLst>
      <p:ext uri="{BB962C8B-B14F-4D97-AF65-F5344CB8AC3E}">
        <p14:creationId xmlns:p14="http://schemas.microsoft.com/office/powerpoint/2010/main" val="525910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6C5C7524-D8C1-25AC-60EF-B67703BF6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BBBF0AC0-1FC8-3B55-BBD8-9D484767B5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Pfändungs- und Überweisungsbeschluss</a:t>
            </a:r>
            <a:endParaRPr dirty="0"/>
          </a:p>
        </p:txBody>
      </p:sp>
      <p:sp>
        <p:nvSpPr>
          <p:cNvPr id="63" name="Google Shape;63;p14">
            <a:extLst>
              <a:ext uri="{FF2B5EF4-FFF2-40B4-BE49-F238E27FC236}">
                <a16:creationId xmlns:a16="http://schemas.microsoft.com/office/drawing/2014/main" id="{8A2BBD48-FBBB-EA6C-F446-90BEA481F8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507700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80990" indent="-380990">
              <a:spcBef>
                <a:spcPts val="2133"/>
              </a:spcBef>
              <a:spcAft>
                <a:spcPts val="2133"/>
              </a:spcAft>
            </a:pPr>
            <a:r>
              <a:rPr lang="de-DE" dirty="0"/>
              <a:t>Pfändungen von Forderungen des Schuldners gegenüber Drittschuldner</a:t>
            </a:r>
          </a:p>
          <a:p>
            <a:pPr marL="380990" indent="-38099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r>
              <a:rPr lang="de-DE" dirty="0"/>
              <a:t>sachliche Zuständigkeit: 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de-DE" dirty="0"/>
              <a:t>		AG als Vollstreckungsgericht</a:t>
            </a:r>
          </a:p>
          <a:p>
            <a:pPr marL="380990" indent="-380990">
              <a:spcBef>
                <a:spcPts val="500"/>
              </a:spcBef>
              <a:spcAft>
                <a:spcPts val="500"/>
              </a:spcAft>
            </a:pPr>
            <a:r>
              <a:rPr lang="de-DE" dirty="0"/>
              <a:t>örtliche Zuständigkeit: 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de-DE" dirty="0"/>
              <a:t>		allg. Gerichtsstand des Schuldners</a:t>
            </a:r>
          </a:p>
          <a:p>
            <a:pPr marL="380990" indent="-380990">
              <a:spcBef>
                <a:spcPts val="500"/>
              </a:spcBef>
              <a:spcAft>
                <a:spcPts val="500"/>
              </a:spcAft>
            </a:pPr>
            <a:r>
              <a:rPr lang="de-DE" dirty="0"/>
              <a:t>funktionelle Zuständigkeit: 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de-DE" dirty="0"/>
              <a:t>		Rechtspfleger </a:t>
            </a:r>
            <a:endParaRPr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90FB58F-9DFE-4CF1-AACE-1E323B8D298D}"/>
              </a:ext>
            </a:extLst>
          </p:cNvPr>
          <p:cNvSpPr/>
          <p:nvPr/>
        </p:nvSpPr>
        <p:spPr>
          <a:xfrm rot="653335">
            <a:off x="8229600" y="3093784"/>
            <a:ext cx="3417570" cy="138303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Was war nochmal ein Drittschuldner??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F4BFB38-C5EB-4D16-8FD4-8F590F62EB55}"/>
              </a:ext>
            </a:extLst>
          </p:cNvPr>
          <p:cNvSpPr/>
          <p:nvPr/>
        </p:nvSpPr>
        <p:spPr>
          <a:xfrm rot="579841">
            <a:off x="8412480" y="4473331"/>
            <a:ext cx="2834640" cy="20037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ist der Schuldner, der dem ursprünglichen Schuldner, gegen den sich die Zwangsvollstreckung richtet, etwas schuldet. </a:t>
            </a:r>
          </a:p>
        </p:txBody>
      </p:sp>
    </p:spTree>
    <p:extLst>
      <p:ext uri="{BB962C8B-B14F-4D97-AF65-F5344CB8AC3E}">
        <p14:creationId xmlns:p14="http://schemas.microsoft.com/office/powerpoint/2010/main" val="2496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/>
              <a:t>Was muss der Pfändungsantrag ausdrücken: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sz="3200" dirty="0"/>
              <a:t>dass überhaupt gepfändet wird</a:t>
            </a:r>
            <a:endParaRPr sz="3200" dirty="0"/>
          </a:p>
          <a:p>
            <a:r>
              <a:rPr lang="de" sz="3200" dirty="0"/>
              <a:t>welcher Anspruch</a:t>
            </a:r>
            <a:endParaRPr sz="3200" dirty="0"/>
          </a:p>
          <a:p>
            <a:r>
              <a:rPr lang="de" sz="3200" dirty="0"/>
              <a:t>von wem = Schuldner</a:t>
            </a:r>
            <a:endParaRPr sz="3200" dirty="0"/>
          </a:p>
          <a:p>
            <a:r>
              <a:rPr lang="de" sz="3200" dirty="0"/>
              <a:t>für wen = Gläubiger</a:t>
            </a:r>
            <a:endParaRPr sz="3200" dirty="0"/>
          </a:p>
          <a:p>
            <a:r>
              <a:rPr lang="de" sz="3200" dirty="0"/>
              <a:t>gegen wen = Drittschuldner</a:t>
            </a:r>
            <a:endParaRPr sz="3200" dirty="0"/>
          </a:p>
          <a:p>
            <a:r>
              <a:rPr lang="de" sz="3200" dirty="0"/>
              <a:t>welche Höhe</a:t>
            </a:r>
            <a:endParaRPr sz="3200" dirty="0"/>
          </a:p>
          <a:p>
            <a:r>
              <a:rPr lang="de" sz="3200" dirty="0"/>
              <a:t>welcher Titel</a:t>
            </a:r>
            <a:endParaRPr sz="3200" dirty="0"/>
          </a:p>
          <a:p>
            <a:r>
              <a:rPr lang="de" sz="3200" dirty="0"/>
              <a:t>Pfändungsausspruch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510692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/>
              <a:t>Prüfung zusätzlicher Voraussetzungen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7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AutoNum type="arabicPeriod"/>
            </a:pPr>
            <a:r>
              <a:rPr lang="de" sz="3200" dirty="0"/>
              <a:t>Die Forderung des Schuldners muss pfändbar sein.</a:t>
            </a:r>
            <a:endParaRPr sz="3200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Es dürfen keine Pfändungsverbote oder Beschränkungen vorhanden sein.</a:t>
            </a:r>
            <a:endParaRPr sz="3200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Die Forderung muss bestimmt genug bezeichnet sein</a:t>
            </a:r>
            <a:endParaRPr sz="3200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Die Forderung muss dem Gläubiger auch tatsächlich zustehen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47022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Forderungspfändung §§ 829 ff ZPO</a:t>
            </a:r>
            <a:endParaRPr dirty="0"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sz="2400" b="1" u="sng" dirty="0"/>
              <a:t>wegen gewöhnlicher Geldforderungen</a:t>
            </a:r>
            <a:endParaRPr sz="2400" b="1" u="sng" dirty="0"/>
          </a:p>
          <a:p>
            <a:pPr>
              <a:spcBef>
                <a:spcPts val="2133"/>
              </a:spcBef>
            </a:pPr>
            <a:r>
              <a:rPr lang="de" sz="2400" dirty="0"/>
              <a:t>Pfändung innerhalb der Grenzen § 850c ZPO ( legt fest, wieviel dem Schuldner allgemein zum Lebensunterhalt verbleiben muss)</a:t>
            </a:r>
          </a:p>
          <a:p>
            <a:pPr marL="186262" indent="0">
              <a:spcBef>
                <a:spcPts val="2133"/>
              </a:spcBef>
              <a:buNone/>
            </a:pPr>
            <a:endParaRPr sz="2400" dirty="0"/>
          </a:p>
          <a:p>
            <a:r>
              <a:rPr lang="de" sz="2400" dirty="0"/>
              <a:t>Pfändungschutz über 850k ZPO</a:t>
            </a:r>
            <a:endParaRPr sz="2400" dirty="0"/>
          </a:p>
        </p:txBody>
      </p:sp>
      <p:sp>
        <p:nvSpPr>
          <p:cNvPr id="107" name="Google Shape;107;p21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sz="2400" b="1" u="sng" dirty="0"/>
              <a:t>wegen Unterhaltsforderungen</a:t>
            </a:r>
            <a:endParaRPr sz="2400" dirty="0"/>
          </a:p>
          <a:p>
            <a:pPr>
              <a:spcBef>
                <a:spcPts val="2133"/>
              </a:spcBef>
            </a:pPr>
            <a:r>
              <a:rPr lang="de" sz="2133" dirty="0"/>
              <a:t>bevorrechtigte Pfändung  nach § 850d ZPO</a:t>
            </a:r>
          </a:p>
          <a:p>
            <a:endParaRPr lang="de" sz="2133" dirty="0"/>
          </a:p>
          <a:p>
            <a:r>
              <a:rPr lang="de" sz="2133" dirty="0"/>
              <a:t>ohne Beachtung der Grenzen des § 850c ZPO</a:t>
            </a:r>
            <a:endParaRPr sz="2133" dirty="0"/>
          </a:p>
          <a:p>
            <a:endParaRPr lang="de" sz="2133"/>
          </a:p>
          <a:p>
            <a:r>
              <a:rPr lang="de" sz="2133"/>
              <a:t>Einzelfallentscheidung</a:t>
            </a:r>
            <a:r>
              <a:rPr lang="de" sz="2133" dirty="0"/>
              <a:t>, d.h. es darf nur das Existenzminimum verbleiben ( Regelbetrag der Sozialhilfe; notwendige Kosten, z.Bsp. Medikamente, Heizung, Unterkunft)</a:t>
            </a:r>
            <a:endParaRPr sz="2133" dirty="0"/>
          </a:p>
        </p:txBody>
      </p:sp>
    </p:spTree>
    <p:extLst>
      <p:ext uri="{BB962C8B-B14F-4D97-AF65-F5344CB8AC3E}">
        <p14:creationId xmlns:p14="http://schemas.microsoft.com/office/powerpoint/2010/main" val="4205466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Kurze Zusammenfassung</a:t>
            </a:r>
            <a:endParaRPr dirty="0"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sz="3733" dirty="0"/>
              <a:t>Pfändung erfolgt durch Beschluss</a:t>
            </a:r>
            <a:endParaRPr sz="3733" dirty="0"/>
          </a:p>
          <a:p>
            <a:r>
              <a:rPr lang="de" sz="3733" dirty="0"/>
              <a:t>ohne Anhörung des Schuldners</a:t>
            </a:r>
            <a:endParaRPr sz="3733" dirty="0"/>
          </a:p>
          <a:p>
            <a:r>
              <a:rPr lang="de" sz="3733" dirty="0"/>
              <a:t>Pfändung ist wirksam mit Zustellung an den Drittschuldner</a:t>
            </a:r>
            <a:endParaRPr sz="3733" dirty="0"/>
          </a:p>
          <a:p>
            <a:r>
              <a:rPr lang="de" sz="3733" dirty="0"/>
              <a:t>Verbot für Drittschuldner und Gebot für Schuldner</a:t>
            </a:r>
            <a:endParaRPr sz="3733" dirty="0"/>
          </a:p>
          <a:p>
            <a:r>
              <a:rPr lang="de" sz="3733" dirty="0"/>
              <a:t>Aufforderung zur Drittschuldnererklärung</a:t>
            </a:r>
            <a:endParaRPr sz="3733" dirty="0"/>
          </a:p>
        </p:txBody>
      </p:sp>
    </p:spTree>
    <p:extLst>
      <p:ext uri="{BB962C8B-B14F-4D97-AF65-F5344CB8AC3E}">
        <p14:creationId xmlns:p14="http://schemas.microsoft.com/office/powerpoint/2010/main" val="277404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Microsoft Office PowerPoint</Application>
  <PresentationFormat>Breitbild</PresentationFormat>
  <Paragraphs>97</Paragraphs>
  <Slides>16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</vt:lpstr>
      <vt:lpstr>Forderungspfändung </vt:lpstr>
      <vt:lpstr>Zwangsvollstreckung wegen einer Geldforderung</vt:lpstr>
      <vt:lpstr>Forderungen (gem.§§ 828-845 ZPO)</vt:lpstr>
      <vt:lpstr>Forderungspfändungsverfahren</vt:lpstr>
      <vt:lpstr>Pfändungs- und Überweisungsbeschluss</vt:lpstr>
      <vt:lpstr>Was muss der Pfändungsantrag ausdrücken:</vt:lpstr>
      <vt:lpstr>Prüfung zusätzlicher Voraussetzungen</vt:lpstr>
      <vt:lpstr>Forderungspfändung §§ 829 ff ZPO</vt:lpstr>
      <vt:lpstr>Kurze Zusammenfassung</vt:lpstr>
      <vt:lpstr>PowerPoint-Präsentation</vt:lpstr>
      <vt:lpstr>PowerPoint-Präsentation</vt:lpstr>
      <vt:lpstr>PowerPoint-Präsentation</vt:lpstr>
      <vt:lpstr>P-Konto §850k Abs. 5 ZPO</vt:lpstr>
      <vt:lpstr>PowerPoint-Präsentation</vt:lpstr>
      <vt:lpstr>Vorläufiges Zahlungsverbot gem. § 845 ZPO</vt:lpstr>
      <vt:lpstr>Forderungspfändung vs. Körperliche Sachen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1</cp:revision>
  <dcterms:created xsi:type="dcterms:W3CDTF">2025-11-25T06:58:22Z</dcterms:created>
  <dcterms:modified xsi:type="dcterms:W3CDTF">2025-11-25T06:59:30Z</dcterms:modified>
</cp:coreProperties>
</file>